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7"/>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324" r:id="rId28"/>
    <p:sldId id="325" r:id="rId29"/>
    <p:sldId id="326" r:id="rId30"/>
    <p:sldId id="323"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6" r:id="rId64"/>
    <p:sldId id="322" r:id="rId65"/>
    <p:sldId id="321" r:id="rId6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1pPr>
    <a:lvl2pPr marL="0" marR="0" indent="2286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2pPr>
    <a:lvl3pPr marL="0" marR="0" indent="4572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3pPr>
    <a:lvl4pPr marL="0" marR="0" indent="6858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4pPr>
    <a:lvl5pPr marL="0" marR="0" indent="9144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5pPr>
    <a:lvl6pPr marL="0" marR="0" indent="11430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6pPr>
    <a:lvl7pPr marL="0" marR="0" indent="13716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7pPr>
    <a:lvl8pPr marL="0" marR="0" indent="16002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8pPr>
    <a:lvl9pPr marL="0" marR="0" indent="18288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Neue"/>
          <a:ea typeface="Helvetica Neue"/>
          <a:cs typeface="Helvetica Neue"/>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chemeClr val="accent1">
              <a:lumOff val="-13575"/>
            </a:schemeClr>
          </a:solidFill>
        </a:fill>
      </a:tcStyle>
    </a:firstCol>
    <a:lastRow>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a:font>
          <a:latin typeface="Helvetica Neue"/>
          <a:ea typeface="Helvetica Neue"/>
          <a:cs typeface="Helvetica Neue"/>
        </a:font>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a:font>
          <a:latin typeface="Helvetica Neue Medium"/>
          <a:ea typeface="Helvetica Neue Medium"/>
          <a:cs typeface="Helvetica Neue Medium"/>
        </a:font>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3">
              <a:hueOff val="362282"/>
              <a:satOff val="31803"/>
              <a:lumOff val="-18242"/>
            </a:schemeClr>
          </a:solidFill>
        </a:fill>
      </a:tcStyle>
    </a:firstCol>
    <a:lastRow>
      <a:tcTxStyle>
        <a:font>
          <a:latin typeface="Helvetica Neue"/>
          <a:ea typeface="Helvetica Neue"/>
          <a:cs typeface="Helvetica Neue"/>
        </a:font>
        <a:srgbClr val="000000"/>
      </a:tcTxStyle>
      <a:tcStyle>
        <a:tcBdr>
          <a:left>
            <a:ln w="3175" cap="flat">
              <a:solidFill>
                <a:srgbClr val="606060"/>
              </a:solidFill>
              <a:prstDash val="solid"/>
              <a:miter lim="400000"/>
            </a:ln>
          </a:left>
          <a:right>
            <a:ln w="3175" cap="flat">
              <a:solidFill>
                <a:srgbClr val="606060"/>
              </a:solidFill>
              <a:prstDash val="solid"/>
              <a:miter lim="400000"/>
            </a:ln>
          </a:right>
          <a:top>
            <a:ln w="12700"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EBEBEB"/>
          </a:solidFill>
        </a:fill>
      </a:tcStyle>
    </a:lastRow>
    <a:firstRow>
      <a:tcTxStyle>
        <a:font>
          <a:latin typeface="Helvetica Neue Medium"/>
          <a:ea typeface="Helvetica Neue Medium"/>
          <a:cs typeface="Helvetica Neue Medium"/>
        </a:font>
        <a:srgbClr val="FFFFFF"/>
      </a:tcTxStyle>
      <a:tcStyle>
        <a:tcBdr>
          <a:left>
            <a:ln w="3175" cap="flat">
              <a:solidFill>
                <a:srgbClr val="929292"/>
              </a:solidFill>
              <a:prstDash val="solid"/>
              <a:miter lim="400000"/>
            </a:ln>
          </a:left>
          <a:right>
            <a:ln w="3175" cap="flat">
              <a:solidFill>
                <a:srgbClr val="929292"/>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929292"/>
              </a:solidFill>
              <a:prstDash val="solid"/>
              <a:miter lim="400000"/>
            </a:ln>
          </a:insideH>
          <a:insideV>
            <a:ln w="3175" cap="flat">
              <a:solidFill>
                <a:srgbClr val="929292"/>
              </a:solidFill>
              <a:prstDash val="solid"/>
              <a:miter lim="400000"/>
            </a:ln>
          </a:insideV>
        </a:tcBdr>
        <a:fill>
          <a:solidFill>
            <a:srgbClr val="017101"/>
          </a:solidFill>
        </a:fill>
      </a:tcStyle>
    </a:firstRow>
  </a:tblStyle>
  <a:tblStyle styleId="{EEE7283C-3CF3-47DC-8721-378D4A62B228}" styleName="">
    <a:tblBg/>
    <a:wholeTbl>
      <a:tcTxStyle>
        <a:font>
          <a:latin typeface="Helvetica Neue Light"/>
          <a:ea typeface="Helvetica Neue Light"/>
          <a:cs typeface="Helvetica Neue Light"/>
        </a:font>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a:font>
          <a:latin typeface="Helvetica Neue Medium"/>
          <a:ea typeface="Helvetica Neue Medium"/>
          <a:cs typeface="Helvetica Neue Medium"/>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9BA00"/>
          </a:solidFill>
        </a:fill>
      </a:tcStyle>
    </a:firstCol>
    <a:lastRow>
      <a:tcTxStyle>
        <a:font>
          <a:latin typeface="Helvetica Neue Medium"/>
          <a:ea typeface="Helvetica Neue Medium"/>
          <a:cs typeface="Helvetica Neue Medium"/>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lastRow>
    <a:firstRow>
      <a:tcTxStyle>
        <a:font>
          <a:latin typeface="Helvetica Neue Medium"/>
          <a:ea typeface="Helvetica Neue Medium"/>
          <a:cs typeface="Helvetica Neue Medium"/>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firstRow>
  </a:tblStyle>
  <a:tblStyle styleId="{CF821DB8-F4EB-4A41-A1BA-3FCAFE7338EE}" styleName="">
    <a:tblBg/>
    <a:wholeTbl>
      <a:tcTxStyle>
        <a:font>
          <a:latin typeface="Helvetica Neue"/>
          <a:ea typeface="Helvetica Neue"/>
          <a:cs typeface="Helvetica Neue"/>
        </a:font>
        <a:srgbClr val="000000"/>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chemeClr val="accent6">
              <a:hueOff val="-146070"/>
              <a:satOff val="-10048"/>
              <a:lumOff val="-30626"/>
            </a:schemeClr>
          </a:solidFill>
        </a:fill>
      </a:tcStyle>
    </a:firstCol>
    <a:lastRow>
      <a:tcTxStyle b="on">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lastRow>
    <a:firstRow>
      <a:tcTxStyle b="on">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firstRow>
  </a:tblStyle>
  <a:tblStyle styleId="{33BA23B1-9221-436E-865A-0063620EA4FD}" styleName="">
    <a:tblBg/>
    <a:wholeTbl>
      <a:tcTxStyle>
        <a:font>
          <a:latin typeface="Helvetica Neue"/>
          <a:ea typeface="Helvetica Neue"/>
          <a:cs typeface="Helvetica Neue"/>
        </a:font>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85F"/>
          </a:solidFill>
        </a:fill>
      </a:tcStyle>
    </a:firstCol>
    <a:lastRow>
      <a:tcTxStyle b="on">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lastRow>
    <a:firstRow>
      <a:tcTxStyle b="on">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firstRow>
  </a:tblStyle>
  <a:tblStyle styleId="{2708684C-4D16-4618-839F-0558EEFCDFE6}" styleName="">
    <a:tblBg/>
    <a:wholeTbl>
      <a:tcTxStyle>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Neue"/>
          <a:ea typeface="Helvetica Neue"/>
          <a:cs typeface="Helvetica Neue"/>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
          <a:latin typeface="Arial"/>
          <a:ea typeface="Arial"/>
          <a:cs typeface="Arial"/>
        </a:font>
        <a:srgbClr val="004100"/>
      </a:tcTxStyle>
      <a:tcStyle>
        <a:tcBdr>
          <a:left>
            <a:ln w="3175" cap="flat">
              <a:solidFill>
                <a:srgbClr val="004100"/>
              </a:solidFill>
              <a:prstDash val="solid"/>
              <a:miter lim="400000"/>
            </a:ln>
          </a:left>
          <a:right>
            <a:ln w="3175" cap="flat">
              <a:solidFill>
                <a:srgbClr val="004100"/>
              </a:solidFill>
              <a:prstDash val="solid"/>
              <a:miter lim="400000"/>
            </a:ln>
          </a:right>
          <a:top>
            <a:ln w="3175" cap="flat">
              <a:solidFill>
                <a:srgbClr val="004100"/>
              </a:solidFill>
              <a:prstDash val="solid"/>
              <a:miter lim="400000"/>
            </a:ln>
          </a:top>
          <a:bottom>
            <a:ln w="3175" cap="flat">
              <a:solidFill>
                <a:srgbClr val="004100"/>
              </a:solidFill>
              <a:prstDash val="solid"/>
              <a:miter lim="400000"/>
            </a:ln>
          </a:bottom>
          <a:insideH>
            <a:ln w="3175" cap="flat">
              <a:solidFill>
                <a:srgbClr val="004100"/>
              </a:solidFill>
              <a:prstDash val="solid"/>
              <a:miter lim="400000"/>
            </a:ln>
          </a:insideH>
          <a:insideV>
            <a:ln w="3175" cap="flat">
              <a:solidFill>
                <a:srgbClr val="004100"/>
              </a:solidFill>
              <a:prstDash val="solid"/>
              <a:miter lim="400000"/>
            </a:ln>
          </a:insideV>
        </a:tcBdr>
        <a:fill>
          <a:noFill/>
        </a:fill>
      </a:tcStyle>
    </a:wholeTbl>
    <a:band2H>
      <a:tcTxStyle/>
      <a:tcStyle>
        <a:tcBdr/>
        <a:fill>
          <a:solidFill>
            <a:srgbClr val="C5C7C9">
              <a:alpha val="30000"/>
            </a:srgbClr>
          </a:solidFill>
        </a:fill>
      </a:tcStyle>
    </a:band2H>
    <a:firstCol>
      <a:tcTxStyle b="off" i="off">
        <a:font>
          <a:latin typeface="Arial"/>
          <a:ea typeface="Arial"/>
          <a:cs typeface="Arial"/>
        </a:font>
        <a:srgbClr val="004100"/>
      </a:tcTxStyle>
      <a:tcStyle>
        <a:tcBdr>
          <a:left>
            <a:ln w="12700" cap="flat">
              <a:solidFill>
                <a:srgbClr val="004100"/>
              </a:solidFill>
              <a:prstDash val="solid"/>
              <a:miter lim="400000"/>
            </a:ln>
          </a:left>
          <a:right>
            <a:ln w="3175" cap="flat">
              <a:solidFill>
                <a:srgbClr val="004100"/>
              </a:solidFill>
              <a:prstDash val="solid"/>
              <a:miter lim="400000"/>
            </a:ln>
          </a:right>
          <a:top>
            <a:ln w="3175" cap="flat">
              <a:solidFill>
                <a:srgbClr val="004100"/>
              </a:solidFill>
              <a:prstDash val="solid"/>
              <a:miter lim="400000"/>
            </a:ln>
          </a:top>
          <a:bottom>
            <a:ln w="3175" cap="flat">
              <a:solidFill>
                <a:srgbClr val="004100"/>
              </a:solidFill>
              <a:prstDash val="solid"/>
              <a:miter lim="400000"/>
            </a:ln>
          </a:bottom>
          <a:insideH>
            <a:ln w="3175" cap="flat">
              <a:solidFill>
                <a:srgbClr val="004100"/>
              </a:solidFill>
              <a:prstDash val="solid"/>
              <a:miter lim="400000"/>
            </a:ln>
          </a:insideH>
          <a:insideV>
            <a:ln w="3175" cap="flat">
              <a:solidFill>
                <a:srgbClr val="004100"/>
              </a:solidFill>
              <a:prstDash val="solid"/>
              <a:miter lim="400000"/>
            </a:ln>
          </a:insideV>
        </a:tcBdr>
        <a:fill>
          <a:solidFill>
            <a:srgbClr val="FFFFFF">
              <a:alpha val="35000"/>
            </a:srgbClr>
          </a:solidFill>
        </a:fill>
      </a:tcStyle>
    </a:firstCol>
    <a:lastRow>
      <a:tcTxStyle b="off" i="off">
        <a:font>
          <a:latin typeface="Arial"/>
          <a:ea typeface="Arial"/>
          <a:cs typeface="Arial"/>
        </a:font>
        <a:srgbClr val="004100"/>
      </a:tcTxStyle>
      <a:tcStyle>
        <a:tcBdr>
          <a:left>
            <a:ln w="3175" cap="flat">
              <a:solidFill>
                <a:srgbClr val="004100"/>
              </a:solidFill>
              <a:prstDash val="solid"/>
              <a:miter lim="400000"/>
            </a:ln>
          </a:left>
          <a:right>
            <a:ln w="3175" cap="flat">
              <a:solidFill>
                <a:srgbClr val="004100"/>
              </a:solidFill>
              <a:prstDash val="solid"/>
              <a:miter lim="400000"/>
            </a:ln>
          </a:right>
          <a:top>
            <a:ln w="3175" cap="flat">
              <a:solidFill>
                <a:srgbClr val="004100"/>
              </a:solidFill>
              <a:prstDash val="solid"/>
              <a:miter lim="400000"/>
            </a:ln>
          </a:top>
          <a:bottom>
            <a:ln w="12700" cap="flat">
              <a:solidFill>
                <a:srgbClr val="004100"/>
              </a:solidFill>
              <a:prstDash val="solid"/>
              <a:miter lim="400000"/>
            </a:ln>
          </a:bottom>
          <a:insideH>
            <a:ln w="3175" cap="flat">
              <a:solidFill>
                <a:srgbClr val="004100"/>
              </a:solidFill>
              <a:prstDash val="solid"/>
              <a:miter lim="400000"/>
            </a:ln>
          </a:insideH>
          <a:insideV>
            <a:ln w="3175" cap="flat">
              <a:solidFill>
                <a:srgbClr val="004100"/>
              </a:solidFill>
              <a:prstDash val="solid"/>
              <a:miter lim="400000"/>
            </a:ln>
          </a:insideV>
        </a:tcBdr>
        <a:fill>
          <a:solidFill>
            <a:srgbClr val="FFFFFF">
              <a:alpha val="35000"/>
            </a:srgbClr>
          </a:solidFill>
        </a:fill>
      </a:tcStyle>
    </a:lastRow>
    <a:firstRow>
      <a:tcTxStyle b="off" i="off">
        <a:font>
          <a:latin typeface="Arial"/>
          <a:ea typeface="Arial"/>
          <a:cs typeface="Arial"/>
        </a:font>
        <a:srgbClr val="004100"/>
      </a:tcTxStyle>
      <a:tcStyle>
        <a:tcBdr>
          <a:left>
            <a:ln w="3175" cap="flat">
              <a:solidFill>
                <a:srgbClr val="004100"/>
              </a:solidFill>
              <a:prstDash val="solid"/>
              <a:miter lim="400000"/>
            </a:ln>
          </a:left>
          <a:right>
            <a:ln w="3175" cap="flat">
              <a:solidFill>
                <a:srgbClr val="004100"/>
              </a:solidFill>
              <a:prstDash val="solid"/>
              <a:miter lim="400000"/>
            </a:ln>
          </a:right>
          <a:top>
            <a:ln w="12700" cap="flat">
              <a:solidFill>
                <a:srgbClr val="004100"/>
              </a:solidFill>
              <a:prstDash val="solid"/>
              <a:miter lim="400000"/>
            </a:ln>
          </a:top>
          <a:bottom>
            <a:ln w="3175" cap="flat">
              <a:solidFill>
                <a:srgbClr val="004100"/>
              </a:solidFill>
              <a:prstDash val="solid"/>
              <a:miter lim="400000"/>
            </a:ln>
          </a:bottom>
          <a:insideH>
            <a:ln w="3175" cap="flat">
              <a:solidFill>
                <a:srgbClr val="004100"/>
              </a:solidFill>
              <a:prstDash val="solid"/>
              <a:miter lim="400000"/>
            </a:ln>
          </a:insideH>
          <a:insideV>
            <a:ln w="3175" cap="flat">
              <a:solidFill>
                <a:srgbClr val="004100"/>
              </a:solidFill>
              <a:prstDash val="solid"/>
              <a:miter lim="400000"/>
            </a:ln>
          </a:insideV>
        </a:tcBdr>
        <a:fill>
          <a:solidFill>
            <a:srgbClr val="FFFFFF">
              <a:alpha val="35000"/>
            </a:srgbClr>
          </a:solidFill>
        </a:fill>
      </a:tcStyle>
    </a:firstRow>
  </a:tblStyle>
  <a:tblStyle styleId="{D51ADE6A-740E-44AE-83CC-AE7238B6C88D}" styleName="">
    <a:tblBg/>
    <a:wholeTbl>
      <a:tcTxStyle b="off" i="off">
        <a:fontRef idx="maj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aj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ff" i="off">
        <a:fontRef idx="maj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Ref idx="maj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59"/>
    <p:restoredTop sz="94662"/>
  </p:normalViewPr>
  <p:slideViewPr>
    <p:cSldViewPr snapToGrid="0" snapToObjects="1">
      <p:cViewPr varScale="1">
        <p:scale>
          <a:sx n="117" d="100"/>
          <a:sy n="117" d="100"/>
        </p:scale>
        <p:origin x="68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2" name="Shape 152"/>
          <p:cNvSpPr>
            <a:spLocks noGrp="1" noRot="1" noChangeAspect="1"/>
          </p:cNvSpPr>
          <p:nvPr>
            <p:ph type="sldImg"/>
          </p:nvPr>
        </p:nvSpPr>
        <p:spPr>
          <a:xfrm>
            <a:off x="1143000" y="685800"/>
            <a:ext cx="4572000" cy="3429000"/>
          </a:xfrm>
          <a:prstGeom prst="rect">
            <a:avLst/>
          </a:prstGeom>
        </p:spPr>
        <p:txBody>
          <a:bodyPr/>
          <a:lstStyle/>
          <a:p>
            <a:endParaRPr/>
          </a:p>
        </p:txBody>
      </p:sp>
      <p:sp>
        <p:nvSpPr>
          <p:cNvPr id="153" name="Shape 15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546100" latinLnBrk="0">
      <a:defRPr sz="2000">
        <a:latin typeface="Lucida Grande"/>
        <a:ea typeface="Lucida Grande"/>
        <a:cs typeface="Lucida Grande"/>
        <a:sym typeface="Lucida Grande"/>
      </a:defRPr>
    </a:lvl1pPr>
    <a:lvl2pPr indent="457200" defTabSz="546100" latinLnBrk="0">
      <a:defRPr sz="2000">
        <a:latin typeface="Lucida Grande"/>
        <a:ea typeface="Lucida Grande"/>
        <a:cs typeface="Lucida Grande"/>
        <a:sym typeface="Lucida Grande"/>
      </a:defRPr>
    </a:lvl2pPr>
    <a:lvl3pPr indent="914400" defTabSz="546100" latinLnBrk="0">
      <a:defRPr sz="2000">
        <a:latin typeface="Lucida Grande"/>
        <a:ea typeface="Lucida Grande"/>
        <a:cs typeface="Lucida Grande"/>
        <a:sym typeface="Lucida Grande"/>
      </a:defRPr>
    </a:lvl3pPr>
    <a:lvl4pPr indent="1371600" defTabSz="546100" latinLnBrk="0">
      <a:defRPr sz="2000">
        <a:latin typeface="Lucida Grande"/>
        <a:ea typeface="Lucida Grande"/>
        <a:cs typeface="Lucida Grande"/>
        <a:sym typeface="Lucida Grande"/>
      </a:defRPr>
    </a:lvl4pPr>
    <a:lvl5pPr indent="1828800" defTabSz="546100" latinLnBrk="0">
      <a:defRPr sz="2000">
        <a:latin typeface="Lucida Grande"/>
        <a:ea typeface="Lucida Grande"/>
        <a:cs typeface="Lucida Grande"/>
        <a:sym typeface="Lucida Grande"/>
      </a:defRPr>
    </a:lvl5pPr>
    <a:lvl6pPr indent="2286000" defTabSz="546100" latinLnBrk="0">
      <a:defRPr sz="2000">
        <a:latin typeface="Lucida Grande"/>
        <a:ea typeface="Lucida Grande"/>
        <a:cs typeface="Lucida Grande"/>
        <a:sym typeface="Lucida Grande"/>
      </a:defRPr>
    </a:lvl6pPr>
    <a:lvl7pPr indent="2743200" defTabSz="546100" latinLnBrk="0">
      <a:defRPr sz="2000">
        <a:latin typeface="Lucida Grande"/>
        <a:ea typeface="Lucida Grande"/>
        <a:cs typeface="Lucida Grande"/>
        <a:sym typeface="Lucida Grande"/>
      </a:defRPr>
    </a:lvl7pPr>
    <a:lvl8pPr indent="3200400" defTabSz="546100" latinLnBrk="0">
      <a:defRPr sz="2000">
        <a:latin typeface="Lucida Grande"/>
        <a:ea typeface="Lucida Grande"/>
        <a:cs typeface="Lucida Grande"/>
        <a:sym typeface="Lucida Grande"/>
      </a:defRPr>
    </a:lvl8pPr>
    <a:lvl9pPr indent="3657600" defTabSz="546100" latinLnBrk="0">
      <a:defRPr sz="20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Euro Soccer">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1_Euro Soccer">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xfrm>
            <a:off x="10609020" y="8193898"/>
            <a:ext cx="348254" cy="340503"/>
          </a:xfrm>
          <a:prstGeom prst="rect">
            <a:avLst/>
          </a:prstGeom>
        </p:spPr>
        <p:txBody>
          <a:bodyPr/>
          <a:lstStyle>
            <a:lvl1pPr>
              <a:defRPr>
                <a:solidFill>
                  <a:srgbClr val="F9F9F9"/>
                </a:solidFill>
                <a:uFill>
                  <a:solidFill>
                    <a:srgbClr val="F9F9F9"/>
                  </a:solidFill>
                </a:u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Subtitle">
    <p:bg>
      <p:bgPr>
        <a:solidFill>
          <a:srgbClr val="FFFFFF"/>
        </a:solidFill>
        <a:effectLst/>
      </p:bgPr>
    </p:bg>
    <p:spTree>
      <p:nvGrpSpPr>
        <p:cNvPr id="1" name=""/>
        <p:cNvGrpSpPr/>
        <p:nvPr/>
      </p:nvGrpSpPr>
      <p:grpSpPr>
        <a:xfrm>
          <a:off x="0" y="0"/>
          <a:ext cx="0" cy="0"/>
          <a:chOff x="0" y="0"/>
          <a:chExt cx="0" cy="0"/>
        </a:xfrm>
      </p:grpSpPr>
      <p:sp>
        <p:nvSpPr>
          <p:cNvPr id="29" name="Title Text"/>
          <p:cNvSpPr txBox="1">
            <a:spLocks noGrp="1"/>
          </p:cNvSpPr>
          <p:nvPr>
            <p:ph type="title"/>
          </p:nvPr>
        </p:nvSpPr>
        <p:spPr>
          <a:xfrm>
            <a:off x="924559" y="2448560"/>
            <a:ext cx="11145522" cy="2468881"/>
          </a:xfrm>
          <a:prstGeom prst="rect">
            <a:avLst/>
          </a:prstGeom>
          <a:effectLst/>
        </p:spPr>
        <p:txBody>
          <a:bodyPr anchor="b"/>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30" name="Body Level One…"/>
          <p:cNvSpPr txBox="1">
            <a:spLocks noGrp="1"/>
          </p:cNvSpPr>
          <p:nvPr>
            <p:ph type="body" sz="quarter" idx="1"/>
          </p:nvPr>
        </p:nvSpPr>
        <p:spPr>
          <a:xfrm>
            <a:off x="924559" y="4988559"/>
            <a:ext cx="11145522" cy="843281"/>
          </a:xfrm>
          <a:prstGeom prst="rect">
            <a:avLst/>
          </a:prstGeom>
        </p:spPr>
        <p:txBody>
          <a:bodyPr/>
          <a:lstStyle>
            <a:lvl1pPr marL="0" marR="0" indent="0" algn="ctr" defTabSz="582506">
              <a:spcBef>
                <a:spcPts val="0"/>
              </a:spcBef>
              <a:buClrTx/>
              <a:buSzTx/>
              <a:buNone/>
              <a:defRPr sz="3400">
                <a:solidFill>
                  <a:srgbClr val="000000"/>
                </a:solidFill>
                <a:uFillTx/>
                <a:latin typeface="+mj-lt"/>
                <a:ea typeface="+mj-ea"/>
                <a:cs typeface="+mj-cs"/>
                <a:sym typeface="Gill Sans"/>
              </a:defRPr>
            </a:lvl1pPr>
            <a:lvl2pPr marL="0" marR="0" indent="0" algn="ctr" defTabSz="582506">
              <a:spcBef>
                <a:spcPts val="0"/>
              </a:spcBef>
              <a:buClrTx/>
              <a:buSzTx/>
              <a:buNone/>
              <a:defRPr sz="3400">
                <a:solidFill>
                  <a:srgbClr val="000000"/>
                </a:solidFill>
                <a:uFillTx/>
                <a:latin typeface="+mj-lt"/>
                <a:ea typeface="+mj-ea"/>
                <a:cs typeface="+mj-cs"/>
                <a:sym typeface="Gill Sans"/>
              </a:defRPr>
            </a:lvl2pPr>
            <a:lvl3pPr marL="0" marR="0" indent="0" algn="ctr" defTabSz="582506">
              <a:spcBef>
                <a:spcPts val="0"/>
              </a:spcBef>
              <a:buClrTx/>
              <a:buSzTx/>
              <a:buNone/>
              <a:defRPr>
                <a:solidFill>
                  <a:srgbClr val="000000"/>
                </a:solidFill>
                <a:uFillTx/>
                <a:latin typeface="+mj-lt"/>
                <a:ea typeface="+mj-ea"/>
                <a:cs typeface="+mj-cs"/>
                <a:sym typeface="Gill Sans"/>
              </a:defRPr>
            </a:lvl3pPr>
            <a:lvl4pPr marL="0" marR="0" indent="0" algn="ctr" defTabSz="582506">
              <a:spcBef>
                <a:spcPts val="0"/>
              </a:spcBef>
              <a:buClrTx/>
              <a:buSzTx/>
              <a:buNone/>
              <a:defRPr sz="3400">
                <a:solidFill>
                  <a:srgbClr val="000000"/>
                </a:solidFill>
                <a:uFillTx/>
                <a:latin typeface="+mj-lt"/>
                <a:ea typeface="+mj-ea"/>
                <a:cs typeface="+mj-cs"/>
                <a:sym typeface="Gill Sans"/>
              </a:defRPr>
            </a:lvl4pPr>
            <a:lvl5pPr marL="0" marR="0" indent="0" algn="ctr" defTabSz="582506">
              <a:spcBef>
                <a:spcPts val="0"/>
              </a:spcBef>
              <a:buClrTx/>
              <a:buSzTx/>
              <a:buNone/>
              <a:defRPr sz="34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FFFFFF"/>
        </a:solidFill>
        <a:effectLst/>
      </p:bgPr>
    </p:bg>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24559" y="1412239"/>
            <a:ext cx="11145522" cy="183896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39" name="Body Level One…"/>
          <p:cNvSpPr txBox="1">
            <a:spLocks noGrp="1"/>
          </p:cNvSpPr>
          <p:nvPr>
            <p:ph type="body" idx="1"/>
          </p:nvPr>
        </p:nvSpPr>
        <p:spPr>
          <a:xfrm>
            <a:off x="924559" y="3302000"/>
            <a:ext cx="11145522" cy="4561841"/>
          </a:xfrm>
          <a:prstGeom prst="rect">
            <a:avLst/>
          </a:prstGeom>
        </p:spPr>
        <p:txBody>
          <a:bodyPr anchor="ctr"/>
          <a:lstStyle>
            <a:lvl1pPr marL="778933" marR="0" indent="-563033" defTabSz="582506">
              <a:spcBef>
                <a:spcPts val="3700"/>
              </a:spcBef>
              <a:buClrTx/>
              <a:buSzPct val="171000"/>
              <a:buChar char="•"/>
              <a:defRPr sz="3800">
                <a:solidFill>
                  <a:srgbClr val="000000"/>
                </a:solidFill>
                <a:uFillTx/>
                <a:latin typeface="+mj-lt"/>
                <a:ea typeface="+mj-ea"/>
                <a:cs typeface="+mj-cs"/>
                <a:sym typeface="Gill Sans"/>
              </a:defRPr>
            </a:lvl1pPr>
            <a:lvl2pPr marL="1071033" marR="0" indent="-563033" defTabSz="582506">
              <a:spcBef>
                <a:spcPts val="3700"/>
              </a:spcBef>
              <a:buClrTx/>
              <a:buSzPct val="171000"/>
              <a:buChar char="•"/>
              <a:defRPr>
                <a:solidFill>
                  <a:srgbClr val="000000"/>
                </a:solidFill>
                <a:uFillTx/>
                <a:latin typeface="+mj-lt"/>
                <a:ea typeface="+mj-ea"/>
                <a:cs typeface="+mj-cs"/>
                <a:sym typeface="Gill Sans"/>
              </a:defRPr>
            </a:lvl2pPr>
            <a:lvl3pPr marL="1363133" marR="0" indent="-563033" defTabSz="582506">
              <a:spcBef>
                <a:spcPts val="3700"/>
              </a:spcBef>
              <a:buClrTx/>
              <a:buSzPct val="171000"/>
              <a:buChar char="•"/>
              <a:defRPr sz="3800">
                <a:solidFill>
                  <a:srgbClr val="000000"/>
                </a:solidFill>
                <a:uFillTx/>
                <a:latin typeface="+mj-lt"/>
                <a:ea typeface="+mj-ea"/>
                <a:cs typeface="+mj-cs"/>
                <a:sym typeface="Gill Sans"/>
              </a:defRPr>
            </a:lvl3pPr>
            <a:lvl4pPr marL="1667933" marR="0" indent="-563033" defTabSz="582506">
              <a:spcBef>
                <a:spcPts val="3700"/>
              </a:spcBef>
              <a:buClrTx/>
              <a:buSzPct val="171000"/>
              <a:buChar char="•"/>
              <a:defRPr sz="3800">
                <a:solidFill>
                  <a:srgbClr val="000000"/>
                </a:solidFill>
                <a:uFillTx/>
                <a:latin typeface="+mj-lt"/>
                <a:ea typeface="+mj-ea"/>
                <a:cs typeface="+mj-cs"/>
                <a:sym typeface="Gill Sans"/>
              </a:defRPr>
            </a:lvl4pPr>
            <a:lvl5pPr marL="1960033" marR="0" indent="-563033" defTabSz="582506">
              <a:spcBef>
                <a:spcPts val="3700"/>
              </a:spcBef>
              <a:buClrTx/>
              <a:buSzPct val="171000"/>
              <a:buChar char="•"/>
              <a:defRPr sz="3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 2 Column">
    <p:bg>
      <p:bgPr>
        <a:solidFill>
          <a:srgbClr val="FFFFFF"/>
        </a:solidFill>
        <a:effectLst/>
      </p:bgPr>
    </p:bg>
    <p:spTree>
      <p:nvGrpSpPr>
        <p:cNvPr id="1" name=""/>
        <p:cNvGrpSpPr/>
        <p:nvPr/>
      </p:nvGrpSpPr>
      <p:grpSpPr>
        <a:xfrm>
          <a:off x="0" y="0"/>
          <a:ext cx="0" cy="0"/>
          <a:chOff x="0" y="0"/>
          <a:chExt cx="0" cy="0"/>
        </a:xfrm>
      </p:grpSpPr>
      <p:sp>
        <p:nvSpPr>
          <p:cNvPr id="47" name="Title Text"/>
          <p:cNvSpPr txBox="1">
            <a:spLocks noGrp="1"/>
          </p:cNvSpPr>
          <p:nvPr>
            <p:ph type="title"/>
          </p:nvPr>
        </p:nvSpPr>
        <p:spPr>
          <a:xfrm>
            <a:off x="924559" y="1412239"/>
            <a:ext cx="11145522" cy="183896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48" name="Body Level One…"/>
          <p:cNvSpPr txBox="1">
            <a:spLocks noGrp="1"/>
          </p:cNvSpPr>
          <p:nvPr>
            <p:ph type="body" idx="1"/>
          </p:nvPr>
        </p:nvSpPr>
        <p:spPr>
          <a:xfrm>
            <a:off x="924559" y="3302000"/>
            <a:ext cx="11145522" cy="4561841"/>
          </a:xfrm>
          <a:prstGeom prst="rect">
            <a:avLst/>
          </a:prstGeom>
        </p:spPr>
        <p:txBody>
          <a:bodyPr numCol="2" spcCol="557276"/>
          <a:lstStyle>
            <a:lvl1pPr marL="685800" marR="0" indent="-469900" defTabSz="582506">
              <a:spcBef>
                <a:spcPts val="3700"/>
              </a:spcBef>
              <a:buClrTx/>
              <a:buSzPct val="171000"/>
              <a:buChar char="•"/>
              <a:defRPr sz="2800">
                <a:solidFill>
                  <a:srgbClr val="000000"/>
                </a:solidFill>
                <a:uFillTx/>
                <a:latin typeface="+mj-lt"/>
                <a:ea typeface="+mj-ea"/>
                <a:cs typeface="+mj-cs"/>
                <a:sym typeface="Gill Sans"/>
              </a:defRPr>
            </a:lvl1pPr>
            <a:lvl2pPr marL="977900" marR="0" indent="-469900" defTabSz="582506">
              <a:spcBef>
                <a:spcPts val="3700"/>
              </a:spcBef>
              <a:buClrTx/>
              <a:buSzPct val="171000"/>
              <a:buChar char="•"/>
              <a:defRPr sz="2800">
                <a:solidFill>
                  <a:srgbClr val="000000"/>
                </a:solidFill>
                <a:uFillTx/>
                <a:latin typeface="+mj-lt"/>
                <a:ea typeface="+mj-ea"/>
                <a:cs typeface="+mj-cs"/>
                <a:sym typeface="Gill Sans"/>
              </a:defRPr>
            </a:lvl2pPr>
            <a:lvl3pPr marL="1270000" marR="0" indent="-469900" defTabSz="582506">
              <a:spcBef>
                <a:spcPts val="3700"/>
              </a:spcBef>
              <a:buClrTx/>
              <a:buSzPct val="171000"/>
              <a:buChar char="•"/>
              <a:defRPr sz="2800">
                <a:solidFill>
                  <a:srgbClr val="000000"/>
                </a:solidFill>
                <a:uFillTx/>
                <a:latin typeface="+mj-lt"/>
                <a:ea typeface="+mj-ea"/>
                <a:cs typeface="+mj-cs"/>
                <a:sym typeface="Gill Sans"/>
              </a:defRPr>
            </a:lvl3pPr>
            <a:lvl4pPr marL="1574800" marR="0" indent="-469900" defTabSz="582506">
              <a:spcBef>
                <a:spcPts val="3700"/>
              </a:spcBef>
              <a:buClrTx/>
              <a:buSzPct val="171000"/>
              <a:buChar char="•"/>
              <a:defRPr sz="2800">
                <a:solidFill>
                  <a:srgbClr val="000000"/>
                </a:solidFill>
                <a:uFillTx/>
                <a:latin typeface="+mj-lt"/>
                <a:ea typeface="+mj-ea"/>
                <a:cs typeface="+mj-cs"/>
                <a:sym typeface="Gill Sans"/>
              </a:defRPr>
            </a:lvl4pPr>
            <a:lvl5pPr marL="1866900" marR="0" indent="-469900" defTabSz="582506">
              <a:spcBef>
                <a:spcPts val="3700"/>
              </a:spcBef>
              <a:buClrTx/>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56" name="Body Level One…"/>
          <p:cNvSpPr txBox="1">
            <a:spLocks noGrp="1"/>
          </p:cNvSpPr>
          <p:nvPr>
            <p:ph type="body" idx="1"/>
          </p:nvPr>
        </p:nvSpPr>
        <p:spPr>
          <a:xfrm>
            <a:off x="924559" y="2164079"/>
            <a:ext cx="11145522" cy="5415281"/>
          </a:xfrm>
          <a:prstGeom prst="rect">
            <a:avLst/>
          </a:prstGeom>
        </p:spPr>
        <p:txBody>
          <a:bodyPr anchor="ctr"/>
          <a:lstStyle>
            <a:lvl1pPr marL="778933" marR="0" indent="-563033" defTabSz="582506">
              <a:spcBef>
                <a:spcPts val="5200"/>
              </a:spcBef>
              <a:buClrTx/>
              <a:buSzPct val="171000"/>
              <a:buChar char="•"/>
              <a:defRPr sz="3800">
                <a:solidFill>
                  <a:srgbClr val="000000"/>
                </a:solidFill>
                <a:uFillTx/>
                <a:latin typeface="+mj-lt"/>
                <a:ea typeface="+mj-ea"/>
                <a:cs typeface="+mj-cs"/>
                <a:sym typeface="Gill Sans"/>
              </a:defRPr>
            </a:lvl1pPr>
            <a:lvl2pPr marL="1071033" marR="0" indent="-563033" defTabSz="582506">
              <a:spcBef>
                <a:spcPts val="5200"/>
              </a:spcBef>
              <a:buClrTx/>
              <a:buSzPct val="171000"/>
              <a:buChar char="•"/>
              <a:defRPr>
                <a:solidFill>
                  <a:srgbClr val="000000"/>
                </a:solidFill>
                <a:uFillTx/>
                <a:latin typeface="+mj-lt"/>
                <a:ea typeface="+mj-ea"/>
                <a:cs typeface="+mj-cs"/>
                <a:sym typeface="Gill Sans"/>
              </a:defRPr>
            </a:lvl2pPr>
            <a:lvl3pPr marL="1363133" marR="0" indent="-563033" defTabSz="582506">
              <a:spcBef>
                <a:spcPts val="5200"/>
              </a:spcBef>
              <a:buClrTx/>
              <a:buSzPct val="171000"/>
              <a:buChar char="•"/>
              <a:defRPr sz="3800">
                <a:solidFill>
                  <a:srgbClr val="000000"/>
                </a:solidFill>
                <a:uFillTx/>
                <a:latin typeface="+mj-lt"/>
                <a:ea typeface="+mj-ea"/>
                <a:cs typeface="+mj-cs"/>
                <a:sym typeface="Gill Sans"/>
              </a:defRPr>
            </a:lvl3pPr>
            <a:lvl4pPr marL="1667933" marR="0" indent="-563033" defTabSz="582506">
              <a:spcBef>
                <a:spcPts val="5200"/>
              </a:spcBef>
              <a:buClrTx/>
              <a:buSzPct val="171000"/>
              <a:buChar char="•"/>
              <a:defRPr sz="3800">
                <a:solidFill>
                  <a:srgbClr val="000000"/>
                </a:solidFill>
                <a:uFillTx/>
                <a:latin typeface="+mj-lt"/>
                <a:ea typeface="+mj-ea"/>
                <a:cs typeface="+mj-cs"/>
                <a:sym typeface="Gill Sans"/>
              </a:defRPr>
            </a:lvl4pPr>
            <a:lvl5pPr marL="1960033" marR="0" indent="-563033" defTabSz="582506">
              <a:spcBef>
                <a:spcPts val="5200"/>
              </a:spcBef>
              <a:buClrTx/>
              <a:buSzPct val="171000"/>
              <a:buChar char="•"/>
              <a:defRPr sz="3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57"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bg>
      <p:bgPr>
        <a:solidFill>
          <a:srgbClr val="FFFFFF"/>
        </a:solidFill>
        <a:effectLst/>
      </p:bgPr>
    </p:bg>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71" name="Title Text"/>
          <p:cNvSpPr txBox="1">
            <a:spLocks noGrp="1"/>
          </p:cNvSpPr>
          <p:nvPr>
            <p:ph type="title"/>
          </p:nvPr>
        </p:nvSpPr>
        <p:spPr>
          <a:xfrm>
            <a:off x="1330959" y="1412239"/>
            <a:ext cx="10353042" cy="183896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72"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 Center">
    <p:bg>
      <p:bgPr>
        <a:solidFill>
          <a:srgbClr val="FFFFFF"/>
        </a:solidFill>
        <a:effectLst/>
      </p:bgPr>
    </p:bg>
    <p:spTree>
      <p:nvGrpSpPr>
        <p:cNvPr id="1" name=""/>
        <p:cNvGrpSpPr/>
        <p:nvPr/>
      </p:nvGrpSpPr>
      <p:grpSpPr>
        <a:xfrm>
          <a:off x="0" y="0"/>
          <a:ext cx="0" cy="0"/>
          <a:chOff x="0" y="0"/>
          <a:chExt cx="0" cy="0"/>
        </a:xfrm>
      </p:grpSpPr>
      <p:sp>
        <p:nvSpPr>
          <p:cNvPr id="79" name="Title Text"/>
          <p:cNvSpPr txBox="1">
            <a:spLocks noGrp="1"/>
          </p:cNvSpPr>
          <p:nvPr>
            <p:ph type="title"/>
          </p:nvPr>
        </p:nvSpPr>
        <p:spPr>
          <a:xfrm>
            <a:off x="924559" y="3444240"/>
            <a:ext cx="11145522" cy="285496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80"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 Horizontal">
    <p:bg>
      <p:bgPr>
        <a:solidFill>
          <a:srgbClr val="FFFFFF"/>
        </a:solidFill>
        <a:effectLst/>
      </p:bgPr>
    </p:bg>
    <p:spTree>
      <p:nvGrpSpPr>
        <p:cNvPr id="1" name=""/>
        <p:cNvGrpSpPr/>
        <p:nvPr/>
      </p:nvGrpSpPr>
      <p:grpSpPr>
        <a:xfrm>
          <a:off x="0" y="0"/>
          <a:ext cx="0" cy="0"/>
          <a:chOff x="0" y="0"/>
          <a:chExt cx="0" cy="0"/>
        </a:xfrm>
      </p:grpSpPr>
      <p:sp>
        <p:nvSpPr>
          <p:cNvPr id="87" name="Image"/>
          <p:cNvSpPr>
            <a:spLocks noGrp="1"/>
          </p:cNvSpPr>
          <p:nvPr>
            <p:ph type="pic" sz="quarter" idx="21"/>
          </p:nvPr>
        </p:nvSpPr>
        <p:spPr>
          <a:xfrm>
            <a:off x="3556000" y="2529839"/>
            <a:ext cx="5892800" cy="3655601"/>
          </a:xfrm>
          <a:prstGeom prst="rect">
            <a:avLst/>
          </a:prstGeom>
        </p:spPr>
        <p:txBody>
          <a:bodyPr lIns="91439" tIns="45719" rIns="91439" bIns="45719"/>
          <a:lstStyle/>
          <a:p>
            <a:endParaRPr/>
          </a:p>
        </p:txBody>
      </p:sp>
      <p:sp>
        <p:nvSpPr>
          <p:cNvPr id="88" name="Title Text"/>
          <p:cNvSpPr txBox="1">
            <a:spLocks noGrp="1"/>
          </p:cNvSpPr>
          <p:nvPr>
            <p:ph type="title"/>
          </p:nvPr>
        </p:nvSpPr>
        <p:spPr>
          <a:xfrm>
            <a:off x="924559" y="6746240"/>
            <a:ext cx="11145522" cy="127000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89"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 Horizontal Reflection">
    <p:bg>
      <p:bgPr>
        <a:solidFill>
          <a:srgbClr val="FFFFFF"/>
        </a:solidFill>
        <a:effectLst/>
      </p:bgPr>
    </p:bg>
    <p:spTree>
      <p:nvGrpSpPr>
        <p:cNvPr id="1" name=""/>
        <p:cNvGrpSpPr/>
        <p:nvPr/>
      </p:nvGrpSpPr>
      <p:grpSpPr>
        <a:xfrm>
          <a:off x="0" y="0"/>
          <a:ext cx="0" cy="0"/>
          <a:chOff x="0" y="0"/>
          <a:chExt cx="0" cy="0"/>
        </a:xfrm>
      </p:grpSpPr>
      <p:sp>
        <p:nvSpPr>
          <p:cNvPr id="96" name="Image"/>
          <p:cNvSpPr>
            <a:spLocks noGrp="1"/>
          </p:cNvSpPr>
          <p:nvPr>
            <p:ph type="pic" sz="quarter" idx="21"/>
          </p:nvPr>
        </p:nvSpPr>
        <p:spPr>
          <a:xfrm>
            <a:off x="3556000" y="2529839"/>
            <a:ext cx="5892800" cy="3655601"/>
          </a:xfrm>
          <a:prstGeom prst="rect">
            <a:avLst/>
          </a:prstGeom>
          <a:ln w="12700"/>
          <a:effectLst>
            <a:reflection stA="50000" endPos="40000" dir="5400000" sy="-100000" algn="bl" rotWithShape="0"/>
          </a:effectLst>
        </p:spPr>
        <p:txBody>
          <a:bodyPr lIns="91439" tIns="45719" rIns="91439" bIns="45719"/>
          <a:lstStyle/>
          <a:p>
            <a:endParaRPr/>
          </a:p>
        </p:txBody>
      </p:sp>
      <p:sp>
        <p:nvSpPr>
          <p:cNvPr id="97" name="Title Text"/>
          <p:cNvSpPr txBox="1">
            <a:spLocks noGrp="1"/>
          </p:cNvSpPr>
          <p:nvPr>
            <p:ph type="title"/>
          </p:nvPr>
        </p:nvSpPr>
        <p:spPr>
          <a:xfrm>
            <a:off x="924559" y="6746240"/>
            <a:ext cx="11145522" cy="127000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98"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Vertical">
    <p:bg>
      <p:bgPr>
        <a:solidFill>
          <a:srgbClr val="FFFFFF"/>
        </a:solidFill>
        <a:effectLst/>
      </p:bgPr>
    </p:bg>
    <p:spTree>
      <p:nvGrpSpPr>
        <p:cNvPr id="1" name=""/>
        <p:cNvGrpSpPr/>
        <p:nvPr/>
      </p:nvGrpSpPr>
      <p:grpSpPr>
        <a:xfrm>
          <a:off x="0" y="0"/>
          <a:ext cx="0" cy="0"/>
          <a:chOff x="0" y="0"/>
          <a:chExt cx="0" cy="0"/>
        </a:xfrm>
      </p:grpSpPr>
      <p:sp>
        <p:nvSpPr>
          <p:cNvPr id="105" name="Image"/>
          <p:cNvSpPr>
            <a:spLocks noGrp="1"/>
          </p:cNvSpPr>
          <p:nvPr>
            <p:ph type="pic" sz="quarter" idx="21"/>
          </p:nvPr>
        </p:nvSpPr>
        <p:spPr>
          <a:xfrm>
            <a:off x="8280400" y="2275839"/>
            <a:ext cx="3484880" cy="5230745"/>
          </a:xfrm>
          <a:prstGeom prst="rect">
            <a:avLst/>
          </a:prstGeom>
        </p:spPr>
        <p:txBody>
          <a:bodyPr lIns="91439" tIns="45719" rIns="91439" bIns="45719"/>
          <a:lstStyle/>
          <a:p>
            <a:endParaRPr/>
          </a:p>
        </p:txBody>
      </p:sp>
      <p:sp>
        <p:nvSpPr>
          <p:cNvPr id="106" name="Title Text"/>
          <p:cNvSpPr txBox="1">
            <a:spLocks noGrp="1"/>
          </p:cNvSpPr>
          <p:nvPr>
            <p:ph type="title"/>
          </p:nvPr>
        </p:nvSpPr>
        <p:spPr>
          <a:xfrm>
            <a:off x="924559" y="2367279"/>
            <a:ext cx="6695442" cy="2468882"/>
          </a:xfrm>
          <a:prstGeom prst="rect">
            <a:avLst/>
          </a:prstGeom>
          <a:effectLst/>
        </p:spPr>
        <p:txBody>
          <a:bodyPr anchor="b"/>
          <a:lstStyle>
            <a:lvl1pPr marL="0" marR="0" algn="ctr" defTabSz="582506">
              <a:spcBef>
                <a:spcPts val="0"/>
              </a:spcBef>
              <a:defRPr sz="6800" b="0" i="0">
                <a:solidFill>
                  <a:srgbClr val="000000"/>
                </a:solidFill>
                <a:uFillTx/>
                <a:latin typeface="+mj-lt"/>
                <a:ea typeface="+mj-ea"/>
                <a:cs typeface="+mj-cs"/>
                <a:sym typeface="Gill Sans"/>
              </a:defRPr>
            </a:lvl1pPr>
          </a:lstStyle>
          <a:p>
            <a:r>
              <a:t>Title Text</a:t>
            </a:r>
          </a:p>
        </p:txBody>
      </p:sp>
      <p:sp>
        <p:nvSpPr>
          <p:cNvPr id="107" name="Body Level One…"/>
          <p:cNvSpPr txBox="1">
            <a:spLocks noGrp="1"/>
          </p:cNvSpPr>
          <p:nvPr>
            <p:ph type="body" sz="quarter" idx="1"/>
          </p:nvPr>
        </p:nvSpPr>
        <p:spPr>
          <a:xfrm>
            <a:off x="924559" y="4897120"/>
            <a:ext cx="6695442" cy="2468881"/>
          </a:xfrm>
          <a:prstGeom prst="rect">
            <a:avLst/>
          </a:prstGeom>
        </p:spPr>
        <p:txBody>
          <a:bodyPr/>
          <a:lstStyle>
            <a:lvl1pPr marL="0" marR="0" indent="0" algn="ctr" defTabSz="582506">
              <a:spcBef>
                <a:spcPts val="0"/>
              </a:spcBef>
              <a:buClrTx/>
              <a:buSzTx/>
              <a:buNone/>
              <a:defRPr sz="3200">
                <a:solidFill>
                  <a:srgbClr val="000000"/>
                </a:solidFill>
                <a:uFillTx/>
                <a:latin typeface="+mj-lt"/>
                <a:ea typeface="+mj-ea"/>
                <a:cs typeface="+mj-cs"/>
                <a:sym typeface="Gill Sans"/>
              </a:defRPr>
            </a:lvl1pPr>
            <a:lvl2pPr marL="0" marR="0" indent="0" algn="ctr" defTabSz="582506">
              <a:spcBef>
                <a:spcPts val="0"/>
              </a:spcBef>
              <a:buClrTx/>
              <a:buSzTx/>
              <a:buNone/>
              <a:defRPr sz="3200">
                <a:solidFill>
                  <a:srgbClr val="000000"/>
                </a:solidFill>
                <a:uFillTx/>
                <a:latin typeface="+mj-lt"/>
                <a:ea typeface="+mj-ea"/>
                <a:cs typeface="+mj-cs"/>
                <a:sym typeface="Gill Sans"/>
              </a:defRPr>
            </a:lvl2pPr>
            <a:lvl3pPr marL="0" marR="0" indent="0" algn="ctr" defTabSz="582506">
              <a:spcBef>
                <a:spcPts val="0"/>
              </a:spcBef>
              <a:buClrTx/>
              <a:buSzTx/>
              <a:buNone/>
              <a:defRPr sz="3200">
                <a:solidFill>
                  <a:srgbClr val="000000"/>
                </a:solidFill>
                <a:uFillTx/>
                <a:latin typeface="+mj-lt"/>
                <a:ea typeface="+mj-ea"/>
                <a:cs typeface="+mj-cs"/>
                <a:sym typeface="Gill Sans"/>
              </a:defRPr>
            </a:lvl3pPr>
            <a:lvl4pPr marL="0" marR="0" indent="0" algn="ctr" defTabSz="582506">
              <a:spcBef>
                <a:spcPts val="0"/>
              </a:spcBef>
              <a:buClrTx/>
              <a:buSzTx/>
              <a:buNone/>
              <a:defRPr sz="3200">
                <a:solidFill>
                  <a:srgbClr val="000000"/>
                </a:solidFill>
                <a:uFillTx/>
                <a:latin typeface="+mj-lt"/>
                <a:ea typeface="+mj-ea"/>
                <a:cs typeface="+mj-cs"/>
                <a:sym typeface="Gill Sans"/>
              </a:defRPr>
            </a:lvl4pPr>
            <a:lvl5pPr marL="0" marR="0" indent="0" algn="ctr" defTabSz="582506">
              <a:spcBef>
                <a:spcPts val="0"/>
              </a:spcBef>
              <a:buClrTx/>
              <a:buSzTx/>
              <a:buNone/>
              <a:defRPr sz="32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08"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Vertical Reflection">
    <p:bg>
      <p:bgPr>
        <a:solidFill>
          <a:srgbClr val="FFFFFF"/>
        </a:solidFill>
        <a:effectLst/>
      </p:bgPr>
    </p:bg>
    <p:spTree>
      <p:nvGrpSpPr>
        <p:cNvPr id="1" name=""/>
        <p:cNvGrpSpPr/>
        <p:nvPr/>
      </p:nvGrpSpPr>
      <p:grpSpPr>
        <a:xfrm>
          <a:off x="0" y="0"/>
          <a:ext cx="0" cy="0"/>
          <a:chOff x="0" y="0"/>
          <a:chExt cx="0" cy="0"/>
        </a:xfrm>
      </p:grpSpPr>
      <p:sp>
        <p:nvSpPr>
          <p:cNvPr id="115" name="Image"/>
          <p:cNvSpPr>
            <a:spLocks noGrp="1"/>
          </p:cNvSpPr>
          <p:nvPr>
            <p:ph type="pic" sz="quarter" idx="21"/>
          </p:nvPr>
        </p:nvSpPr>
        <p:spPr>
          <a:xfrm>
            <a:off x="8280400" y="2275839"/>
            <a:ext cx="3484880" cy="5230745"/>
          </a:xfrm>
          <a:prstGeom prst="rect">
            <a:avLst/>
          </a:prstGeom>
          <a:ln w="12700"/>
          <a:effectLst>
            <a:reflection stA="50000" endPos="40000" dir="5400000" sy="-100000" algn="bl" rotWithShape="0"/>
          </a:effectLst>
        </p:spPr>
        <p:txBody>
          <a:bodyPr lIns="91439" tIns="45719" rIns="91439" bIns="45719"/>
          <a:lstStyle/>
          <a:p>
            <a:endParaRPr/>
          </a:p>
        </p:txBody>
      </p:sp>
      <p:sp>
        <p:nvSpPr>
          <p:cNvPr id="116" name="Title Text"/>
          <p:cNvSpPr txBox="1">
            <a:spLocks noGrp="1"/>
          </p:cNvSpPr>
          <p:nvPr>
            <p:ph type="title"/>
          </p:nvPr>
        </p:nvSpPr>
        <p:spPr>
          <a:xfrm>
            <a:off x="924559" y="2367279"/>
            <a:ext cx="6695442" cy="2468882"/>
          </a:xfrm>
          <a:prstGeom prst="rect">
            <a:avLst/>
          </a:prstGeom>
          <a:effectLst/>
        </p:spPr>
        <p:txBody>
          <a:bodyPr anchor="b"/>
          <a:lstStyle>
            <a:lvl1pPr marL="0" marR="0" algn="ctr" defTabSz="582506">
              <a:spcBef>
                <a:spcPts val="0"/>
              </a:spcBef>
              <a:defRPr sz="6800" b="0" i="0">
                <a:solidFill>
                  <a:srgbClr val="000000"/>
                </a:solidFill>
                <a:uFillTx/>
                <a:latin typeface="+mj-lt"/>
                <a:ea typeface="+mj-ea"/>
                <a:cs typeface="+mj-cs"/>
                <a:sym typeface="Gill Sans"/>
              </a:defRPr>
            </a:lvl1pPr>
          </a:lstStyle>
          <a:p>
            <a:r>
              <a:t>Title Text</a:t>
            </a:r>
          </a:p>
        </p:txBody>
      </p:sp>
      <p:sp>
        <p:nvSpPr>
          <p:cNvPr id="117" name="Body Level One…"/>
          <p:cNvSpPr txBox="1">
            <a:spLocks noGrp="1"/>
          </p:cNvSpPr>
          <p:nvPr>
            <p:ph type="body" sz="quarter" idx="1"/>
          </p:nvPr>
        </p:nvSpPr>
        <p:spPr>
          <a:xfrm>
            <a:off x="924559" y="4897120"/>
            <a:ext cx="6695442" cy="2468881"/>
          </a:xfrm>
          <a:prstGeom prst="rect">
            <a:avLst/>
          </a:prstGeom>
        </p:spPr>
        <p:txBody>
          <a:bodyPr/>
          <a:lstStyle>
            <a:lvl1pPr marL="0" marR="0" indent="0" algn="ctr" defTabSz="582506">
              <a:spcBef>
                <a:spcPts val="0"/>
              </a:spcBef>
              <a:buClrTx/>
              <a:buSzTx/>
              <a:buNone/>
              <a:defRPr sz="3200">
                <a:solidFill>
                  <a:srgbClr val="000000"/>
                </a:solidFill>
                <a:uFillTx/>
                <a:latin typeface="+mj-lt"/>
                <a:ea typeface="+mj-ea"/>
                <a:cs typeface="+mj-cs"/>
                <a:sym typeface="Gill Sans"/>
              </a:defRPr>
            </a:lvl1pPr>
            <a:lvl2pPr marL="0" marR="0" indent="0" algn="ctr" defTabSz="582506">
              <a:spcBef>
                <a:spcPts val="0"/>
              </a:spcBef>
              <a:buClrTx/>
              <a:buSzTx/>
              <a:buNone/>
              <a:defRPr sz="3200">
                <a:solidFill>
                  <a:srgbClr val="000000"/>
                </a:solidFill>
                <a:uFillTx/>
                <a:latin typeface="+mj-lt"/>
                <a:ea typeface="+mj-ea"/>
                <a:cs typeface="+mj-cs"/>
                <a:sym typeface="Gill Sans"/>
              </a:defRPr>
            </a:lvl2pPr>
            <a:lvl3pPr marL="0" marR="0" indent="0" algn="ctr" defTabSz="582506">
              <a:spcBef>
                <a:spcPts val="0"/>
              </a:spcBef>
              <a:buClrTx/>
              <a:buSzTx/>
              <a:buNone/>
              <a:defRPr sz="3200">
                <a:solidFill>
                  <a:srgbClr val="000000"/>
                </a:solidFill>
                <a:uFillTx/>
                <a:latin typeface="+mj-lt"/>
                <a:ea typeface="+mj-ea"/>
                <a:cs typeface="+mj-cs"/>
                <a:sym typeface="Gill Sans"/>
              </a:defRPr>
            </a:lvl3pPr>
            <a:lvl4pPr marL="0" marR="0" indent="0" algn="ctr" defTabSz="582506">
              <a:spcBef>
                <a:spcPts val="0"/>
              </a:spcBef>
              <a:buClrTx/>
              <a:buSzTx/>
              <a:buNone/>
              <a:defRPr sz="3200">
                <a:solidFill>
                  <a:srgbClr val="000000"/>
                </a:solidFill>
                <a:uFillTx/>
                <a:latin typeface="+mj-lt"/>
                <a:ea typeface="+mj-ea"/>
                <a:cs typeface="+mj-cs"/>
                <a:sym typeface="Gill Sans"/>
              </a:defRPr>
            </a:lvl4pPr>
            <a:lvl5pPr marL="0" marR="0" indent="0" algn="ctr" defTabSz="582506">
              <a:spcBef>
                <a:spcPts val="0"/>
              </a:spcBef>
              <a:buClrTx/>
              <a:buSzTx/>
              <a:buNone/>
              <a:defRPr sz="32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18"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Bullets &amp; Photo">
    <p:bg>
      <p:bgPr>
        <a:solidFill>
          <a:srgbClr val="FFFFFF"/>
        </a:solidFill>
        <a:effectLst/>
      </p:bgPr>
    </p:bg>
    <p:spTree>
      <p:nvGrpSpPr>
        <p:cNvPr id="1" name=""/>
        <p:cNvGrpSpPr/>
        <p:nvPr/>
      </p:nvGrpSpPr>
      <p:grpSpPr>
        <a:xfrm>
          <a:off x="0" y="0"/>
          <a:ext cx="0" cy="0"/>
          <a:chOff x="0" y="0"/>
          <a:chExt cx="0" cy="0"/>
        </a:xfrm>
      </p:grpSpPr>
      <p:sp>
        <p:nvSpPr>
          <p:cNvPr id="125" name="Image"/>
          <p:cNvSpPr>
            <a:spLocks noGrp="1"/>
          </p:cNvSpPr>
          <p:nvPr>
            <p:ph type="pic" sz="quarter" idx="21"/>
          </p:nvPr>
        </p:nvSpPr>
        <p:spPr>
          <a:xfrm>
            <a:off x="7670800" y="3068319"/>
            <a:ext cx="3352800" cy="5032495"/>
          </a:xfrm>
          <a:prstGeom prst="rect">
            <a:avLst/>
          </a:prstGeom>
        </p:spPr>
        <p:txBody>
          <a:bodyPr lIns="91439" tIns="45719" rIns="91439" bIns="45719"/>
          <a:lstStyle/>
          <a:p>
            <a:endParaRPr/>
          </a:p>
        </p:txBody>
      </p:sp>
      <p:sp>
        <p:nvSpPr>
          <p:cNvPr id="126" name="Title Text"/>
          <p:cNvSpPr txBox="1">
            <a:spLocks noGrp="1"/>
          </p:cNvSpPr>
          <p:nvPr>
            <p:ph type="title"/>
          </p:nvPr>
        </p:nvSpPr>
        <p:spPr>
          <a:xfrm>
            <a:off x="924559" y="1412239"/>
            <a:ext cx="11145522" cy="183896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127" name="Body Level One…"/>
          <p:cNvSpPr txBox="1">
            <a:spLocks noGrp="1"/>
          </p:cNvSpPr>
          <p:nvPr>
            <p:ph type="body" sz="quarter" idx="1"/>
          </p:nvPr>
        </p:nvSpPr>
        <p:spPr>
          <a:xfrm>
            <a:off x="924559" y="3302000"/>
            <a:ext cx="5445762" cy="4561841"/>
          </a:xfrm>
          <a:prstGeom prst="rect">
            <a:avLst/>
          </a:prstGeom>
        </p:spPr>
        <p:txBody>
          <a:bodyPr anchor="ctr"/>
          <a:lstStyle>
            <a:lvl1pPr marL="685800" marR="0" indent="-469900" defTabSz="582506">
              <a:spcBef>
                <a:spcPts val="4900"/>
              </a:spcBef>
              <a:buClrTx/>
              <a:buSzPct val="171000"/>
              <a:buChar char="•"/>
              <a:defRPr sz="2800">
                <a:solidFill>
                  <a:srgbClr val="000000"/>
                </a:solidFill>
                <a:uFillTx/>
                <a:latin typeface="+mj-lt"/>
                <a:ea typeface="+mj-ea"/>
                <a:cs typeface="+mj-cs"/>
                <a:sym typeface="Gill Sans"/>
              </a:defRPr>
            </a:lvl1pPr>
            <a:lvl2pPr marL="977900" marR="0" indent="-469900" defTabSz="582506">
              <a:spcBef>
                <a:spcPts val="4900"/>
              </a:spcBef>
              <a:buClrTx/>
              <a:buSzPct val="171000"/>
              <a:buChar char="•"/>
              <a:defRPr sz="2800">
                <a:solidFill>
                  <a:srgbClr val="000000"/>
                </a:solidFill>
                <a:uFillTx/>
                <a:latin typeface="+mj-lt"/>
                <a:ea typeface="+mj-ea"/>
                <a:cs typeface="+mj-cs"/>
                <a:sym typeface="Gill Sans"/>
              </a:defRPr>
            </a:lvl2pPr>
            <a:lvl3pPr marL="1270000" marR="0" indent="-469900" defTabSz="582506">
              <a:spcBef>
                <a:spcPts val="4900"/>
              </a:spcBef>
              <a:buClrTx/>
              <a:buSzPct val="171000"/>
              <a:buChar char="•"/>
              <a:defRPr sz="2800">
                <a:solidFill>
                  <a:srgbClr val="000000"/>
                </a:solidFill>
                <a:uFillTx/>
                <a:latin typeface="+mj-lt"/>
                <a:ea typeface="+mj-ea"/>
                <a:cs typeface="+mj-cs"/>
                <a:sym typeface="Gill Sans"/>
              </a:defRPr>
            </a:lvl3pPr>
            <a:lvl4pPr marL="1574800" marR="0" indent="-469900" defTabSz="582506">
              <a:spcBef>
                <a:spcPts val="4900"/>
              </a:spcBef>
              <a:buClrTx/>
              <a:buSzPct val="171000"/>
              <a:buChar char="•"/>
              <a:defRPr sz="2800">
                <a:solidFill>
                  <a:srgbClr val="000000"/>
                </a:solidFill>
                <a:uFillTx/>
                <a:latin typeface="+mj-lt"/>
                <a:ea typeface="+mj-ea"/>
                <a:cs typeface="+mj-cs"/>
                <a:sym typeface="Gill Sans"/>
              </a:defRPr>
            </a:lvl4pPr>
            <a:lvl5pPr marL="1866900" marR="0" indent="-469900" defTabSz="582506">
              <a:spcBef>
                <a:spcPts val="4900"/>
              </a:spcBef>
              <a:buClrTx/>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Bullets - Left">
    <p:bg>
      <p:bgPr>
        <a:solidFill>
          <a:srgbClr val="FFFFFF"/>
        </a:solidFill>
        <a:effectLst/>
      </p:bgPr>
    </p:bg>
    <p:spTree>
      <p:nvGrpSpPr>
        <p:cNvPr id="1" name=""/>
        <p:cNvGrpSpPr/>
        <p:nvPr/>
      </p:nvGrpSpPr>
      <p:grpSpPr>
        <a:xfrm>
          <a:off x="0" y="0"/>
          <a:ext cx="0" cy="0"/>
          <a:chOff x="0" y="0"/>
          <a:chExt cx="0" cy="0"/>
        </a:xfrm>
      </p:grpSpPr>
      <p:sp>
        <p:nvSpPr>
          <p:cNvPr id="135" name="Title Text"/>
          <p:cNvSpPr txBox="1">
            <a:spLocks noGrp="1"/>
          </p:cNvSpPr>
          <p:nvPr>
            <p:ph type="title"/>
          </p:nvPr>
        </p:nvSpPr>
        <p:spPr>
          <a:xfrm>
            <a:off x="924559" y="1412239"/>
            <a:ext cx="11145522" cy="183896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136" name="Body Level One…"/>
          <p:cNvSpPr txBox="1">
            <a:spLocks noGrp="1"/>
          </p:cNvSpPr>
          <p:nvPr>
            <p:ph type="body" sz="quarter" idx="1"/>
          </p:nvPr>
        </p:nvSpPr>
        <p:spPr>
          <a:xfrm>
            <a:off x="924559" y="3302000"/>
            <a:ext cx="5445762" cy="4561841"/>
          </a:xfrm>
          <a:prstGeom prst="rect">
            <a:avLst/>
          </a:prstGeom>
        </p:spPr>
        <p:txBody>
          <a:bodyPr anchor="ctr"/>
          <a:lstStyle>
            <a:lvl1pPr marL="685800" marR="0" indent="-469900" defTabSz="582506">
              <a:spcBef>
                <a:spcPts val="4900"/>
              </a:spcBef>
              <a:buClrTx/>
              <a:buSzPct val="171000"/>
              <a:buChar char="•"/>
              <a:defRPr sz="2800">
                <a:solidFill>
                  <a:srgbClr val="000000"/>
                </a:solidFill>
                <a:uFillTx/>
                <a:latin typeface="+mj-lt"/>
                <a:ea typeface="+mj-ea"/>
                <a:cs typeface="+mj-cs"/>
                <a:sym typeface="Gill Sans"/>
              </a:defRPr>
            </a:lvl1pPr>
            <a:lvl2pPr marL="977900" marR="0" indent="-469900" defTabSz="582506">
              <a:spcBef>
                <a:spcPts val="4900"/>
              </a:spcBef>
              <a:buClrTx/>
              <a:buSzPct val="171000"/>
              <a:buChar char="•"/>
              <a:defRPr sz="2800">
                <a:solidFill>
                  <a:srgbClr val="000000"/>
                </a:solidFill>
                <a:uFillTx/>
                <a:latin typeface="+mj-lt"/>
                <a:ea typeface="+mj-ea"/>
                <a:cs typeface="+mj-cs"/>
                <a:sym typeface="Gill Sans"/>
              </a:defRPr>
            </a:lvl2pPr>
            <a:lvl3pPr marL="1270000" marR="0" indent="-469900" defTabSz="582506">
              <a:spcBef>
                <a:spcPts val="4900"/>
              </a:spcBef>
              <a:buClrTx/>
              <a:buSzPct val="171000"/>
              <a:buChar char="•"/>
              <a:defRPr sz="2800">
                <a:solidFill>
                  <a:srgbClr val="000000"/>
                </a:solidFill>
                <a:uFillTx/>
                <a:latin typeface="+mj-lt"/>
                <a:ea typeface="+mj-ea"/>
                <a:cs typeface="+mj-cs"/>
                <a:sym typeface="Gill Sans"/>
              </a:defRPr>
            </a:lvl3pPr>
            <a:lvl4pPr marL="1574800" marR="0" indent="-469900" defTabSz="582506">
              <a:spcBef>
                <a:spcPts val="4900"/>
              </a:spcBef>
              <a:buClrTx/>
              <a:buSzPct val="171000"/>
              <a:buChar char="•"/>
              <a:defRPr sz="2800">
                <a:solidFill>
                  <a:srgbClr val="000000"/>
                </a:solidFill>
                <a:uFillTx/>
                <a:latin typeface="+mj-lt"/>
                <a:ea typeface="+mj-ea"/>
                <a:cs typeface="+mj-cs"/>
                <a:sym typeface="Gill Sans"/>
              </a:defRPr>
            </a:lvl4pPr>
            <a:lvl5pPr marL="1866900" marR="0" indent="-469900" defTabSz="582506">
              <a:spcBef>
                <a:spcPts val="4900"/>
              </a:spcBef>
              <a:buClrTx/>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37"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Bullets - Right">
    <p:bg>
      <p:bgPr>
        <a:solidFill>
          <a:srgbClr val="FFFFFF"/>
        </a:solidFill>
        <a:effectLst/>
      </p:bgPr>
    </p:bg>
    <p:spTree>
      <p:nvGrpSpPr>
        <p:cNvPr id="1" name=""/>
        <p:cNvGrpSpPr/>
        <p:nvPr/>
      </p:nvGrpSpPr>
      <p:grpSpPr>
        <a:xfrm>
          <a:off x="0" y="0"/>
          <a:ext cx="0" cy="0"/>
          <a:chOff x="0" y="0"/>
          <a:chExt cx="0" cy="0"/>
        </a:xfrm>
      </p:grpSpPr>
      <p:sp>
        <p:nvSpPr>
          <p:cNvPr id="144" name="Title Text"/>
          <p:cNvSpPr txBox="1">
            <a:spLocks noGrp="1"/>
          </p:cNvSpPr>
          <p:nvPr>
            <p:ph type="title"/>
          </p:nvPr>
        </p:nvSpPr>
        <p:spPr>
          <a:xfrm>
            <a:off x="924559" y="1412239"/>
            <a:ext cx="11145522" cy="183896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145" name="Body Level One…"/>
          <p:cNvSpPr txBox="1">
            <a:spLocks noGrp="1"/>
          </p:cNvSpPr>
          <p:nvPr>
            <p:ph type="body" sz="quarter" idx="1"/>
          </p:nvPr>
        </p:nvSpPr>
        <p:spPr>
          <a:xfrm>
            <a:off x="7081519" y="3302000"/>
            <a:ext cx="4988561" cy="4561841"/>
          </a:xfrm>
          <a:prstGeom prst="rect">
            <a:avLst/>
          </a:prstGeom>
        </p:spPr>
        <p:txBody>
          <a:bodyPr anchor="ctr"/>
          <a:lstStyle>
            <a:lvl1pPr marL="685800" marR="0" indent="-469900" defTabSz="582506">
              <a:spcBef>
                <a:spcPts val="4900"/>
              </a:spcBef>
              <a:buClrTx/>
              <a:buSzPct val="171000"/>
              <a:buChar char="•"/>
              <a:defRPr sz="2800">
                <a:solidFill>
                  <a:srgbClr val="000000"/>
                </a:solidFill>
                <a:uFillTx/>
                <a:latin typeface="+mj-lt"/>
                <a:ea typeface="+mj-ea"/>
                <a:cs typeface="+mj-cs"/>
                <a:sym typeface="Gill Sans"/>
              </a:defRPr>
            </a:lvl1pPr>
            <a:lvl2pPr marL="977900" marR="0" indent="-469900" defTabSz="582506">
              <a:spcBef>
                <a:spcPts val="4900"/>
              </a:spcBef>
              <a:buClrTx/>
              <a:buSzPct val="171000"/>
              <a:buChar char="•"/>
              <a:defRPr sz="2800">
                <a:solidFill>
                  <a:srgbClr val="000000"/>
                </a:solidFill>
                <a:uFillTx/>
                <a:latin typeface="+mj-lt"/>
                <a:ea typeface="+mj-ea"/>
                <a:cs typeface="+mj-cs"/>
                <a:sym typeface="Gill Sans"/>
              </a:defRPr>
            </a:lvl2pPr>
            <a:lvl3pPr marL="1270000" marR="0" indent="-469900" defTabSz="582506">
              <a:spcBef>
                <a:spcPts val="4900"/>
              </a:spcBef>
              <a:buClrTx/>
              <a:buSzPct val="171000"/>
              <a:buChar char="•"/>
              <a:defRPr sz="2800">
                <a:solidFill>
                  <a:srgbClr val="000000"/>
                </a:solidFill>
                <a:uFillTx/>
                <a:latin typeface="+mj-lt"/>
                <a:ea typeface="+mj-ea"/>
                <a:cs typeface="+mj-cs"/>
                <a:sym typeface="Gill Sans"/>
              </a:defRPr>
            </a:lvl3pPr>
            <a:lvl4pPr marL="1574800" marR="0" indent="-469900" defTabSz="582506">
              <a:spcBef>
                <a:spcPts val="4900"/>
              </a:spcBef>
              <a:buClrTx/>
              <a:buSzPct val="171000"/>
              <a:buChar char="•"/>
              <a:defRPr sz="2800">
                <a:solidFill>
                  <a:srgbClr val="000000"/>
                </a:solidFill>
                <a:uFillTx/>
                <a:latin typeface="+mj-lt"/>
                <a:ea typeface="+mj-ea"/>
                <a:cs typeface="+mj-cs"/>
                <a:sym typeface="Gill Sans"/>
              </a:defRPr>
            </a:lvl4pPr>
            <a:lvl5pPr marL="1866900" marR="0" indent="-469900" defTabSz="582506">
              <a:spcBef>
                <a:spcPts val="4900"/>
              </a:spcBef>
              <a:buClrTx/>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46"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t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8"/>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36879" y="2032000"/>
            <a:ext cx="11816082" cy="1381761"/>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p>
            <a:r>
              <a:t>Title Text</a:t>
            </a:r>
          </a:p>
        </p:txBody>
      </p:sp>
      <p:sp>
        <p:nvSpPr>
          <p:cNvPr id="3" name="Body Level One…"/>
          <p:cNvSpPr txBox="1">
            <a:spLocks noGrp="1"/>
          </p:cNvSpPr>
          <p:nvPr>
            <p:ph type="body" idx="1"/>
          </p:nvPr>
        </p:nvSpPr>
        <p:spPr>
          <a:xfrm>
            <a:off x="436879" y="3413759"/>
            <a:ext cx="11816082" cy="512064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lstStyle>
            <a:lvl2pPr marL="799465" indent="-301625">
              <a:spcBef>
                <a:spcPts val="900"/>
              </a:spcBef>
              <a:defRPr sz="3800"/>
            </a:lvl2pPr>
            <a:lvl3pPr marL="1197927" indent="-242887">
              <a:spcBef>
                <a:spcPts val="700"/>
              </a:spcBef>
              <a:defRPr sz="3400"/>
            </a:lvl3pPr>
            <a:lvl4pPr marL="1640839" indent="-228600">
              <a:spcBef>
                <a:spcPts val="600"/>
              </a:spcBef>
              <a:defRPr sz="2600"/>
            </a:lvl4pPr>
            <a:lvl5pPr marL="2098039" indent="-228600">
              <a:spcBef>
                <a:spcPts val="600"/>
              </a:spcBef>
              <a:defRPr sz="2600"/>
            </a:lvl5p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0717393" y="8193898"/>
            <a:ext cx="348254" cy="340503"/>
          </a:xfrm>
          <a:prstGeom prst="rect">
            <a:avLst/>
          </a:prstGeom>
          <a:ln w="3175">
            <a:miter lim="400000"/>
          </a:ln>
        </p:spPr>
        <p:txBody>
          <a:bodyPr wrap="none" lIns="40640" tIns="40640" rIns="40640" bIns="40640" anchor="b">
            <a:spAutoFit/>
          </a:bodyPr>
          <a:lstStyle>
            <a:lvl1pPr defTabSz="826346">
              <a:defRPr sz="1800" b="1">
                <a:solidFill>
                  <a:srgbClr val="004100"/>
                </a:solidFill>
                <a:uFill>
                  <a:solidFill>
                    <a:srgbClr val="004100"/>
                  </a:solidFill>
                </a:uFill>
                <a:latin typeface="Arial"/>
                <a:ea typeface="Arial"/>
                <a:cs typeface="Arial"/>
                <a:sym typeface="Aria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spd="med"/>
  <p:txStyles>
    <p:titleStyle>
      <a:lvl1pPr marL="58702" marR="58702" indent="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1pPr>
      <a:lvl2pPr marL="58702" marR="58702" indent="4572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2pPr>
      <a:lvl3pPr marL="58702" marR="58702" indent="9144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3pPr>
      <a:lvl4pPr marL="58702" marR="58702" indent="13716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4pPr>
      <a:lvl5pPr marL="58702" marR="58702" indent="18288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5pPr>
      <a:lvl6pPr marL="58702" marR="58702" indent="22860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6pPr>
      <a:lvl7pPr marL="58702" marR="58702" indent="27432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7pPr>
      <a:lvl8pPr marL="58702" marR="58702" indent="32004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8pPr>
      <a:lvl9pPr marL="58702" marR="58702" indent="36576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9pPr>
    </p:titleStyle>
    <p:bodyStyle>
      <a:lvl1pPr marL="399868" marR="57799" indent="-359228"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1pPr>
      <a:lvl2pPr marL="847089" marR="57799" indent="-349249"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2pPr>
      <a:lvl3pPr marL="1269364" marR="57799" indent="-314325"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3pPr>
      <a:lvl4pPr marL="1799101" marR="57799" indent="-386861"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4pPr>
      <a:lvl5pPr marL="2256301" marR="57799" indent="-386861"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5pPr>
      <a:lvl6pPr marL="2256301" marR="57799" indent="-386861"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6pPr>
      <a:lvl7pPr marL="2256301" marR="57799" indent="-386861"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7pPr>
      <a:lvl8pPr marL="2256301" marR="57799" indent="-386861"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8pPr>
      <a:lvl9pPr marL="2256301" marR="57799" indent="-386861"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9pPr>
    </p:bodyStyle>
    <p:otherStyle>
      <a:lvl1pPr marL="0" marR="0" indent="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1pPr>
      <a:lvl2pPr marL="0" marR="0" indent="4572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2pPr>
      <a:lvl3pPr marL="0" marR="0" indent="9144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3pPr>
      <a:lvl4pPr marL="0" marR="0" indent="13716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4pPr>
      <a:lvl5pPr marL="0" marR="0" indent="18288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5pPr>
      <a:lvl6pPr marL="0" marR="0" indent="22860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6pPr>
      <a:lvl7pPr marL="0" marR="0" indent="27432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7pPr>
      <a:lvl8pPr marL="0" marR="0" indent="32004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8pPr>
      <a:lvl9pPr marL="0" marR="0" indent="36576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Chapter 10 Photosynthesis"/>
          <p:cNvSpPr txBox="1">
            <a:spLocks noGrp="1"/>
          </p:cNvSpPr>
          <p:nvPr>
            <p:ph type="title"/>
          </p:nvPr>
        </p:nvSpPr>
        <p:spPr>
          <a:xfrm>
            <a:off x="650239" y="2722879"/>
            <a:ext cx="7691122" cy="1788161"/>
          </a:xfrm>
          <a:prstGeom prst="rect">
            <a:avLst/>
          </a:prstGeom>
        </p:spPr>
        <p:txBody>
          <a:bodyPr/>
          <a:lstStyle>
            <a:lvl1pPr algn="ctr"/>
          </a:lstStyle>
          <a:p>
            <a:r>
              <a:t>Chapter 10 Photosynthesis</a:t>
            </a:r>
          </a:p>
        </p:txBody>
      </p:sp>
      <p:sp>
        <p:nvSpPr>
          <p:cNvPr id="156" name="“Sunshine splits apart the carbon dioxide that a plant has absorbed from the air, the plant throws out at that time the oxygen alone and keeps the carbon to itself as nourishment.” —  Jan Ingenhousz (1779)"/>
          <p:cNvSpPr txBox="1">
            <a:spLocks noGrp="1"/>
          </p:cNvSpPr>
          <p:nvPr>
            <p:ph type="body" sz="quarter" idx="1"/>
          </p:nvPr>
        </p:nvSpPr>
        <p:spPr>
          <a:xfrm>
            <a:off x="650239" y="4511040"/>
            <a:ext cx="7753211" cy="2438401"/>
          </a:xfrm>
          <a:prstGeom prst="rect">
            <a:avLst/>
          </a:prstGeom>
        </p:spPr>
        <p:txBody>
          <a:bodyPr anchor="ctr"/>
          <a:lstStyle/>
          <a:p>
            <a:pPr marL="58702" marR="58702" indent="0">
              <a:buSzTx/>
              <a:buFont typeface="Wingdings"/>
              <a:buNone/>
            </a:pPr>
            <a:r>
              <a:rPr sz="2600">
                <a:solidFill>
                  <a:srgbClr val="0F0F0F"/>
                </a:solidFill>
                <a:uFill>
                  <a:solidFill>
                    <a:srgbClr val="0F0F0F"/>
                  </a:solidFill>
                </a:uFill>
              </a:rPr>
              <a:t>“</a:t>
            </a:r>
            <a:r>
              <a:rPr sz="2600" i="1">
                <a:solidFill>
                  <a:srgbClr val="0F0F0F"/>
                </a:solidFill>
                <a:uFill>
                  <a:solidFill>
                    <a:srgbClr val="0F0F0F"/>
                  </a:solidFill>
                </a:uFill>
              </a:rPr>
              <a:t>Sunshine splits apart the carbon dioxide that a plant has absorbed from the air, the plant throws out at that time the oxygen alone and keeps the carbon to itself as nourishment.” —  Jan Ingenhousz (1779)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Essential Idea:  Photosynthesis uses the energy in sunlight to produce the chemical energy needed for life.…"/>
          <p:cNvSpPr txBox="1">
            <a:spLocks noGrp="1"/>
          </p:cNvSpPr>
          <p:nvPr>
            <p:ph type="body" sz="half" idx="1"/>
          </p:nvPr>
        </p:nvSpPr>
        <p:spPr>
          <a:xfrm>
            <a:off x="424502" y="2168824"/>
            <a:ext cx="8148321" cy="5598162"/>
          </a:xfrm>
          <a:prstGeom prst="rect">
            <a:avLst/>
          </a:prstGeom>
        </p:spPr>
        <p:txBody>
          <a:bodyPr/>
          <a:lstStyle/>
          <a:p>
            <a:pPr>
              <a:defRPr>
                <a:solidFill>
                  <a:srgbClr val="FFFFFF"/>
                </a:solidFill>
                <a:uFill>
                  <a:solidFill>
                    <a:srgbClr val="FFFFFF"/>
                  </a:solidFill>
                </a:uFill>
              </a:defRPr>
            </a:pPr>
            <a:r>
              <a:rPr b="1"/>
              <a:t>Essential Idea:</a:t>
            </a:r>
            <a:r>
              <a:t>  Photosynthesis uses the energy in sunlight to produce the chemical energy needed for life.</a:t>
            </a:r>
          </a:p>
          <a:p>
            <a:pPr>
              <a:defRPr>
                <a:solidFill>
                  <a:srgbClr val="FFFFFF"/>
                </a:solidFill>
                <a:uFill>
                  <a:solidFill>
                    <a:srgbClr val="FFFFFF"/>
                  </a:solidFill>
                </a:uFill>
              </a:defRPr>
            </a:pPr>
            <a:r>
              <a:rPr b="1"/>
              <a:t>Essential Idea:</a:t>
            </a:r>
            <a:r>
              <a:t>  Light is converted into chemical energy.</a:t>
            </a:r>
          </a:p>
        </p:txBody>
      </p:sp>
      <p:sp>
        <p:nvSpPr>
          <p:cNvPr id="159" name="Slide Number"/>
          <p:cNvSpPr txBox="1">
            <a:spLocks noGrp="1"/>
          </p:cNvSpPr>
          <p:nvPr>
            <p:ph type="sldNum" sz="quarter" idx="2"/>
          </p:nvPr>
        </p:nvSpPr>
        <p:spPr>
          <a:xfrm>
            <a:off x="10635718" y="8193898"/>
            <a:ext cx="294859" cy="34050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Autotrophs and Heterotrophs"/>
          <p:cNvSpPr txBox="1">
            <a:spLocks noGrp="1"/>
          </p:cNvSpPr>
          <p:nvPr>
            <p:ph type="title"/>
          </p:nvPr>
        </p:nvSpPr>
        <p:spPr>
          <a:prstGeom prst="rect">
            <a:avLst/>
          </a:prstGeom>
        </p:spPr>
        <p:txBody>
          <a:bodyPr/>
          <a:lstStyle>
            <a:lvl1pPr algn="ctr"/>
          </a:lstStyle>
          <a:p>
            <a:r>
              <a:t>Autotrophs and Heterotrophs</a:t>
            </a:r>
          </a:p>
        </p:txBody>
      </p:sp>
      <p:sp>
        <p:nvSpPr>
          <p:cNvPr id="166" name="Autotrophs are organisms that make their own food.…"/>
          <p:cNvSpPr txBox="1">
            <a:spLocks noGrp="1"/>
          </p:cNvSpPr>
          <p:nvPr>
            <p:ph type="body" sz="half" idx="1"/>
          </p:nvPr>
        </p:nvSpPr>
        <p:spPr>
          <a:xfrm>
            <a:off x="436879" y="3413759"/>
            <a:ext cx="5801362" cy="5120641"/>
          </a:xfrm>
          <a:prstGeom prst="rect">
            <a:avLst/>
          </a:prstGeom>
        </p:spPr>
        <p:txBody>
          <a:bodyPr/>
          <a:lstStyle/>
          <a:p>
            <a:pPr marL="402590" indent="-361950"/>
            <a:r>
              <a:rPr sz="3800">
                <a:solidFill>
                  <a:srgbClr val="F9F9F9"/>
                </a:solidFill>
                <a:uFill>
                  <a:solidFill>
                    <a:srgbClr val="F9F9F9"/>
                  </a:solidFill>
                </a:uFill>
              </a:rPr>
              <a:t>Autotrophs are organisms that make their own food.</a:t>
            </a:r>
          </a:p>
          <a:p>
            <a:pPr marL="402590" indent="-361950"/>
            <a:r>
              <a:rPr sz="3800">
                <a:solidFill>
                  <a:srgbClr val="F9F9F9"/>
                </a:solidFill>
                <a:uFill>
                  <a:solidFill>
                    <a:srgbClr val="F9F9F9"/>
                  </a:solidFill>
                </a:uFill>
              </a:rPr>
              <a:t>They obtain everything they need by using CO</a:t>
            </a:r>
            <a:r>
              <a:rPr sz="3800" baseline="-20000">
                <a:solidFill>
                  <a:srgbClr val="F9F9F9"/>
                </a:solidFill>
                <a:uFill>
                  <a:solidFill>
                    <a:srgbClr val="F9F9F9"/>
                  </a:solidFill>
                </a:uFill>
              </a:rPr>
              <a:t>2</a:t>
            </a:r>
            <a:r>
              <a:rPr sz="3800">
                <a:solidFill>
                  <a:srgbClr val="F9F9F9"/>
                </a:solidFill>
                <a:uFill>
                  <a:solidFill>
                    <a:srgbClr val="F9F9F9"/>
                  </a:solidFill>
                </a:uFill>
              </a:rPr>
              <a:t> and inorganic compounds from the environment.</a:t>
            </a:r>
          </a:p>
        </p:txBody>
      </p:sp>
      <p:sp>
        <p:nvSpPr>
          <p:cNvPr id="167" name="Heterotrophs are unable to make their own food and survive on compounds made by other organisms.…"/>
          <p:cNvSpPr/>
          <p:nvPr/>
        </p:nvSpPr>
        <p:spPr>
          <a:xfrm>
            <a:off x="6451600" y="3413759"/>
            <a:ext cx="5811521" cy="454989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spAutoFit/>
          </a:bodyPr>
          <a:lstStyle/>
          <a:p>
            <a:pPr marL="402590" marR="57799" indent="-361950" algn="l" defTabSz="1300480">
              <a:spcBef>
                <a:spcPts val="900"/>
              </a:spcBef>
              <a:buClr>
                <a:srgbClr val="004100"/>
              </a:buClr>
              <a:buSzPct val="80000"/>
              <a:buChar char=""/>
              <a:defRPr>
                <a:solidFill>
                  <a:srgbClr val="F9F9F9"/>
                </a:solidFill>
                <a:uFill>
                  <a:solidFill>
                    <a:srgbClr val="F9F9F9"/>
                  </a:solidFill>
                </a:uFill>
                <a:latin typeface="Arial"/>
                <a:ea typeface="Arial"/>
                <a:cs typeface="Arial"/>
                <a:sym typeface="Arial"/>
              </a:defRPr>
            </a:pPr>
            <a:r>
              <a:t>Heterotrophs are unable to make their own food and survive on compounds made by other organisms.</a:t>
            </a:r>
          </a:p>
          <a:p>
            <a:pPr marL="402590" marR="57799" indent="-361950" algn="l" defTabSz="1300480">
              <a:spcBef>
                <a:spcPts val="900"/>
              </a:spcBef>
              <a:buClr>
                <a:srgbClr val="004100"/>
              </a:buClr>
              <a:buSzPct val="80000"/>
              <a:buChar char=""/>
              <a:defRPr>
                <a:solidFill>
                  <a:srgbClr val="F9F9F9"/>
                </a:solidFill>
                <a:uFill>
                  <a:solidFill>
                    <a:srgbClr val="F9F9F9"/>
                  </a:solidFill>
                </a:uFill>
                <a:latin typeface="Arial"/>
                <a:ea typeface="Arial"/>
                <a:cs typeface="Arial"/>
                <a:sym typeface="Arial"/>
              </a:defRPr>
            </a:pPr>
            <a:r>
              <a:t>Plants are autotrophic and animals are heterotrophic.</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hloroplasts"/>
          <p:cNvSpPr txBox="1">
            <a:spLocks noGrp="1"/>
          </p:cNvSpPr>
          <p:nvPr>
            <p:ph type="title"/>
          </p:nvPr>
        </p:nvSpPr>
        <p:spPr>
          <a:xfrm>
            <a:off x="436879" y="1592284"/>
            <a:ext cx="11816082" cy="1219201"/>
          </a:xfrm>
          <a:prstGeom prst="rect">
            <a:avLst/>
          </a:prstGeom>
        </p:spPr>
        <p:txBody>
          <a:bodyPr/>
          <a:lstStyle>
            <a:lvl1pPr algn="ctr"/>
          </a:lstStyle>
          <a:p>
            <a:r>
              <a:rPr dirty="0"/>
              <a:t>Chloroplasts</a:t>
            </a:r>
          </a:p>
        </p:txBody>
      </p:sp>
      <p:sp>
        <p:nvSpPr>
          <p:cNvPr id="170" name="Chloroplasts are the main site of photosynthesis in plants.…"/>
          <p:cNvSpPr txBox="1">
            <a:spLocks noGrp="1"/>
          </p:cNvSpPr>
          <p:nvPr>
            <p:ph type="body" idx="1"/>
          </p:nvPr>
        </p:nvSpPr>
        <p:spPr>
          <a:xfrm>
            <a:off x="436879" y="2811485"/>
            <a:ext cx="11816082" cy="5201921"/>
          </a:xfrm>
          <a:prstGeom prst="rect">
            <a:avLst/>
          </a:prstGeom>
        </p:spPr>
        <p:txBody>
          <a:bodyPr/>
          <a:lstStyle/>
          <a:p>
            <a:pPr>
              <a:lnSpc>
                <a:spcPct val="90000"/>
              </a:lnSpc>
              <a:defRPr>
                <a:solidFill>
                  <a:srgbClr val="F9F9F9"/>
                </a:solidFill>
                <a:uFill>
                  <a:solidFill>
                    <a:srgbClr val="F9F9F9"/>
                  </a:solidFill>
                </a:uFill>
              </a:defRPr>
            </a:pPr>
            <a:r>
              <a:rPr dirty="0"/>
              <a:t>Chloroplasts are the main site of photosynthesis in plants.</a:t>
            </a:r>
          </a:p>
          <a:p>
            <a:pPr>
              <a:lnSpc>
                <a:spcPct val="90000"/>
              </a:lnSpc>
              <a:defRPr>
                <a:solidFill>
                  <a:srgbClr val="F9F9F9"/>
                </a:solidFill>
                <a:uFill>
                  <a:solidFill>
                    <a:srgbClr val="F9F9F9"/>
                  </a:solidFill>
                </a:uFill>
              </a:defRPr>
            </a:pPr>
            <a:r>
              <a:rPr dirty="0"/>
              <a:t>They are found in all green parts of plants.</a:t>
            </a:r>
          </a:p>
          <a:p>
            <a:pPr>
              <a:lnSpc>
                <a:spcPct val="90000"/>
              </a:lnSpc>
              <a:defRPr>
                <a:solidFill>
                  <a:srgbClr val="F9F9F9"/>
                </a:solidFill>
                <a:uFill>
                  <a:solidFill>
                    <a:srgbClr val="F9F9F9"/>
                  </a:solidFill>
                </a:uFill>
              </a:defRPr>
            </a:pPr>
            <a:r>
              <a:rPr dirty="0"/>
              <a:t>Chlorophyll is the green pigment found in chloroplasts and is responsible for a plant’s color.</a:t>
            </a:r>
          </a:p>
          <a:p>
            <a:pPr>
              <a:lnSpc>
                <a:spcPct val="90000"/>
              </a:lnSpc>
              <a:defRPr>
                <a:solidFill>
                  <a:srgbClr val="F9F9F9"/>
                </a:solidFill>
                <a:uFill>
                  <a:solidFill>
                    <a:srgbClr val="F9F9F9"/>
                  </a:solidFill>
                </a:uFill>
              </a:defRPr>
            </a:pPr>
            <a:r>
              <a:rPr i="1" u="sng" dirty="0"/>
              <a:t>Chlorophyll a</a:t>
            </a:r>
            <a:r>
              <a:rPr dirty="0"/>
              <a:t> is the main photosynthetic pigment.  </a:t>
            </a:r>
          </a:p>
          <a:p>
            <a:pPr>
              <a:lnSpc>
                <a:spcPct val="90000"/>
              </a:lnSpc>
              <a:defRPr>
                <a:solidFill>
                  <a:srgbClr val="F9F9F9"/>
                </a:solidFill>
                <a:uFill>
                  <a:solidFill>
                    <a:srgbClr val="F9F9F9"/>
                  </a:solidFill>
                </a:uFill>
              </a:defRPr>
            </a:pPr>
            <a:r>
              <a:rPr dirty="0"/>
              <a:t>There are many other pigments involved as well.</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Chloroplasts"/>
          <p:cNvSpPr txBox="1">
            <a:spLocks noGrp="1"/>
          </p:cNvSpPr>
          <p:nvPr>
            <p:ph type="title"/>
          </p:nvPr>
        </p:nvSpPr>
        <p:spPr>
          <a:prstGeom prst="rect">
            <a:avLst/>
          </a:prstGeom>
        </p:spPr>
        <p:txBody>
          <a:bodyPr/>
          <a:lstStyle>
            <a:lvl1pPr algn="ctr"/>
          </a:lstStyle>
          <a:p>
            <a:r>
              <a:t>Chloroplasts</a:t>
            </a:r>
          </a:p>
        </p:txBody>
      </p:sp>
      <p:sp>
        <p:nvSpPr>
          <p:cNvPr id="173" name="They are found in the mesophyll and absorb light and drive the synthesis of organic molecules."/>
          <p:cNvSpPr txBox="1">
            <a:spLocks noGrp="1"/>
          </p:cNvSpPr>
          <p:nvPr>
            <p:ph type="body" idx="1"/>
          </p:nvPr>
        </p:nvSpPr>
        <p:spPr>
          <a:prstGeom prst="rect">
            <a:avLst/>
          </a:prstGeom>
        </p:spPr>
        <p:txBody>
          <a:bodyPr/>
          <a:lstStyle>
            <a:lvl1pPr>
              <a:lnSpc>
                <a:spcPct val="90000"/>
              </a:lnSpc>
              <a:defRPr>
                <a:solidFill>
                  <a:srgbClr val="F9F9F9"/>
                </a:solidFill>
                <a:uFill>
                  <a:solidFill>
                    <a:srgbClr val="F9F9F9"/>
                  </a:solidFill>
                </a:uFill>
              </a:defRPr>
            </a:lvl1pPr>
          </a:lstStyle>
          <a:p>
            <a:r>
              <a:t>They are found in the mesophyll and absorb light and drive the synthesis of organic molecules.</a:t>
            </a:r>
          </a:p>
        </p:txBody>
      </p:sp>
      <p:sp>
        <p:nvSpPr>
          <p:cNvPr id="174" name="Slide Number"/>
          <p:cNvSpPr txBox="1">
            <a:spLocks noGrp="1"/>
          </p:cNvSpPr>
          <p:nvPr>
            <p:ph type="sldNum" sz="quarter" idx="2"/>
          </p:nvPr>
        </p:nvSpPr>
        <p:spPr>
          <a:xfrm>
            <a:off x="10744090" y="8193898"/>
            <a:ext cx="294859" cy="34050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a:t>
            </a:fld>
            <a:endParaRPr/>
          </a:p>
        </p:txBody>
      </p:sp>
      <p:pic>
        <p:nvPicPr>
          <p:cNvPr id="175" name="535473_492502137448130_1039341878_n.jpg" descr="535473_492502137448130_1039341878_n.jpg"/>
          <p:cNvPicPr>
            <a:picLocks noChangeAspect="1"/>
          </p:cNvPicPr>
          <p:nvPr/>
        </p:nvPicPr>
        <p:blipFill>
          <a:blip r:embed="rId2"/>
          <a:stretch>
            <a:fillRect/>
          </a:stretch>
        </p:blipFill>
        <p:spPr>
          <a:xfrm>
            <a:off x="5335545" y="4958701"/>
            <a:ext cx="7526661" cy="4659363"/>
          </a:xfrm>
          <a:prstGeom prst="rect">
            <a:avLst/>
          </a:prstGeom>
          <a:ln w="3175"/>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Chloroplasts"/>
          <p:cNvSpPr txBox="1">
            <a:spLocks noGrp="1"/>
          </p:cNvSpPr>
          <p:nvPr>
            <p:ph type="title"/>
          </p:nvPr>
        </p:nvSpPr>
        <p:spPr>
          <a:xfrm>
            <a:off x="436879" y="1544319"/>
            <a:ext cx="11816082" cy="1869441"/>
          </a:xfrm>
          <a:prstGeom prst="rect">
            <a:avLst/>
          </a:prstGeom>
        </p:spPr>
        <p:txBody>
          <a:bodyPr/>
          <a:lstStyle>
            <a:lvl1pPr algn="ctr"/>
          </a:lstStyle>
          <a:p>
            <a:r>
              <a:t>Chloroplasts</a:t>
            </a:r>
          </a:p>
        </p:txBody>
      </p:sp>
      <p:sp>
        <p:nvSpPr>
          <p:cNvPr id="178" name="CO2 and O2 enter and exit the leaf through pores called stomata.…"/>
          <p:cNvSpPr txBox="1">
            <a:spLocks noGrp="1"/>
          </p:cNvSpPr>
          <p:nvPr>
            <p:ph type="body" sz="half" idx="1"/>
          </p:nvPr>
        </p:nvSpPr>
        <p:spPr>
          <a:xfrm>
            <a:off x="436879" y="3413759"/>
            <a:ext cx="6390642" cy="5120641"/>
          </a:xfrm>
          <a:prstGeom prst="rect">
            <a:avLst/>
          </a:prstGeom>
        </p:spPr>
        <p:txBody>
          <a:bodyPr/>
          <a:lstStyle/>
          <a:p>
            <a:pPr marL="402590" indent="-361950"/>
            <a:r>
              <a:rPr sz="3800" dirty="0">
                <a:solidFill>
                  <a:srgbClr val="F9F9F9"/>
                </a:solidFill>
                <a:uFill>
                  <a:solidFill>
                    <a:srgbClr val="F9F9F9"/>
                  </a:solidFill>
                </a:uFill>
              </a:rPr>
              <a:t>CO</a:t>
            </a:r>
            <a:r>
              <a:rPr sz="3800" baseline="-20000" dirty="0">
                <a:solidFill>
                  <a:srgbClr val="F9F9F9"/>
                </a:solidFill>
                <a:uFill>
                  <a:solidFill>
                    <a:srgbClr val="F9F9F9"/>
                  </a:solidFill>
                </a:uFill>
              </a:rPr>
              <a:t>2</a:t>
            </a:r>
            <a:r>
              <a:rPr sz="3800" dirty="0">
                <a:solidFill>
                  <a:srgbClr val="F9F9F9"/>
                </a:solidFill>
                <a:uFill>
                  <a:solidFill>
                    <a:srgbClr val="F9F9F9"/>
                  </a:solidFill>
                </a:uFill>
              </a:rPr>
              <a:t> and O</a:t>
            </a:r>
            <a:r>
              <a:rPr sz="3800" baseline="-20000" dirty="0">
                <a:solidFill>
                  <a:srgbClr val="F9F9F9"/>
                </a:solidFill>
                <a:uFill>
                  <a:solidFill>
                    <a:srgbClr val="F9F9F9"/>
                  </a:solidFill>
                </a:uFill>
              </a:rPr>
              <a:t>2</a:t>
            </a:r>
            <a:r>
              <a:rPr sz="3800" dirty="0">
                <a:solidFill>
                  <a:srgbClr val="F9F9F9"/>
                </a:solidFill>
                <a:uFill>
                  <a:solidFill>
                    <a:srgbClr val="F9F9F9"/>
                  </a:solidFill>
                </a:uFill>
              </a:rPr>
              <a:t> enter and exit the leaf through pores called stomata.</a:t>
            </a:r>
          </a:p>
          <a:p>
            <a:pPr marL="402590" indent="-361950">
              <a:defRPr sz="3800">
                <a:solidFill>
                  <a:srgbClr val="F9F9F9"/>
                </a:solidFill>
                <a:uFill>
                  <a:solidFill>
                    <a:srgbClr val="F9F9F9"/>
                  </a:solidFill>
                </a:uFill>
              </a:defRPr>
            </a:pPr>
            <a:r>
              <a:rPr dirty="0"/>
              <a:t>The leaves contain veins that deliver water to the leaves and sugar to the roots of the plant.</a:t>
            </a:r>
          </a:p>
        </p:txBody>
      </p:sp>
      <p:pic>
        <p:nvPicPr>
          <p:cNvPr id="179" name="10_03Chloroplast_CL.jpg" descr="10_03Chloroplast_CL.jpg"/>
          <p:cNvPicPr>
            <a:picLocks noChangeAspect="1"/>
          </p:cNvPicPr>
          <p:nvPr/>
        </p:nvPicPr>
        <p:blipFill>
          <a:blip r:embed="rId2"/>
          <a:stretch>
            <a:fillRect/>
          </a:stretch>
        </p:blipFill>
        <p:spPr>
          <a:xfrm>
            <a:off x="7304885" y="2844800"/>
            <a:ext cx="5395521" cy="6831256"/>
          </a:xfrm>
          <a:prstGeom prst="rect">
            <a:avLst/>
          </a:prstGeom>
          <a:ln w="3175">
            <a:solidFill>
              <a:srgbClr val="000000"/>
            </a:solidFill>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Chloroplasts"/>
          <p:cNvSpPr txBox="1">
            <a:spLocks noGrp="1"/>
          </p:cNvSpPr>
          <p:nvPr>
            <p:ph type="title"/>
          </p:nvPr>
        </p:nvSpPr>
        <p:spPr>
          <a:xfrm>
            <a:off x="436879" y="1300479"/>
            <a:ext cx="11816082" cy="772161"/>
          </a:xfrm>
          <a:prstGeom prst="rect">
            <a:avLst/>
          </a:prstGeom>
        </p:spPr>
        <p:txBody>
          <a:bodyPr/>
          <a:lstStyle/>
          <a:p>
            <a:r>
              <a:t>     Chloroplasts</a:t>
            </a:r>
          </a:p>
        </p:txBody>
      </p:sp>
      <p:sp>
        <p:nvSpPr>
          <p:cNvPr id="182" name="Like the mitochondrion, the chloroplast is enclosed by 2 membranes.…"/>
          <p:cNvSpPr txBox="1">
            <a:spLocks noGrp="1"/>
          </p:cNvSpPr>
          <p:nvPr>
            <p:ph type="body" sz="half" idx="1"/>
          </p:nvPr>
        </p:nvSpPr>
        <p:spPr>
          <a:xfrm>
            <a:off x="-1" y="2326639"/>
            <a:ext cx="6502401" cy="6014722"/>
          </a:xfrm>
          <a:prstGeom prst="rect">
            <a:avLst/>
          </a:prstGeom>
        </p:spPr>
        <p:txBody>
          <a:bodyPr/>
          <a:lstStyle/>
          <a:p>
            <a:pPr marL="403710" indent="-363070">
              <a:lnSpc>
                <a:spcPct val="90000"/>
              </a:lnSpc>
              <a:defRPr sz="3600">
                <a:solidFill>
                  <a:srgbClr val="F9F9F9"/>
                </a:solidFill>
                <a:uFill>
                  <a:solidFill>
                    <a:srgbClr val="F9F9F9"/>
                  </a:solidFill>
                </a:uFill>
              </a:defRPr>
            </a:pPr>
            <a:r>
              <a:t>Like the mitochondrion, the chloroplast is enclosed by 2 membranes.  </a:t>
            </a:r>
          </a:p>
          <a:p>
            <a:pPr marL="783590" lvl="1" indent="-285750">
              <a:lnSpc>
                <a:spcPct val="90000"/>
              </a:lnSpc>
              <a:defRPr sz="2400">
                <a:solidFill>
                  <a:srgbClr val="F9F9F9"/>
                </a:solidFill>
                <a:uFill>
                  <a:solidFill>
                    <a:srgbClr val="F9F9F9"/>
                  </a:solidFill>
                </a:uFill>
              </a:defRPr>
            </a:pPr>
            <a:r>
              <a:t>Within the chloroplast is the stroma, the site of the “dark” reactions (</a:t>
            </a:r>
            <a:r>
              <a:rPr i="1"/>
              <a:t>light independent</a:t>
            </a:r>
            <a:r>
              <a:t>).</a:t>
            </a:r>
          </a:p>
          <a:p>
            <a:pPr marL="403710" indent="-363070">
              <a:lnSpc>
                <a:spcPct val="90000"/>
              </a:lnSpc>
              <a:defRPr sz="3600">
                <a:solidFill>
                  <a:srgbClr val="F9F9F9"/>
                </a:solidFill>
                <a:uFill>
                  <a:solidFill>
                    <a:srgbClr val="F9F9F9"/>
                  </a:solidFill>
                </a:uFill>
              </a:defRPr>
            </a:pPr>
            <a:r>
              <a:t>Tiny interconnected stacks of thylakoids are called grana.  </a:t>
            </a:r>
          </a:p>
          <a:p>
            <a:pPr marL="783590" lvl="1" indent="-285750">
              <a:lnSpc>
                <a:spcPct val="90000"/>
              </a:lnSpc>
              <a:defRPr sz="2400">
                <a:solidFill>
                  <a:srgbClr val="F9F9F9"/>
                </a:solidFill>
                <a:uFill>
                  <a:solidFill>
                    <a:srgbClr val="F9F9F9"/>
                  </a:solidFill>
                </a:uFill>
              </a:defRPr>
            </a:pPr>
            <a:r>
              <a:t>Inside of the thylakoids, the thylakoid space is where the “light” reactions (</a:t>
            </a:r>
            <a:r>
              <a:rPr i="1"/>
              <a:t>light dependent</a:t>
            </a:r>
            <a:r>
              <a:t>) of photosynthesis take place.</a:t>
            </a:r>
          </a:p>
        </p:txBody>
      </p:sp>
      <p:pic>
        <p:nvPicPr>
          <p:cNvPr id="183" name="10_03Chloroplast_CL.jpg" descr="10_03Chloroplast_CL.jpg"/>
          <p:cNvPicPr>
            <a:picLocks noChangeAspect="1"/>
          </p:cNvPicPr>
          <p:nvPr/>
        </p:nvPicPr>
        <p:blipFill>
          <a:blip r:embed="rId2"/>
          <a:stretch>
            <a:fillRect/>
          </a:stretch>
        </p:blipFill>
        <p:spPr>
          <a:xfrm>
            <a:off x="8586948" y="665176"/>
            <a:ext cx="4126324" cy="5224930"/>
          </a:xfrm>
          <a:prstGeom prst="rect">
            <a:avLst/>
          </a:prstGeom>
          <a:ln w="3175">
            <a:solidFill>
              <a:srgbClr val="000000"/>
            </a:solidFill>
            <a:miter lim="400000"/>
          </a:ln>
        </p:spPr>
      </p:pic>
      <p:pic>
        <p:nvPicPr>
          <p:cNvPr id="184" name="06_18Chloroplast_CL.jpg" descr="06_18Chloroplast_CL.jpg"/>
          <p:cNvPicPr>
            <a:picLocks noChangeAspect="1"/>
          </p:cNvPicPr>
          <p:nvPr/>
        </p:nvPicPr>
        <p:blipFill>
          <a:blip r:embed="rId3"/>
          <a:stretch>
            <a:fillRect/>
          </a:stretch>
        </p:blipFill>
        <p:spPr>
          <a:xfrm>
            <a:off x="6923472" y="6099723"/>
            <a:ext cx="6019359" cy="3547701"/>
          </a:xfrm>
          <a:prstGeom prst="rect">
            <a:avLst/>
          </a:prstGeom>
          <a:ln w="3175">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Photosynthesis"/>
          <p:cNvSpPr txBox="1">
            <a:spLocks noGrp="1"/>
          </p:cNvSpPr>
          <p:nvPr>
            <p:ph type="title"/>
          </p:nvPr>
        </p:nvSpPr>
        <p:spPr>
          <a:xfrm>
            <a:off x="436879" y="1644579"/>
            <a:ext cx="11816082" cy="894081"/>
          </a:xfrm>
          <a:prstGeom prst="rect">
            <a:avLst/>
          </a:prstGeom>
        </p:spPr>
        <p:txBody>
          <a:bodyPr/>
          <a:lstStyle>
            <a:lvl1pPr algn="ctr"/>
          </a:lstStyle>
          <a:p>
            <a:r>
              <a:t>Photosynthesis</a:t>
            </a:r>
          </a:p>
        </p:txBody>
      </p:sp>
      <p:sp>
        <p:nvSpPr>
          <p:cNvPr id="187" name="In general, photosynthesis is carried out according to the following equation:…"/>
          <p:cNvSpPr txBox="1">
            <a:spLocks noGrp="1"/>
          </p:cNvSpPr>
          <p:nvPr>
            <p:ph type="body" idx="1"/>
          </p:nvPr>
        </p:nvSpPr>
        <p:spPr>
          <a:xfrm>
            <a:off x="436879" y="2855543"/>
            <a:ext cx="11816082" cy="6280412"/>
          </a:xfrm>
          <a:prstGeom prst="rect">
            <a:avLst/>
          </a:prstGeom>
        </p:spPr>
        <p:txBody>
          <a:bodyPr/>
          <a:lstStyle/>
          <a:p>
            <a:pPr>
              <a:lnSpc>
                <a:spcPct val="90000"/>
              </a:lnSpc>
              <a:defRPr>
                <a:solidFill>
                  <a:srgbClr val="F9F9F9"/>
                </a:solidFill>
                <a:uFill>
                  <a:solidFill>
                    <a:srgbClr val="F9F9F9"/>
                  </a:solidFill>
                </a:uFill>
              </a:defRPr>
            </a:pPr>
            <a:r>
              <a:t>In general, photosynthesis is carried out according to the following equation:</a:t>
            </a:r>
          </a:p>
          <a:p>
            <a:pPr>
              <a:lnSpc>
                <a:spcPct val="90000"/>
              </a:lnSpc>
              <a:defRPr>
                <a:solidFill>
                  <a:srgbClr val="F9F9F9"/>
                </a:solidFill>
                <a:uFill>
                  <a:solidFill>
                    <a:srgbClr val="F9F9F9"/>
                  </a:solidFill>
                </a:uFill>
              </a:defRPr>
            </a:pPr>
            <a:endParaRPr/>
          </a:p>
          <a:p>
            <a:pPr marL="404971" indent="-364331" algn="ctr">
              <a:lnSpc>
                <a:spcPct val="90000"/>
              </a:lnSpc>
            </a:pPr>
            <a:r>
              <a:rPr sz="3400">
                <a:solidFill>
                  <a:srgbClr val="000000"/>
                </a:solidFill>
                <a:uFill>
                  <a:solidFill>
                    <a:srgbClr val="000000"/>
                  </a:solidFill>
                </a:uFill>
              </a:rPr>
              <a:t>6CO</a:t>
            </a:r>
            <a:r>
              <a:rPr sz="3400" baseline="-19411">
                <a:solidFill>
                  <a:srgbClr val="000000"/>
                </a:solidFill>
                <a:uFill>
                  <a:solidFill>
                    <a:srgbClr val="000000"/>
                  </a:solidFill>
                </a:uFill>
              </a:rPr>
              <a:t>2</a:t>
            </a:r>
            <a:r>
              <a:rPr sz="3400">
                <a:solidFill>
                  <a:srgbClr val="000000"/>
                </a:solidFill>
                <a:uFill>
                  <a:solidFill>
                    <a:srgbClr val="000000"/>
                  </a:solidFill>
                </a:uFill>
              </a:rPr>
              <a:t> + 12H</a:t>
            </a:r>
            <a:r>
              <a:rPr sz="3400" baseline="-19411">
                <a:solidFill>
                  <a:srgbClr val="000000"/>
                </a:solidFill>
                <a:uFill>
                  <a:solidFill>
                    <a:srgbClr val="000000"/>
                  </a:solidFill>
                </a:uFill>
              </a:rPr>
              <a:t>2</a:t>
            </a:r>
            <a:r>
              <a:rPr sz="3400">
                <a:solidFill>
                  <a:srgbClr val="000000"/>
                </a:solidFill>
                <a:uFill>
                  <a:solidFill>
                    <a:srgbClr val="000000"/>
                  </a:solidFill>
                </a:uFill>
              </a:rPr>
              <a:t>O + light energy —&gt; C</a:t>
            </a:r>
            <a:r>
              <a:rPr sz="3400" baseline="-19411">
                <a:solidFill>
                  <a:srgbClr val="000000"/>
                </a:solidFill>
                <a:uFill>
                  <a:solidFill>
                    <a:srgbClr val="000000"/>
                  </a:solidFill>
                </a:uFill>
              </a:rPr>
              <a:t>6</a:t>
            </a:r>
            <a:r>
              <a:rPr sz="3400">
                <a:solidFill>
                  <a:srgbClr val="000000"/>
                </a:solidFill>
                <a:uFill>
                  <a:solidFill>
                    <a:srgbClr val="000000"/>
                  </a:solidFill>
                </a:uFill>
              </a:rPr>
              <a:t>H</a:t>
            </a:r>
            <a:r>
              <a:rPr sz="3400" baseline="-19411">
                <a:solidFill>
                  <a:srgbClr val="000000"/>
                </a:solidFill>
                <a:uFill>
                  <a:solidFill>
                    <a:srgbClr val="000000"/>
                  </a:solidFill>
                </a:uFill>
              </a:rPr>
              <a:t>12</a:t>
            </a:r>
            <a:r>
              <a:rPr sz="3400">
                <a:solidFill>
                  <a:srgbClr val="000000"/>
                </a:solidFill>
                <a:uFill>
                  <a:solidFill>
                    <a:srgbClr val="000000"/>
                  </a:solidFill>
                </a:uFill>
              </a:rPr>
              <a:t>O</a:t>
            </a:r>
            <a:r>
              <a:rPr sz="3400" baseline="-19411">
                <a:solidFill>
                  <a:srgbClr val="000000"/>
                </a:solidFill>
                <a:uFill>
                  <a:solidFill>
                    <a:srgbClr val="000000"/>
                  </a:solidFill>
                </a:uFill>
              </a:rPr>
              <a:t>6</a:t>
            </a:r>
            <a:r>
              <a:rPr sz="3400">
                <a:solidFill>
                  <a:srgbClr val="000000"/>
                </a:solidFill>
                <a:uFill>
                  <a:solidFill>
                    <a:srgbClr val="000000"/>
                  </a:solidFill>
                </a:uFill>
              </a:rPr>
              <a:t> + 6O</a:t>
            </a:r>
            <a:r>
              <a:rPr sz="3400" baseline="-19411">
                <a:solidFill>
                  <a:srgbClr val="000000"/>
                </a:solidFill>
                <a:uFill>
                  <a:solidFill>
                    <a:srgbClr val="000000"/>
                  </a:solidFill>
                </a:uFill>
              </a:rPr>
              <a:t>2</a:t>
            </a:r>
            <a:r>
              <a:rPr sz="3400">
                <a:solidFill>
                  <a:srgbClr val="000000"/>
                </a:solidFill>
                <a:uFill>
                  <a:solidFill>
                    <a:srgbClr val="000000"/>
                  </a:solidFill>
                </a:uFill>
              </a:rPr>
              <a:t> + 6H</a:t>
            </a:r>
            <a:r>
              <a:rPr sz="3400" baseline="-19411">
                <a:solidFill>
                  <a:srgbClr val="000000"/>
                </a:solidFill>
                <a:uFill>
                  <a:solidFill>
                    <a:srgbClr val="000000"/>
                  </a:solidFill>
                </a:uFill>
              </a:rPr>
              <a:t>2</a:t>
            </a:r>
            <a:r>
              <a:rPr sz="3400">
                <a:solidFill>
                  <a:srgbClr val="000000"/>
                </a:solidFill>
                <a:uFill>
                  <a:solidFill>
                    <a:srgbClr val="000000"/>
                  </a:solidFill>
                </a:uFill>
              </a:rPr>
              <a:t>O</a:t>
            </a:r>
          </a:p>
          <a:p>
            <a:pPr>
              <a:lnSpc>
                <a:spcPct val="90000"/>
              </a:lnSpc>
              <a:defRPr>
                <a:solidFill>
                  <a:srgbClr val="F9F9F9"/>
                </a:solidFill>
                <a:uFill>
                  <a:solidFill>
                    <a:srgbClr val="F9F9F9"/>
                  </a:solidFill>
                </a:uFill>
              </a:defRPr>
            </a:pPr>
            <a:endParaRPr sz="3400">
              <a:solidFill>
                <a:srgbClr val="000000"/>
              </a:solidFill>
              <a:uFill>
                <a:solidFill>
                  <a:srgbClr val="000000"/>
                </a:solidFill>
              </a:uFill>
            </a:endParaRPr>
          </a:p>
          <a:p>
            <a:pPr>
              <a:lnSpc>
                <a:spcPct val="90000"/>
              </a:lnSpc>
              <a:defRPr>
                <a:solidFill>
                  <a:srgbClr val="F9F9F9"/>
                </a:solidFill>
                <a:uFill>
                  <a:solidFill>
                    <a:srgbClr val="F9F9F9"/>
                  </a:solidFill>
                </a:uFill>
              </a:defRPr>
            </a:pPr>
            <a:r>
              <a:t>Which is essentially the reverse of cellular respiration:</a:t>
            </a:r>
          </a:p>
          <a:p>
            <a:pPr>
              <a:lnSpc>
                <a:spcPct val="90000"/>
              </a:lnSpc>
              <a:defRPr>
                <a:solidFill>
                  <a:srgbClr val="F9F9F9"/>
                </a:solidFill>
                <a:uFill>
                  <a:solidFill>
                    <a:srgbClr val="F9F9F9"/>
                  </a:solidFill>
                </a:uFill>
              </a:defRPr>
            </a:pPr>
            <a:endParaRPr/>
          </a:p>
          <a:p>
            <a:pPr marL="404971" indent="-364331" algn="ctr">
              <a:lnSpc>
                <a:spcPct val="90000"/>
              </a:lnSpc>
            </a:pPr>
            <a:r>
              <a:rPr sz="3400">
                <a:solidFill>
                  <a:srgbClr val="000000"/>
                </a:solidFill>
                <a:uFill>
                  <a:solidFill>
                    <a:srgbClr val="000000"/>
                  </a:solidFill>
                </a:uFill>
              </a:rPr>
              <a:t>C</a:t>
            </a:r>
            <a:r>
              <a:rPr sz="3400" baseline="-19411">
                <a:solidFill>
                  <a:srgbClr val="000000"/>
                </a:solidFill>
                <a:uFill>
                  <a:solidFill>
                    <a:srgbClr val="000000"/>
                  </a:solidFill>
                </a:uFill>
              </a:rPr>
              <a:t>6</a:t>
            </a:r>
            <a:r>
              <a:rPr sz="3400">
                <a:solidFill>
                  <a:srgbClr val="000000"/>
                </a:solidFill>
                <a:uFill>
                  <a:solidFill>
                    <a:srgbClr val="000000"/>
                  </a:solidFill>
                </a:uFill>
              </a:rPr>
              <a:t>H</a:t>
            </a:r>
            <a:r>
              <a:rPr sz="3400" baseline="-19411">
                <a:solidFill>
                  <a:srgbClr val="000000"/>
                </a:solidFill>
                <a:uFill>
                  <a:solidFill>
                    <a:srgbClr val="000000"/>
                  </a:solidFill>
                </a:uFill>
              </a:rPr>
              <a:t>12</a:t>
            </a:r>
            <a:r>
              <a:rPr sz="3400">
                <a:solidFill>
                  <a:srgbClr val="000000"/>
                </a:solidFill>
                <a:uFill>
                  <a:solidFill>
                    <a:srgbClr val="000000"/>
                  </a:solidFill>
                </a:uFill>
              </a:rPr>
              <a:t>O</a:t>
            </a:r>
            <a:r>
              <a:rPr sz="3400" baseline="-19411">
                <a:solidFill>
                  <a:srgbClr val="000000"/>
                </a:solidFill>
                <a:uFill>
                  <a:solidFill>
                    <a:srgbClr val="000000"/>
                  </a:solidFill>
                </a:uFill>
              </a:rPr>
              <a:t>6</a:t>
            </a:r>
            <a:r>
              <a:rPr sz="3400">
                <a:solidFill>
                  <a:srgbClr val="000000"/>
                </a:solidFill>
                <a:uFill>
                  <a:solidFill>
                    <a:srgbClr val="000000"/>
                  </a:solidFill>
                </a:uFill>
              </a:rPr>
              <a:t> + 6O</a:t>
            </a:r>
            <a:r>
              <a:rPr sz="3400" baseline="-19411">
                <a:solidFill>
                  <a:srgbClr val="000000"/>
                </a:solidFill>
                <a:uFill>
                  <a:solidFill>
                    <a:srgbClr val="000000"/>
                  </a:solidFill>
                </a:uFill>
              </a:rPr>
              <a:t>2</a:t>
            </a:r>
            <a:r>
              <a:rPr sz="3400">
                <a:solidFill>
                  <a:srgbClr val="000000"/>
                </a:solidFill>
                <a:uFill>
                  <a:solidFill>
                    <a:srgbClr val="000000"/>
                  </a:solidFill>
                </a:uFill>
              </a:rPr>
              <a:t> —&gt; 6CO</a:t>
            </a:r>
            <a:r>
              <a:rPr sz="3400" baseline="-19411">
                <a:solidFill>
                  <a:srgbClr val="000000"/>
                </a:solidFill>
                <a:uFill>
                  <a:solidFill>
                    <a:srgbClr val="000000"/>
                  </a:solidFill>
                </a:uFill>
              </a:rPr>
              <a:t>2</a:t>
            </a:r>
            <a:r>
              <a:rPr sz="3400">
                <a:solidFill>
                  <a:srgbClr val="000000"/>
                </a:solidFill>
                <a:uFill>
                  <a:solidFill>
                    <a:srgbClr val="000000"/>
                  </a:solidFill>
                </a:uFill>
              </a:rPr>
              <a:t> + 6H</a:t>
            </a:r>
            <a:r>
              <a:rPr sz="3400" baseline="-19411">
                <a:solidFill>
                  <a:srgbClr val="000000"/>
                </a:solidFill>
                <a:uFill>
                  <a:solidFill>
                    <a:srgbClr val="000000"/>
                  </a:solidFill>
                </a:uFill>
              </a:rPr>
              <a:t>2</a:t>
            </a:r>
            <a:r>
              <a:rPr sz="3400">
                <a:solidFill>
                  <a:srgbClr val="000000"/>
                </a:solidFill>
                <a:uFill>
                  <a:solidFill>
                    <a:srgbClr val="000000"/>
                  </a:solidFill>
                </a:uFill>
              </a:rPr>
              <a:t>O + energy</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What Happens to the Atoms Involved?"/>
          <p:cNvSpPr txBox="1">
            <a:spLocks noGrp="1"/>
          </p:cNvSpPr>
          <p:nvPr>
            <p:ph type="title"/>
          </p:nvPr>
        </p:nvSpPr>
        <p:spPr>
          <a:xfrm>
            <a:off x="1833879" y="1518636"/>
            <a:ext cx="9022082" cy="1808481"/>
          </a:xfrm>
          <a:prstGeom prst="rect">
            <a:avLst/>
          </a:prstGeom>
        </p:spPr>
        <p:txBody>
          <a:bodyPr/>
          <a:lstStyle>
            <a:lvl1pPr algn="ctr"/>
          </a:lstStyle>
          <a:p>
            <a:r>
              <a:t>What Happens to the Atoms Involved?</a:t>
            </a:r>
          </a:p>
        </p:txBody>
      </p:sp>
      <p:sp>
        <p:nvSpPr>
          <p:cNvPr id="190" name="Originally, it was hypothesized that the O2 production came from the splitting of CO2:…"/>
          <p:cNvSpPr txBox="1">
            <a:spLocks noGrp="1"/>
          </p:cNvSpPr>
          <p:nvPr>
            <p:ph type="body" idx="1"/>
          </p:nvPr>
        </p:nvSpPr>
        <p:spPr>
          <a:prstGeom prst="rect">
            <a:avLst/>
          </a:prstGeom>
        </p:spPr>
        <p:txBody>
          <a:bodyPr/>
          <a:lstStyle/>
          <a:p>
            <a:r>
              <a:rPr>
                <a:solidFill>
                  <a:srgbClr val="F9F9F9"/>
                </a:solidFill>
                <a:uFill>
                  <a:solidFill>
                    <a:srgbClr val="F9F9F9"/>
                  </a:solidFill>
                </a:uFill>
              </a:rPr>
              <a:t>Originally, it was hypothesized that the O</a:t>
            </a:r>
            <a:r>
              <a:rPr baseline="-19818">
                <a:solidFill>
                  <a:srgbClr val="F9F9F9"/>
                </a:solidFill>
                <a:uFill>
                  <a:solidFill>
                    <a:srgbClr val="F9F9F9"/>
                  </a:solidFill>
                </a:uFill>
              </a:rPr>
              <a:t>2</a:t>
            </a:r>
            <a:r>
              <a:rPr>
                <a:solidFill>
                  <a:srgbClr val="F9F9F9"/>
                </a:solidFill>
                <a:uFill>
                  <a:solidFill>
                    <a:srgbClr val="F9F9F9"/>
                  </a:solidFill>
                </a:uFill>
              </a:rPr>
              <a:t> production came from the splitting of CO</a:t>
            </a:r>
            <a:r>
              <a:rPr baseline="-19818">
                <a:solidFill>
                  <a:srgbClr val="F9F9F9"/>
                </a:solidFill>
                <a:uFill>
                  <a:solidFill>
                    <a:srgbClr val="F9F9F9"/>
                  </a:solidFill>
                </a:uFill>
              </a:rPr>
              <a:t>2</a:t>
            </a:r>
            <a:r>
              <a:rPr>
                <a:solidFill>
                  <a:srgbClr val="F9F9F9"/>
                </a:solidFill>
                <a:uFill>
                  <a:solidFill>
                    <a:srgbClr val="F9F9F9"/>
                  </a:solidFill>
                </a:uFill>
              </a:rPr>
              <a:t>:</a:t>
            </a:r>
          </a:p>
          <a:p>
            <a:pPr lvl="1"/>
            <a:r>
              <a:rPr>
                <a:solidFill>
                  <a:srgbClr val="000000"/>
                </a:solidFill>
                <a:uFill>
                  <a:solidFill>
                    <a:srgbClr val="000000"/>
                  </a:solidFill>
                </a:uFill>
              </a:rPr>
              <a:t>CO</a:t>
            </a:r>
            <a:r>
              <a:rPr baseline="-21999">
                <a:solidFill>
                  <a:srgbClr val="000000"/>
                </a:solidFill>
                <a:uFill>
                  <a:solidFill>
                    <a:srgbClr val="000000"/>
                  </a:solidFill>
                </a:uFill>
              </a:rPr>
              <a:t>2</a:t>
            </a:r>
            <a:r>
              <a:rPr>
                <a:solidFill>
                  <a:srgbClr val="000000"/>
                </a:solidFill>
                <a:uFill>
                  <a:solidFill>
                    <a:srgbClr val="000000"/>
                  </a:solidFill>
                </a:uFill>
              </a:rPr>
              <a:t> —&gt; C + O</a:t>
            </a:r>
            <a:r>
              <a:rPr baseline="-21999">
                <a:solidFill>
                  <a:srgbClr val="000000"/>
                </a:solidFill>
                <a:uFill>
                  <a:solidFill>
                    <a:srgbClr val="000000"/>
                  </a:solidFill>
                </a:uFill>
              </a:rPr>
              <a:t>2</a:t>
            </a:r>
          </a:p>
          <a:p>
            <a:pPr>
              <a:defRPr>
                <a:solidFill>
                  <a:srgbClr val="F9F9F9"/>
                </a:solidFill>
                <a:uFill>
                  <a:solidFill>
                    <a:srgbClr val="F9F9F9"/>
                  </a:solidFill>
                </a:uFill>
              </a:defRPr>
            </a:pPr>
            <a:r>
              <a:t>And that the water combined with the carbon to give carbohydrates:</a:t>
            </a:r>
          </a:p>
          <a:p>
            <a:pPr lvl="1"/>
            <a:r>
              <a:rPr>
                <a:solidFill>
                  <a:srgbClr val="000000"/>
                </a:solidFill>
                <a:uFill>
                  <a:solidFill>
                    <a:srgbClr val="000000"/>
                  </a:solidFill>
                </a:uFill>
              </a:rPr>
              <a:t>C + H</a:t>
            </a:r>
            <a:r>
              <a:rPr baseline="-21999">
                <a:solidFill>
                  <a:srgbClr val="000000"/>
                </a:solidFill>
                <a:uFill>
                  <a:solidFill>
                    <a:srgbClr val="000000"/>
                  </a:solidFill>
                </a:uFill>
              </a:rPr>
              <a:t>2</a:t>
            </a:r>
            <a:r>
              <a:rPr>
                <a:solidFill>
                  <a:srgbClr val="000000"/>
                </a:solidFill>
                <a:uFill>
                  <a:solidFill>
                    <a:srgbClr val="000000"/>
                  </a:solidFill>
                </a:uFill>
              </a:rPr>
              <a:t>O —&gt; CH</a:t>
            </a:r>
            <a:r>
              <a:rPr baseline="-21999">
                <a:solidFill>
                  <a:srgbClr val="000000"/>
                </a:solidFill>
                <a:uFill>
                  <a:solidFill>
                    <a:srgbClr val="000000"/>
                  </a:solidFill>
                </a:uFill>
              </a:rPr>
              <a:t>2</a:t>
            </a:r>
            <a:r>
              <a:rPr>
                <a:solidFill>
                  <a:srgbClr val="000000"/>
                </a:solidFill>
                <a:uFill>
                  <a:solidFill>
                    <a:srgbClr val="000000"/>
                  </a:solidFill>
                </a:uFill>
              </a:rPr>
              <a:t>O</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In the 1930’s, C.B. van Neil was working with photosynthetic bacteria and showed otherwise.…"/>
          <p:cNvSpPr txBox="1">
            <a:spLocks noGrp="1"/>
          </p:cNvSpPr>
          <p:nvPr>
            <p:ph type="body" idx="1"/>
          </p:nvPr>
        </p:nvSpPr>
        <p:spPr>
          <a:prstGeom prst="rect">
            <a:avLst/>
          </a:prstGeom>
        </p:spPr>
        <p:txBody>
          <a:bodyPr/>
          <a:lstStyle/>
          <a:p>
            <a:r>
              <a:rPr>
                <a:solidFill>
                  <a:srgbClr val="F9F9F9"/>
                </a:solidFill>
                <a:uFill>
                  <a:solidFill>
                    <a:srgbClr val="F9F9F9"/>
                  </a:solidFill>
                </a:uFill>
              </a:rPr>
              <a:t>In the 1930’s, C.B. van Neil was working with photosynthetic bacteria and showed otherwise.  </a:t>
            </a:r>
          </a:p>
          <a:p>
            <a:r>
              <a:rPr>
                <a:solidFill>
                  <a:srgbClr val="F9F9F9"/>
                </a:solidFill>
                <a:uFill>
                  <a:solidFill>
                    <a:srgbClr val="F9F9F9"/>
                  </a:solidFill>
                </a:uFill>
              </a:rPr>
              <a:t>He demonstrated that CO</a:t>
            </a:r>
            <a:r>
              <a:rPr baseline="-19818">
                <a:solidFill>
                  <a:srgbClr val="F9F9F9"/>
                </a:solidFill>
                <a:uFill>
                  <a:solidFill>
                    <a:srgbClr val="F9F9F9"/>
                  </a:solidFill>
                </a:uFill>
              </a:rPr>
              <a:t>2</a:t>
            </a:r>
            <a:r>
              <a:rPr>
                <a:solidFill>
                  <a:srgbClr val="F9F9F9"/>
                </a:solidFill>
                <a:uFill>
                  <a:solidFill>
                    <a:srgbClr val="F9F9F9"/>
                  </a:solidFill>
                </a:uFill>
              </a:rPr>
              <a:t> wasn’t split.</a:t>
            </a:r>
          </a:p>
          <a:p>
            <a:r>
              <a:rPr>
                <a:solidFill>
                  <a:srgbClr val="F9F9F9"/>
                </a:solidFill>
                <a:uFill>
                  <a:solidFill>
                    <a:srgbClr val="F9F9F9"/>
                  </a:solidFill>
                </a:uFill>
              </a:rPr>
              <a:t>One of the groups of bacterial used H</a:t>
            </a:r>
            <a:r>
              <a:rPr baseline="-19818">
                <a:solidFill>
                  <a:srgbClr val="F9F9F9"/>
                </a:solidFill>
                <a:uFill>
                  <a:solidFill>
                    <a:srgbClr val="F9F9F9"/>
                  </a:solidFill>
                </a:uFill>
              </a:rPr>
              <a:t>2</a:t>
            </a:r>
            <a:r>
              <a:rPr>
                <a:solidFill>
                  <a:srgbClr val="F9F9F9"/>
                </a:solidFill>
                <a:uFill>
                  <a:solidFill>
                    <a:srgbClr val="F9F9F9"/>
                  </a:solidFill>
                </a:uFill>
              </a:rPr>
              <a:t>S (vs. H</a:t>
            </a:r>
            <a:r>
              <a:rPr baseline="-19818">
                <a:solidFill>
                  <a:srgbClr val="F9F9F9"/>
                </a:solidFill>
                <a:uFill>
                  <a:solidFill>
                    <a:srgbClr val="F9F9F9"/>
                  </a:solidFill>
                </a:uFill>
              </a:rPr>
              <a:t>2</a:t>
            </a:r>
            <a:r>
              <a:rPr>
                <a:solidFill>
                  <a:srgbClr val="F9F9F9"/>
                </a:solidFill>
                <a:uFill>
                  <a:solidFill>
                    <a:srgbClr val="F9F9F9"/>
                  </a:solidFill>
                </a:uFill>
              </a:rPr>
              <a:t>O) and yellow globules of sulfur were produced as a waste product.</a:t>
            </a:r>
          </a:p>
        </p:txBody>
      </p:sp>
      <p:sp>
        <p:nvSpPr>
          <p:cNvPr id="193" name="What Happens to the Atoms Involved?"/>
          <p:cNvSpPr/>
          <p:nvPr/>
        </p:nvSpPr>
        <p:spPr>
          <a:xfrm>
            <a:off x="436879" y="1605279"/>
            <a:ext cx="9022082" cy="1808482"/>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What Happens to the Atoms Involved?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van Neil’s reasoning was that the bacteria used the H atoms from hydrogen sulfide to make sugar.…"/>
          <p:cNvSpPr txBox="1">
            <a:spLocks noGrp="1"/>
          </p:cNvSpPr>
          <p:nvPr>
            <p:ph type="body" idx="1"/>
          </p:nvPr>
        </p:nvSpPr>
        <p:spPr>
          <a:prstGeom prst="rect">
            <a:avLst/>
          </a:prstGeom>
        </p:spPr>
        <p:txBody>
          <a:bodyPr/>
          <a:lstStyle/>
          <a:p>
            <a:r>
              <a:rPr>
                <a:solidFill>
                  <a:srgbClr val="F9F9F9"/>
                </a:solidFill>
                <a:uFill>
                  <a:solidFill>
                    <a:srgbClr val="F9F9F9"/>
                  </a:solidFill>
                </a:uFill>
              </a:rPr>
              <a:t>van Neil’s reasoning was that the bacteria used the H atoms from hydrogen sulfide to make sugar.  </a:t>
            </a:r>
          </a:p>
          <a:p>
            <a:r>
              <a:rPr>
                <a:solidFill>
                  <a:srgbClr val="F9F9F9"/>
                </a:solidFill>
                <a:uFill>
                  <a:solidFill>
                    <a:srgbClr val="F9F9F9"/>
                  </a:solidFill>
                </a:uFill>
              </a:rPr>
              <a:t>This idea was then generalized to say that all photosynthetic plants require a hydrogen source (which can vary) to make sugar and a biproduct is given off as a result (S, O</a:t>
            </a:r>
            <a:r>
              <a:rPr baseline="-19818">
                <a:solidFill>
                  <a:srgbClr val="F9F9F9"/>
                </a:solidFill>
                <a:uFill>
                  <a:solidFill>
                    <a:srgbClr val="F9F9F9"/>
                  </a:solidFill>
                </a:uFill>
              </a:rPr>
              <a:t>2</a:t>
            </a:r>
            <a:r>
              <a:rPr>
                <a:solidFill>
                  <a:srgbClr val="F9F9F9"/>
                </a:solidFill>
                <a:uFill>
                  <a:solidFill>
                    <a:srgbClr val="F9F9F9"/>
                  </a:solidFill>
                </a:uFill>
              </a:rPr>
              <a:t>, etc.).</a:t>
            </a:r>
          </a:p>
        </p:txBody>
      </p:sp>
      <p:sp>
        <p:nvSpPr>
          <p:cNvPr id="196" name="What Happens to the Atoms Involved?"/>
          <p:cNvSpPr/>
          <p:nvPr/>
        </p:nvSpPr>
        <p:spPr>
          <a:xfrm>
            <a:off x="436879" y="1605279"/>
            <a:ext cx="9022082" cy="1808482"/>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What Happens to the Atoms Involved?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ulfur Bacteria:…"/>
          <p:cNvSpPr txBox="1">
            <a:spLocks noGrp="1"/>
          </p:cNvSpPr>
          <p:nvPr>
            <p:ph type="body" idx="1"/>
          </p:nvPr>
        </p:nvSpPr>
        <p:spPr>
          <a:prstGeom prst="rect">
            <a:avLst/>
          </a:prstGeom>
        </p:spPr>
        <p:txBody>
          <a:bodyPr/>
          <a:lstStyle/>
          <a:p>
            <a:pPr>
              <a:defRPr>
                <a:solidFill>
                  <a:srgbClr val="F9F9F9"/>
                </a:solidFill>
                <a:uFill>
                  <a:solidFill>
                    <a:srgbClr val="F9F9F9"/>
                  </a:solidFill>
                </a:uFill>
              </a:defRPr>
            </a:pPr>
            <a:r>
              <a:rPr dirty="0"/>
              <a:t>Sulfur Bacteria:</a:t>
            </a:r>
          </a:p>
          <a:p>
            <a:pPr lvl="1"/>
            <a:r>
              <a:rPr dirty="0">
                <a:solidFill>
                  <a:srgbClr val="000000"/>
                </a:solidFill>
                <a:uFill>
                  <a:solidFill>
                    <a:srgbClr val="000000"/>
                  </a:solidFill>
                </a:uFill>
              </a:rPr>
              <a:t>CO</a:t>
            </a:r>
            <a:r>
              <a:rPr baseline="-21999" dirty="0">
                <a:solidFill>
                  <a:srgbClr val="000000"/>
                </a:solidFill>
                <a:uFill>
                  <a:solidFill>
                    <a:srgbClr val="000000"/>
                  </a:solidFill>
                </a:uFill>
              </a:rPr>
              <a:t>2</a:t>
            </a:r>
            <a:r>
              <a:rPr dirty="0">
                <a:solidFill>
                  <a:srgbClr val="000000"/>
                </a:solidFill>
                <a:uFill>
                  <a:solidFill>
                    <a:srgbClr val="000000"/>
                  </a:solidFill>
                </a:uFill>
              </a:rPr>
              <a:t> + 2H</a:t>
            </a:r>
            <a:r>
              <a:rPr baseline="-21999" dirty="0">
                <a:solidFill>
                  <a:srgbClr val="000000"/>
                </a:solidFill>
                <a:uFill>
                  <a:solidFill>
                    <a:srgbClr val="000000"/>
                  </a:solidFill>
                </a:uFill>
              </a:rPr>
              <a:t>2</a:t>
            </a:r>
            <a:r>
              <a:rPr dirty="0">
                <a:solidFill>
                  <a:srgbClr val="FF2600"/>
                </a:solidFill>
                <a:uFill>
                  <a:solidFill>
                    <a:srgbClr val="FF2600"/>
                  </a:solidFill>
                </a:uFill>
              </a:rPr>
              <a:t>S</a:t>
            </a:r>
            <a:r>
              <a:rPr dirty="0">
                <a:solidFill>
                  <a:srgbClr val="000000"/>
                </a:solidFill>
                <a:uFill>
                  <a:solidFill>
                    <a:srgbClr val="000000"/>
                  </a:solidFill>
                </a:uFill>
              </a:rPr>
              <a:t> —&gt; CH</a:t>
            </a:r>
            <a:r>
              <a:rPr baseline="-21999" dirty="0">
                <a:solidFill>
                  <a:srgbClr val="000000"/>
                </a:solidFill>
                <a:uFill>
                  <a:solidFill>
                    <a:srgbClr val="000000"/>
                  </a:solidFill>
                </a:uFill>
              </a:rPr>
              <a:t>2</a:t>
            </a:r>
            <a:r>
              <a:rPr dirty="0">
                <a:solidFill>
                  <a:srgbClr val="000000"/>
                </a:solidFill>
                <a:uFill>
                  <a:solidFill>
                    <a:srgbClr val="000000"/>
                  </a:solidFill>
                </a:uFill>
              </a:rPr>
              <a:t>O + H</a:t>
            </a:r>
            <a:r>
              <a:rPr baseline="-21999" dirty="0">
                <a:solidFill>
                  <a:srgbClr val="000000"/>
                </a:solidFill>
                <a:uFill>
                  <a:solidFill>
                    <a:srgbClr val="000000"/>
                  </a:solidFill>
                </a:uFill>
              </a:rPr>
              <a:t>2</a:t>
            </a:r>
            <a:r>
              <a:rPr dirty="0">
                <a:solidFill>
                  <a:srgbClr val="000000"/>
                </a:solidFill>
                <a:uFill>
                  <a:solidFill>
                    <a:srgbClr val="000000"/>
                  </a:solidFill>
                </a:uFill>
              </a:rPr>
              <a:t>O + 2</a:t>
            </a:r>
            <a:r>
              <a:rPr dirty="0">
                <a:solidFill>
                  <a:srgbClr val="FF2600"/>
                </a:solidFill>
                <a:uFill>
                  <a:solidFill>
                    <a:srgbClr val="FF2600"/>
                  </a:solidFill>
                </a:uFill>
              </a:rPr>
              <a:t>S</a:t>
            </a:r>
            <a:endParaRPr dirty="0">
              <a:solidFill>
                <a:srgbClr val="000000"/>
              </a:solidFill>
              <a:uFill>
                <a:solidFill>
                  <a:srgbClr val="000000"/>
                </a:solidFill>
              </a:uFill>
            </a:endParaRPr>
          </a:p>
          <a:p>
            <a:pPr>
              <a:defRPr>
                <a:solidFill>
                  <a:srgbClr val="F9F9F9"/>
                </a:solidFill>
                <a:uFill>
                  <a:solidFill>
                    <a:srgbClr val="F9F9F9"/>
                  </a:solidFill>
                </a:uFill>
              </a:defRPr>
            </a:pPr>
            <a:r>
              <a:rPr dirty="0"/>
              <a:t>Plants:</a:t>
            </a:r>
          </a:p>
          <a:p>
            <a:pPr lvl="1"/>
            <a:r>
              <a:rPr dirty="0">
                <a:solidFill>
                  <a:srgbClr val="000000"/>
                </a:solidFill>
                <a:uFill>
                  <a:solidFill>
                    <a:srgbClr val="000000"/>
                  </a:solidFill>
                </a:uFill>
              </a:rPr>
              <a:t>CO</a:t>
            </a:r>
            <a:r>
              <a:rPr baseline="-21999" dirty="0">
                <a:solidFill>
                  <a:srgbClr val="000000"/>
                </a:solidFill>
                <a:uFill>
                  <a:solidFill>
                    <a:srgbClr val="000000"/>
                  </a:solidFill>
                </a:uFill>
              </a:rPr>
              <a:t>2</a:t>
            </a:r>
            <a:r>
              <a:rPr dirty="0">
                <a:solidFill>
                  <a:srgbClr val="000000"/>
                </a:solidFill>
                <a:uFill>
                  <a:solidFill>
                    <a:srgbClr val="000000"/>
                  </a:solidFill>
                </a:uFill>
              </a:rPr>
              <a:t> + 2H</a:t>
            </a:r>
            <a:r>
              <a:rPr baseline="-21999" dirty="0">
                <a:solidFill>
                  <a:srgbClr val="000000"/>
                </a:solidFill>
                <a:uFill>
                  <a:solidFill>
                    <a:srgbClr val="000000"/>
                  </a:solidFill>
                </a:uFill>
              </a:rPr>
              <a:t>2</a:t>
            </a:r>
            <a:r>
              <a:rPr dirty="0">
                <a:solidFill>
                  <a:srgbClr val="FF2600"/>
                </a:solidFill>
                <a:uFill>
                  <a:solidFill>
                    <a:srgbClr val="FF2600"/>
                  </a:solidFill>
                </a:uFill>
              </a:rPr>
              <a:t>O</a:t>
            </a:r>
            <a:r>
              <a:rPr dirty="0">
                <a:solidFill>
                  <a:srgbClr val="000000"/>
                </a:solidFill>
                <a:uFill>
                  <a:solidFill>
                    <a:srgbClr val="000000"/>
                  </a:solidFill>
                </a:uFill>
              </a:rPr>
              <a:t> —&gt; CH</a:t>
            </a:r>
            <a:r>
              <a:rPr baseline="-21999" dirty="0">
                <a:solidFill>
                  <a:srgbClr val="000000"/>
                </a:solidFill>
                <a:uFill>
                  <a:solidFill>
                    <a:srgbClr val="000000"/>
                  </a:solidFill>
                </a:uFill>
              </a:rPr>
              <a:t>2</a:t>
            </a:r>
            <a:r>
              <a:rPr dirty="0">
                <a:solidFill>
                  <a:srgbClr val="000000"/>
                </a:solidFill>
                <a:uFill>
                  <a:solidFill>
                    <a:srgbClr val="000000"/>
                  </a:solidFill>
                </a:uFill>
              </a:rPr>
              <a:t>O + H</a:t>
            </a:r>
            <a:r>
              <a:rPr baseline="-21999" dirty="0">
                <a:solidFill>
                  <a:srgbClr val="000000"/>
                </a:solidFill>
                <a:uFill>
                  <a:solidFill>
                    <a:srgbClr val="000000"/>
                  </a:solidFill>
                </a:uFill>
              </a:rPr>
              <a:t>2</a:t>
            </a:r>
            <a:r>
              <a:rPr dirty="0">
                <a:solidFill>
                  <a:srgbClr val="000000"/>
                </a:solidFill>
                <a:uFill>
                  <a:solidFill>
                    <a:srgbClr val="000000"/>
                  </a:solidFill>
                </a:uFill>
              </a:rPr>
              <a:t>O + </a:t>
            </a:r>
            <a:r>
              <a:rPr dirty="0">
                <a:solidFill>
                  <a:srgbClr val="FF2600"/>
                </a:solidFill>
                <a:uFill>
                  <a:solidFill>
                    <a:srgbClr val="FF2600"/>
                  </a:solidFill>
                </a:uFill>
              </a:rPr>
              <a:t>O</a:t>
            </a:r>
            <a:r>
              <a:rPr baseline="-21999" dirty="0">
                <a:solidFill>
                  <a:srgbClr val="000000"/>
                </a:solidFill>
                <a:uFill>
                  <a:solidFill>
                    <a:srgbClr val="000000"/>
                  </a:solidFill>
                </a:uFill>
              </a:rPr>
              <a:t>2</a:t>
            </a:r>
          </a:p>
          <a:p>
            <a:pPr>
              <a:defRPr>
                <a:solidFill>
                  <a:srgbClr val="F9F9F9"/>
                </a:solidFill>
                <a:uFill>
                  <a:solidFill>
                    <a:srgbClr val="F9F9F9"/>
                  </a:solidFill>
                </a:uFill>
              </a:defRPr>
            </a:pPr>
            <a:r>
              <a:rPr dirty="0"/>
              <a:t>General:</a:t>
            </a:r>
          </a:p>
          <a:p>
            <a:pPr lvl="1"/>
            <a:r>
              <a:rPr dirty="0">
                <a:solidFill>
                  <a:srgbClr val="000000"/>
                </a:solidFill>
                <a:uFill>
                  <a:solidFill>
                    <a:srgbClr val="000000"/>
                  </a:solidFill>
                </a:uFill>
              </a:rPr>
              <a:t>CO</a:t>
            </a:r>
            <a:r>
              <a:rPr baseline="-21999" dirty="0">
                <a:solidFill>
                  <a:srgbClr val="000000"/>
                </a:solidFill>
                <a:uFill>
                  <a:solidFill>
                    <a:srgbClr val="000000"/>
                  </a:solidFill>
                </a:uFill>
              </a:rPr>
              <a:t>2</a:t>
            </a:r>
            <a:r>
              <a:rPr dirty="0">
                <a:solidFill>
                  <a:srgbClr val="000000"/>
                </a:solidFill>
                <a:uFill>
                  <a:solidFill>
                    <a:srgbClr val="000000"/>
                  </a:solidFill>
                </a:uFill>
              </a:rPr>
              <a:t> + 2H</a:t>
            </a:r>
            <a:r>
              <a:rPr baseline="-21999" dirty="0">
                <a:solidFill>
                  <a:srgbClr val="000000"/>
                </a:solidFill>
                <a:uFill>
                  <a:solidFill>
                    <a:srgbClr val="000000"/>
                  </a:solidFill>
                </a:uFill>
              </a:rPr>
              <a:t>2</a:t>
            </a:r>
            <a:r>
              <a:rPr i="1" dirty="0">
                <a:solidFill>
                  <a:srgbClr val="FF2600"/>
                </a:solidFill>
                <a:uFill>
                  <a:solidFill>
                    <a:srgbClr val="FF2600"/>
                  </a:solidFill>
                </a:uFill>
              </a:rPr>
              <a:t>X</a:t>
            </a:r>
            <a:r>
              <a:rPr dirty="0">
                <a:solidFill>
                  <a:srgbClr val="000000"/>
                </a:solidFill>
                <a:uFill>
                  <a:solidFill>
                    <a:srgbClr val="000000"/>
                  </a:solidFill>
                </a:uFill>
              </a:rPr>
              <a:t> —&gt; CH</a:t>
            </a:r>
            <a:r>
              <a:rPr baseline="-21999" dirty="0">
                <a:solidFill>
                  <a:srgbClr val="000000"/>
                </a:solidFill>
                <a:uFill>
                  <a:solidFill>
                    <a:srgbClr val="000000"/>
                  </a:solidFill>
                </a:uFill>
              </a:rPr>
              <a:t>2</a:t>
            </a:r>
            <a:r>
              <a:rPr dirty="0">
                <a:solidFill>
                  <a:srgbClr val="000000"/>
                </a:solidFill>
                <a:uFill>
                  <a:solidFill>
                    <a:srgbClr val="000000"/>
                  </a:solidFill>
                </a:uFill>
              </a:rPr>
              <a:t>O + H</a:t>
            </a:r>
            <a:r>
              <a:rPr baseline="-21999" dirty="0">
                <a:solidFill>
                  <a:srgbClr val="000000"/>
                </a:solidFill>
                <a:uFill>
                  <a:solidFill>
                    <a:srgbClr val="000000"/>
                  </a:solidFill>
                </a:uFill>
              </a:rPr>
              <a:t>2</a:t>
            </a:r>
            <a:r>
              <a:rPr dirty="0">
                <a:solidFill>
                  <a:srgbClr val="000000"/>
                </a:solidFill>
                <a:uFill>
                  <a:solidFill>
                    <a:srgbClr val="000000"/>
                  </a:solidFill>
                </a:uFill>
              </a:rPr>
              <a:t>O + 2</a:t>
            </a:r>
            <a:r>
              <a:rPr i="1" dirty="0">
                <a:solidFill>
                  <a:srgbClr val="FF2600"/>
                </a:solidFill>
                <a:uFill>
                  <a:solidFill>
                    <a:srgbClr val="FF2600"/>
                  </a:solidFill>
                </a:uFill>
              </a:rPr>
              <a:t>X</a:t>
            </a:r>
          </a:p>
        </p:txBody>
      </p:sp>
      <p:sp>
        <p:nvSpPr>
          <p:cNvPr id="199" name="What Happens to the Atoms Involved?"/>
          <p:cNvSpPr/>
          <p:nvPr/>
        </p:nvSpPr>
        <p:spPr>
          <a:xfrm>
            <a:off x="436879" y="1605279"/>
            <a:ext cx="9022082" cy="1808482"/>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What Happens to the Atoms Involved?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As scientists learned more about radioactive tracers and how to use them, they used heavy oxygen (18O) and followed it through photosynthesis and confirmed van Neil’s hypothesis.  They showed:…"/>
          <p:cNvSpPr txBox="1">
            <a:spLocks noGrp="1"/>
          </p:cNvSpPr>
          <p:nvPr>
            <p:ph type="body" idx="1"/>
          </p:nvPr>
        </p:nvSpPr>
        <p:spPr>
          <a:xfrm>
            <a:off x="436879" y="3413759"/>
            <a:ext cx="11816082" cy="5853438"/>
          </a:xfrm>
          <a:prstGeom prst="rect">
            <a:avLst/>
          </a:prstGeom>
        </p:spPr>
        <p:txBody>
          <a:bodyPr/>
          <a:lstStyle/>
          <a:p>
            <a:pPr>
              <a:lnSpc>
                <a:spcPct val="90000"/>
              </a:lnSpc>
            </a:pPr>
            <a:r>
              <a:rPr dirty="0">
                <a:solidFill>
                  <a:srgbClr val="F9F9F9"/>
                </a:solidFill>
                <a:uFill>
                  <a:solidFill>
                    <a:srgbClr val="F9F9F9"/>
                  </a:solidFill>
                </a:uFill>
              </a:rPr>
              <a:t>As scientists learned more about radioactive tracers and how to use them, they used heavy oxygen (</a:t>
            </a:r>
            <a:r>
              <a:rPr baseline="30545" dirty="0">
                <a:solidFill>
                  <a:srgbClr val="FF0000"/>
                </a:solidFill>
                <a:uFill>
                  <a:solidFill>
                    <a:srgbClr val="F9F9F9"/>
                  </a:solidFill>
                </a:uFill>
              </a:rPr>
              <a:t>18</a:t>
            </a:r>
            <a:r>
              <a:rPr dirty="0">
                <a:solidFill>
                  <a:srgbClr val="FF0000"/>
                </a:solidFill>
                <a:uFill>
                  <a:solidFill>
                    <a:srgbClr val="F9F9F9"/>
                  </a:solidFill>
                </a:uFill>
              </a:rPr>
              <a:t>O</a:t>
            </a:r>
            <a:r>
              <a:rPr dirty="0">
                <a:solidFill>
                  <a:srgbClr val="F9F9F9"/>
                </a:solidFill>
                <a:uFill>
                  <a:solidFill>
                    <a:srgbClr val="F9F9F9"/>
                  </a:solidFill>
                </a:uFill>
              </a:rPr>
              <a:t>) and followed it through photosynthesis and confirmed van Neil’s hypothesis.  They showed:</a:t>
            </a:r>
          </a:p>
          <a:p>
            <a:pPr lvl="1">
              <a:lnSpc>
                <a:spcPct val="90000"/>
              </a:lnSpc>
            </a:pPr>
            <a:r>
              <a:rPr dirty="0">
                <a:solidFill>
                  <a:srgbClr val="F9F9F9"/>
                </a:solidFill>
                <a:uFill>
                  <a:solidFill>
                    <a:srgbClr val="F9F9F9"/>
                  </a:solidFill>
                </a:uFill>
              </a:rPr>
              <a:t>That when </a:t>
            </a:r>
            <a:r>
              <a:rPr baseline="30526" dirty="0">
                <a:solidFill>
                  <a:srgbClr val="FF0000"/>
                </a:solidFill>
                <a:uFill>
                  <a:solidFill>
                    <a:srgbClr val="F9F9F9"/>
                  </a:solidFill>
                </a:uFill>
              </a:rPr>
              <a:t>18</a:t>
            </a:r>
            <a:r>
              <a:rPr dirty="0">
                <a:solidFill>
                  <a:srgbClr val="FF0000"/>
                </a:solidFill>
                <a:uFill>
                  <a:solidFill>
                    <a:srgbClr val="F9F9F9"/>
                  </a:solidFill>
                </a:uFill>
              </a:rPr>
              <a:t>O</a:t>
            </a:r>
            <a:r>
              <a:rPr dirty="0">
                <a:solidFill>
                  <a:srgbClr val="F9F9F9"/>
                </a:solidFill>
                <a:uFill>
                  <a:solidFill>
                    <a:srgbClr val="F9F9F9"/>
                  </a:solidFill>
                </a:uFill>
              </a:rPr>
              <a:t> was used in the water the plants consumed, the plants would make O</a:t>
            </a:r>
            <a:r>
              <a:rPr baseline="-20000" dirty="0">
                <a:solidFill>
                  <a:srgbClr val="F9F9F9"/>
                </a:solidFill>
                <a:uFill>
                  <a:solidFill>
                    <a:srgbClr val="F9F9F9"/>
                  </a:solidFill>
                </a:uFill>
              </a:rPr>
              <a:t>2</a:t>
            </a:r>
            <a:r>
              <a:rPr dirty="0">
                <a:solidFill>
                  <a:srgbClr val="F9F9F9"/>
                </a:solidFill>
                <a:uFill>
                  <a:solidFill>
                    <a:srgbClr val="F9F9F9"/>
                  </a:solidFill>
                </a:uFill>
              </a:rPr>
              <a:t> with </a:t>
            </a:r>
            <a:r>
              <a:rPr baseline="30526" dirty="0">
                <a:solidFill>
                  <a:srgbClr val="FF0000"/>
                </a:solidFill>
                <a:uFill>
                  <a:solidFill>
                    <a:srgbClr val="F9F9F9"/>
                  </a:solidFill>
                </a:uFill>
              </a:rPr>
              <a:t>18</a:t>
            </a:r>
            <a:r>
              <a:rPr dirty="0">
                <a:solidFill>
                  <a:srgbClr val="FF0000"/>
                </a:solidFill>
                <a:uFill>
                  <a:solidFill>
                    <a:srgbClr val="F9F9F9"/>
                  </a:solidFill>
                </a:uFill>
              </a:rPr>
              <a:t>O</a:t>
            </a:r>
            <a:r>
              <a:rPr dirty="0">
                <a:solidFill>
                  <a:srgbClr val="F9F9F9"/>
                </a:solidFill>
                <a:uFill>
                  <a:solidFill>
                    <a:srgbClr val="F9F9F9"/>
                  </a:solidFill>
                </a:uFill>
              </a:rPr>
              <a:t>.</a:t>
            </a:r>
          </a:p>
          <a:p>
            <a:pPr lvl="1">
              <a:lnSpc>
                <a:spcPct val="90000"/>
              </a:lnSpc>
            </a:pPr>
            <a:r>
              <a:rPr dirty="0">
                <a:solidFill>
                  <a:srgbClr val="F9F9F9"/>
                </a:solidFill>
                <a:uFill>
                  <a:solidFill>
                    <a:srgbClr val="F9F9F9"/>
                  </a:solidFill>
                </a:uFill>
              </a:rPr>
              <a:t>If CO</a:t>
            </a:r>
            <a:r>
              <a:rPr baseline="-20000" dirty="0">
                <a:solidFill>
                  <a:srgbClr val="F9F9F9"/>
                </a:solidFill>
                <a:uFill>
                  <a:solidFill>
                    <a:srgbClr val="F9F9F9"/>
                  </a:solidFill>
                </a:uFill>
              </a:rPr>
              <a:t>2</a:t>
            </a:r>
            <a:r>
              <a:rPr dirty="0">
                <a:solidFill>
                  <a:srgbClr val="F9F9F9"/>
                </a:solidFill>
                <a:uFill>
                  <a:solidFill>
                    <a:srgbClr val="F9F9F9"/>
                  </a:solidFill>
                </a:uFill>
              </a:rPr>
              <a:t> contained </a:t>
            </a:r>
            <a:r>
              <a:rPr baseline="30526" dirty="0">
                <a:solidFill>
                  <a:srgbClr val="FF0000"/>
                </a:solidFill>
                <a:uFill>
                  <a:solidFill>
                    <a:srgbClr val="F9F9F9"/>
                  </a:solidFill>
                </a:uFill>
              </a:rPr>
              <a:t>18</a:t>
            </a:r>
            <a:r>
              <a:rPr dirty="0">
                <a:solidFill>
                  <a:srgbClr val="FF0000"/>
                </a:solidFill>
                <a:uFill>
                  <a:solidFill>
                    <a:srgbClr val="F9F9F9"/>
                  </a:solidFill>
                </a:uFill>
              </a:rPr>
              <a:t>O</a:t>
            </a:r>
            <a:r>
              <a:rPr dirty="0">
                <a:solidFill>
                  <a:srgbClr val="F9F9F9"/>
                </a:solidFill>
                <a:uFill>
                  <a:solidFill>
                    <a:srgbClr val="F9F9F9"/>
                  </a:solidFill>
                </a:uFill>
              </a:rPr>
              <a:t>, then the plant contained </a:t>
            </a:r>
            <a:r>
              <a:rPr baseline="30526" dirty="0">
                <a:solidFill>
                  <a:srgbClr val="FF0000"/>
                </a:solidFill>
                <a:uFill>
                  <a:solidFill>
                    <a:srgbClr val="F9F9F9"/>
                  </a:solidFill>
                </a:uFill>
              </a:rPr>
              <a:t>18</a:t>
            </a:r>
            <a:r>
              <a:rPr dirty="0">
                <a:solidFill>
                  <a:srgbClr val="FF0000"/>
                </a:solidFill>
                <a:uFill>
                  <a:solidFill>
                    <a:srgbClr val="F9F9F9"/>
                  </a:solidFill>
                </a:uFill>
              </a:rPr>
              <a:t>O</a:t>
            </a:r>
            <a:r>
              <a:rPr dirty="0">
                <a:solidFill>
                  <a:srgbClr val="F9F9F9"/>
                </a:solidFill>
                <a:uFill>
                  <a:solidFill>
                    <a:srgbClr val="F9F9F9"/>
                  </a:solidFill>
                </a:uFill>
              </a:rPr>
              <a:t> in the carbohydrates and water.</a:t>
            </a:r>
          </a:p>
        </p:txBody>
      </p:sp>
      <p:sp>
        <p:nvSpPr>
          <p:cNvPr id="202" name="What Happens to the Atoms Involved?"/>
          <p:cNvSpPr/>
          <p:nvPr/>
        </p:nvSpPr>
        <p:spPr>
          <a:xfrm>
            <a:off x="436879" y="1605279"/>
            <a:ext cx="9022082" cy="1808482"/>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What Happens to the Atoms Involved?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These experiments demonstrate the shuffling of atoms that takes place during photosynthesis.  Here, O2 is the “waste” product of photosynthesis.…"/>
          <p:cNvSpPr txBox="1">
            <a:spLocks noGrp="1"/>
          </p:cNvSpPr>
          <p:nvPr>
            <p:ph type="body" idx="1"/>
          </p:nvPr>
        </p:nvSpPr>
        <p:spPr>
          <a:xfrm>
            <a:off x="-1" y="3448233"/>
            <a:ext cx="13004801" cy="6088758"/>
          </a:xfrm>
          <a:prstGeom prst="rect">
            <a:avLst/>
          </a:prstGeom>
        </p:spPr>
        <p:txBody>
          <a:bodyPr/>
          <a:lstStyle/>
          <a:p>
            <a:pPr marL="400685" indent="-360045">
              <a:lnSpc>
                <a:spcPct val="90000"/>
              </a:lnSpc>
            </a:pPr>
            <a:r>
              <a:rPr sz="4200">
                <a:solidFill>
                  <a:srgbClr val="F9F9F9"/>
                </a:solidFill>
                <a:uFill>
                  <a:solidFill>
                    <a:srgbClr val="F9F9F9"/>
                  </a:solidFill>
                </a:uFill>
              </a:rPr>
              <a:t>These experiments demonstrate the shuffling of atoms that takes place during photosynthesis.  Here, O</a:t>
            </a:r>
            <a:r>
              <a:rPr sz="4200" baseline="-19571">
                <a:solidFill>
                  <a:srgbClr val="F9F9F9"/>
                </a:solidFill>
                <a:uFill>
                  <a:solidFill>
                    <a:srgbClr val="F9F9F9"/>
                  </a:solidFill>
                </a:uFill>
              </a:rPr>
              <a:t>2</a:t>
            </a:r>
            <a:r>
              <a:rPr sz="4200">
                <a:solidFill>
                  <a:srgbClr val="F9F9F9"/>
                </a:solidFill>
                <a:uFill>
                  <a:solidFill>
                    <a:srgbClr val="F9F9F9"/>
                  </a:solidFill>
                </a:uFill>
              </a:rPr>
              <a:t> is the “waste” product of photosynthesis.</a:t>
            </a:r>
          </a:p>
          <a:p>
            <a:pPr marL="402590" indent="-361950">
              <a:lnSpc>
                <a:spcPct val="90000"/>
              </a:lnSpc>
              <a:defRPr sz="3800">
                <a:solidFill>
                  <a:srgbClr val="F9F9F9"/>
                </a:solidFill>
                <a:uFill>
                  <a:solidFill>
                    <a:srgbClr val="F9F9F9"/>
                  </a:solidFill>
                </a:uFill>
              </a:defRPr>
            </a:pPr>
            <a:endParaRPr sz="4200">
              <a:solidFill>
                <a:srgbClr val="F9F9F9"/>
              </a:solidFill>
              <a:uFill>
                <a:solidFill>
                  <a:srgbClr val="F9F9F9"/>
                </a:solidFill>
              </a:uFill>
            </a:endParaRPr>
          </a:p>
          <a:p>
            <a:pPr marL="402590" indent="-361950">
              <a:lnSpc>
                <a:spcPct val="90000"/>
              </a:lnSpc>
              <a:defRPr sz="3800">
                <a:solidFill>
                  <a:srgbClr val="F9F9F9"/>
                </a:solidFill>
                <a:uFill>
                  <a:solidFill>
                    <a:srgbClr val="F9F9F9"/>
                  </a:solidFill>
                </a:uFill>
              </a:defRPr>
            </a:pPr>
            <a:r>
              <a:t>Experiment 1: Radiolabeled O,</a:t>
            </a:r>
            <a:r>
              <a:rPr baseline="31999">
                <a:solidFill>
                  <a:srgbClr val="FF2600"/>
                </a:solidFill>
                <a:uFill>
                  <a:solidFill>
                    <a:srgbClr val="FF2600"/>
                  </a:solidFill>
                </a:uFill>
              </a:rPr>
              <a:t>18</a:t>
            </a:r>
            <a:r>
              <a:rPr>
                <a:solidFill>
                  <a:srgbClr val="FF2600"/>
                </a:solidFill>
                <a:uFill>
                  <a:solidFill>
                    <a:srgbClr val="FF2600"/>
                  </a:solidFill>
                </a:uFill>
              </a:rPr>
              <a:t>O</a:t>
            </a:r>
            <a:r>
              <a:t>, in water.</a:t>
            </a:r>
          </a:p>
          <a:p>
            <a:pPr lvl="1">
              <a:lnSpc>
                <a:spcPct val="90000"/>
              </a:lnSpc>
            </a:pPr>
            <a:r>
              <a:rPr>
                <a:solidFill>
                  <a:srgbClr val="000000"/>
                </a:solidFill>
                <a:uFill>
                  <a:solidFill>
                    <a:srgbClr val="000000"/>
                  </a:solidFill>
                </a:uFill>
              </a:rPr>
              <a:t>CO</a:t>
            </a:r>
            <a:r>
              <a:rPr baseline="-20000">
                <a:solidFill>
                  <a:srgbClr val="000000"/>
                </a:solidFill>
                <a:uFill>
                  <a:solidFill>
                    <a:srgbClr val="000000"/>
                  </a:solidFill>
                </a:uFill>
              </a:rPr>
              <a:t>2</a:t>
            </a:r>
            <a:r>
              <a:rPr>
                <a:solidFill>
                  <a:srgbClr val="000000"/>
                </a:solidFill>
                <a:uFill>
                  <a:solidFill>
                    <a:srgbClr val="000000"/>
                  </a:solidFill>
                </a:uFill>
              </a:rPr>
              <a:t> + 2H</a:t>
            </a:r>
            <a:r>
              <a:rPr baseline="-20000">
                <a:solidFill>
                  <a:srgbClr val="000000"/>
                </a:solidFill>
                <a:uFill>
                  <a:solidFill>
                    <a:srgbClr val="000000"/>
                  </a:solidFill>
                </a:uFill>
              </a:rPr>
              <a:t>2</a:t>
            </a:r>
            <a:r>
              <a:rPr>
                <a:solidFill>
                  <a:srgbClr val="FC3401"/>
                </a:solidFill>
                <a:uFill>
                  <a:solidFill>
                    <a:srgbClr val="FC3401"/>
                  </a:solidFill>
                </a:uFill>
              </a:rPr>
              <a:t>O</a:t>
            </a:r>
            <a:r>
              <a:rPr>
                <a:solidFill>
                  <a:srgbClr val="000000"/>
                </a:solidFill>
                <a:uFill>
                  <a:solidFill>
                    <a:srgbClr val="000000"/>
                  </a:solidFill>
                </a:uFill>
              </a:rPr>
              <a:t> —&gt; CH</a:t>
            </a:r>
            <a:r>
              <a:rPr baseline="-20000">
                <a:solidFill>
                  <a:srgbClr val="000000"/>
                </a:solidFill>
                <a:uFill>
                  <a:solidFill>
                    <a:srgbClr val="000000"/>
                  </a:solidFill>
                </a:uFill>
              </a:rPr>
              <a:t>2</a:t>
            </a:r>
            <a:r>
              <a:rPr>
                <a:solidFill>
                  <a:srgbClr val="000000"/>
                </a:solidFill>
                <a:uFill>
                  <a:solidFill>
                    <a:srgbClr val="000000"/>
                  </a:solidFill>
                </a:uFill>
              </a:rPr>
              <a:t>O + H</a:t>
            </a:r>
            <a:r>
              <a:rPr baseline="-20000">
                <a:solidFill>
                  <a:srgbClr val="000000"/>
                </a:solidFill>
                <a:uFill>
                  <a:solidFill>
                    <a:srgbClr val="000000"/>
                  </a:solidFill>
                </a:uFill>
              </a:rPr>
              <a:t>2</a:t>
            </a:r>
            <a:r>
              <a:rPr>
                <a:solidFill>
                  <a:srgbClr val="000000"/>
                </a:solidFill>
                <a:uFill>
                  <a:solidFill>
                    <a:srgbClr val="000000"/>
                  </a:solidFill>
                </a:uFill>
              </a:rPr>
              <a:t>O + </a:t>
            </a:r>
            <a:r>
              <a:rPr>
                <a:solidFill>
                  <a:srgbClr val="FC3401"/>
                </a:solidFill>
                <a:uFill>
                  <a:solidFill>
                    <a:srgbClr val="FC3401"/>
                  </a:solidFill>
                </a:uFill>
              </a:rPr>
              <a:t>O</a:t>
            </a:r>
            <a:r>
              <a:rPr baseline="-20000">
                <a:solidFill>
                  <a:srgbClr val="000000"/>
                </a:solidFill>
                <a:uFill>
                  <a:solidFill>
                    <a:srgbClr val="000000"/>
                  </a:solidFill>
                </a:uFill>
              </a:rPr>
              <a:t>2</a:t>
            </a:r>
          </a:p>
          <a:p>
            <a:pPr marL="402590" indent="-361950">
              <a:lnSpc>
                <a:spcPct val="90000"/>
              </a:lnSpc>
              <a:defRPr sz="3800">
                <a:solidFill>
                  <a:srgbClr val="F9F9F9"/>
                </a:solidFill>
                <a:uFill>
                  <a:solidFill>
                    <a:srgbClr val="F9F9F9"/>
                  </a:solidFill>
                </a:uFill>
              </a:defRPr>
            </a:pPr>
            <a:endParaRPr baseline="-20000">
              <a:solidFill>
                <a:srgbClr val="000000"/>
              </a:solidFill>
              <a:uFill>
                <a:solidFill>
                  <a:srgbClr val="000000"/>
                </a:solidFill>
              </a:uFill>
            </a:endParaRPr>
          </a:p>
          <a:p>
            <a:pPr marL="402590" indent="-361950">
              <a:lnSpc>
                <a:spcPct val="90000"/>
              </a:lnSpc>
              <a:defRPr sz="3800">
                <a:solidFill>
                  <a:srgbClr val="F9F9F9"/>
                </a:solidFill>
                <a:uFill>
                  <a:solidFill>
                    <a:srgbClr val="F9F9F9"/>
                  </a:solidFill>
                </a:uFill>
              </a:defRPr>
            </a:pPr>
            <a:r>
              <a:t>Experiment 2:  Radiolabeled O,</a:t>
            </a:r>
            <a:r>
              <a:rPr baseline="31999">
                <a:solidFill>
                  <a:srgbClr val="FF2600"/>
                </a:solidFill>
                <a:uFill>
                  <a:solidFill>
                    <a:srgbClr val="FF2600"/>
                  </a:solidFill>
                </a:uFill>
              </a:rPr>
              <a:t>18</a:t>
            </a:r>
            <a:r>
              <a:rPr>
                <a:solidFill>
                  <a:srgbClr val="FF2600"/>
                </a:solidFill>
                <a:uFill>
                  <a:solidFill>
                    <a:srgbClr val="FF2600"/>
                  </a:solidFill>
                </a:uFill>
              </a:rPr>
              <a:t>O</a:t>
            </a:r>
            <a:r>
              <a:t>, in carbon dioxide.</a:t>
            </a:r>
          </a:p>
          <a:p>
            <a:pPr lvl="1">
              <a:lnSpc>
                <a:spcPct val="90000"/>
              </a:lnSpc>
            </a:pPr>
            <a:r>
              <a:rPr>
                <a:solidFill>
                  <a:srgbClr val="000000"/>
                </a:solidFill>
                <a:uFill>
                  <a:solidFill>
                    <a:srgbClr val="000000"/>
                  </a:solidFill>
                </a:uFill>
              </a:rPr>
              <a:t>C</a:t>
            </a:r>
            <a:r>
              <a:rPr>
                <a:solidFill>
                  <a:srgbClr val="FC3401"/>
                </a:solidFill>
                <a:uFill>
                  <a:solidFill>
                    <a:srgbClr val="FC3401"/>
                  </a:solidFill>
                </a:uFill>
              </a:rPr>
              <a:t>O</a:t>
            </a:r>
            <a:r>
              <a:rPr baseline="-20000">
                <a:solidFill>
                  <a:srgbClr val="000000"/>
                </a:solidFill>
                <a:uFill>
                  <a:solidFill>
                    <a:srgbClr val="000000"/>
                  </a:solidFill>
                </a:uFill>
              </a:rPr>
              <a:t>2</a:t>
            </a:r>
            <a:r>
              <a:rPr>
                <a:solidFill>
                  <a:srgbClr val="000000"/>
                </a:solidFill>
                <a:uFill>
                  <a:solidFill>
                    <a:srgbClr val="000000"/>
                  </a:solidFill>
                </a:uFill>
              </a:rPr>
              <a:t> + 2H</a:t>
            </a:r>
            <a:r>
              <a:rPr baseline="-20000">
                <a:solidFill>
                  <a:srgbClr val="000000"/>
                </a:solidFill>
                <a:uFill>
                  <a:solidFill>
                    <a:srgbClr val="000000"/>
                  </a:solidFill>
                </a:uFill>
              </a:rPr>
              <a:t>2</a:t>
            </a:r>
            <a:r>
              <a:rPr>
                <a:solidFill>
                  <a:srgbClr val="000000"/>
                </a:solidFill>
                <a:uFill>
                  <a:solidFill>
                    <a:srgbClr val="000000"/>
                  </a:solidFill>
                </a:uFill>
              </a:rPr>
              <a:t>O --&gt; CH</a:t>
            </a:r>
            <a:r>
              <a:rPr baseline="-20000">
                <a:solidFill>
                  <a:srgbClr val="000000"/>
                </a:solidFill>
                <a:uFill>
                  <a:solidFill>
                    <a:srgbClr val="000000"/>
                  </a:solidFill>
                </a:uFill>
              </a:rPr>
              <a:t>2</a:t>
            </a:r>
            <a:r>
              <a:rPr>
                <a:solidFill>
                  <a:srgbClr val="FC3401"/>
                </a:solidFill>
                <a:uFill>
                  <a:solidFill>
                    <a:srgbClr val="FC3401"/>
                  </a:solidFill>
                </a:uFill>
              </a:rPr>
              <a:t>O</a:t>
            </a:r>
            <a:r>
              <a:rPr>
                <a:solidFill>
                  <a:srgbClr val="000000"/>
                </a:solidFill>
                <a:uFill>
                  <a:solidFill>
                    <a:srgbClr val="000000"/>
                  </a:solidFill>
                </a:uFill>
              </a:rPr>
              <a:t> + H</a:t>
            </a:r>
            <a:r>
              <a:rPr baseline="-20000">
                <a:solidFill>
                  <a:srgbClr val="000000"/>
                </a:solidFill>
                <a:uFill>
                  <a:solidFill>
                    <a:srgbClr val="000000"/>
                  </a:solidFill>
                </a:uFill>
              </a:rPr>
              <a:t>2</a:t>
            </a:r>
            <a:r>
              <a:rPr>
                <a:solidFill>
                  <a:srgbClr val="FC3401"/>
                </a:solidFill>
                <a:uFill>
                  <a:solidFill>
                    <a:srgbClr val="FC3401"/>
                  </a:solidFill>
                </a:uFill>
              </a:rPr>
              <a:t>O</a:t>
            </a:r>
            <a:r>
              <a:rPr>
                <a:solidFill>
                  <a:srgbClr val="000000"/>
                </a:solidFill>
                <a:uFill>
                  <a:solidFill>
                    <a:srgbClr val="000000"/>
                  </a:solidFill>
                </a:uFill>
              </a:rPr>
              <a:t> + O</a:t>
            </a:r>
            <a:r>
              <a:rPr baseline="-20000">
                <a:solidFill>
                  <a:srgbClr val="000000"/>
                </a:solidFill>
                <a:uFill>
                  <a:solidFill>
                    <a:srgbClr val="000000"/>
                  </a:solidFill>
                </a:uFill>
              </a:rPr>
              <a:t>2</a:t>
            </a:r>
          </a:p>
        </p:txBody>
      </p:sp>
      <p:sp>
        <p:nvSpPr>
          <p:cNvPr id="205" name="What Happens to the Atoms Involved?"/>
          <p:cNvSpPr/>
          <p:nvPr/>
        </p:nvSpPr>
        <p:spPr>
          <a:xfrm>
            <a:off x="436879" y="1605279"/>
            <a:ext cx="9022082" cy="1808482"/>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What Happens to the Atoms Involved?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The fate of the atoms involved can be seen here:  This is referred to as the photolysis of water."/>
          <p:cNvSpPr txBox="1">
            <a:spLocks noGrp="1"/>
          </p:cNvSpPr>
          <p:nvPr>
            <p:ph type="body" sz="half" idx="1"/>
          </p:nvPr>
        </p:nvSpPr>
        <p:spPr>
          <a:xfrm>
            <a:off x="375919" y="3271520"/>
            <a:ext cx="11816082" cy="3779521"/>
          </a:xfrm>
          <a:prstGeom prst="rect">
            <a:avLst/>
          </a:prstGeom>
        </p:spPr>
        <p:txBody>
          <a:bodyPr/>
          <a:lstStyle/>
          <a:p>
            <a:pPr>
              <a:defRPr>
                <a:solidFill>
                  <a:srgbClr val="F9F9F9"/>
                </a:solidFill>
                <a:uFill>
                  <a:solidFill>
                    <a:srgbClr val="F9F9F9"/>
                  </a:solidFill>
                </a:uFill>
              </a:defRPr>
            </a:pPr>
            <a:r>
              <a:t>The fate of the atoms involved can be seen here:  This is referred to as the </a:t>
            </a:r>
            <a:r>
              <a:rPr i="1" u="sng"/>
              <a:t>photolysis</a:t>
            </a:r>
            <a:r>
              <a:rPr i="1"/>
              <a:t> </a:t>
            </a:r>
            <a:r>
              <a:rPr i="1" u="sng"/>
              <a:t>of water</a:t>
            </a:r>
            <a:r>
              <a:t>.</a:t>
            </a:r>
          </a:p>
        </p:txBody>
      </p:sp>
      <p:pic>
        <p:nvPicPr>
          <p:cNvPr id="208" name="10_04TrackingAtoms_L.jpg" descr="10_04TrackingAtoms_L.jpg"/>
          <p:cNvPicPr>
            <a:picLocks noChangeAspect="1"/>
          </p:cNvPicPr>
          <p:nvPr/>
        </p:nvPicPr>
        <p:blipFill>
          <a:blip r:embed="rId2"/>
          <a:stretch>
            <a:fillRect/>
          </a:stretch>
        </p:blipFill>
        <p:spPr>
          <a:xfrm>
            <a:off x="2833565" y="4760974"/>
            <a:ext cx="10085090" cy="4542834"/>
          </a:xfrm>
          <a:prstGeom prst="rect">
            <a:avLst/>
          </a:prstGeom>
          <a:ln w="3175">
            <a:solidFill>
              <a:srgbClr val="000000"/>
            </a:solidFill>
            <a:miter lim="400000"/>
          </a:ln>
        </p:spPr>
      </p:pic>
      <p:sp>
        <p:nvSpPr>
          <p:cNvPr id="209" name="What Happens to the Atoms Involved?"/>
          <p:cNvSpPr/>
          <p:nvPr/>
        </p:nvSpPr>
        <p:spPr>
          <a:xfrm>
            <a:off x="436879" y="1605279"/>
            <a:ext cx="9022082" cy="1808482"/>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What Happens to the Atoms Involved?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Photosynthesis and Cellular Respiration"/>
          <p:cNvSpPr txBox="1">
            <a:spLocks noGrp="1"/>
          </p:cNvSpPr>
          <p:nvPr>
            <p:ph type="title"/>
          </p:nvPr>
        </p:nvSpPr>
        <p:spPr>
          <a:xfrm>
            <a:off x="672914" y="1375983"/>
            <a:ext cx="11344012" cy="1960949"/>
          </a:xfrm>
          <a:prstGeom prst="rect">
            <a:avLst/>
          </a:prstGeom>
        </p:spPr>
        <p:txBody>
          <a:bodyPr/>
          <a:lstStyle>
            <a:lvl1pPr algn="ctr"/>
          </a:lstStyle>
          <a:p>
            <a:r>
              <a:t>Photosynthesis and Cellular Respiration</a:t>
            </a:r>
          </a:p>
        </p:txBody>
      </p:sp>
      <p:sp>
        <p:nvSpPr>
          <p:cNvPr id="212" name="Photosynthesis is essentially the reverse of cellular respiration.  During respiration, the electrons released from glucose “fall” down the ETC toward O2 generating H2O and CO2 as waste products.…"/>
          <p:cNvSpPr txBox="1">
            <a:spLocks noGrp="1"/>
          </p:cNvSpPr>
          <p:nvPr>
            <p:ph type="body" idx="1"/>
          </p:nvPr>
        </p:nvSpPr>
        <p:spPr>
          <a:xfrm>
            <a:off x="436879" y="3402465"/>
            <a:ext cx="11816082" cy="5520236"/>
          </a:xfrm>
          <a:prstGeom prst="rect">
            <a:avLst/>
          </a:prstGeom>
        </p:spPr>
        <p:txBody>
          <a:bodyPr/>
          <a:lstStyle/>
          <a:p>
            <a:r>
              <a:rPr>
                <a:solidFill>
                  <a:srgbClr val="F9F9F9"/>
                </a:solidFill>
                <a:uFill>
                  <a:solidFill>
                    <a:srgbClr val="F9F9F9"/>
                  </a:solidFill>
                </a:uFill>
              </a:rPr>
              <a:t>Photosynthesis is essentially the reverse of cellular respiration.  During respiration, the electrons released from glucose “fall” down the ETC toward O</a:t>
            </a:r>
            <a:r>
              <a:rPr baseline="-19818">
                <a:solidFill>
                  <a:srgbClr val="F9F9F9"/>
                </a:solidFill>
                <a:uFill>
                  <a:solidFill>
                    <a:srgbClr val="F9F9F9"/>
                  </a:solidFill>
                </a:uFill>
              </a:rPr>
              <a:t>2</a:t>
            </a:r>
            <a:r>
              <a:rPr>
                <a:solidFill>
                  <a:srgbClr val="F9F9F9"/>
                </a:solidFill>
                <a:uFill>
                  <a:solidFill>
                    <a:srgbClr val="F9F9F9"/>
                  </a:solidFill>
                </a:uFill>
              </a:rPr>
              <a:t> generating H</a:t>
            </a:r>
            <a:r>
              <a:rPr baseline="-19818">
                <a:solidFill>
                  <a:srgbClr val="F9F9F9"/>
                </a:solidFill>
                <a:uFill>
                  <a:solidFill>
                    <a:srgbClr val="F9F9F9"/>
                  </a:solidFill>
                </a:uFill>
              </a:rPr>
              <a:t>2</a:t>
            </a:r>
            <a:r>
              <a:rPr>
                <a:solidFill>
                  <a:srgbClr val="F9F9F9"/>
                </a:solidFill>
                <a:uFill>
                  <a:solidFill>
                    <a:srgbClr val="F9F9F9"/>
                  </a:solidFill>
                </a:uFill>
              </a:rPr>
              <a:t>O and CO</a:t>
            </a:r>
            <a:r>
              <a:rPr baseline="-19818">
                <a:solidFill>
                  <a:srgbClr val="F9F9F9"/>
                </a:solidFill>
                <a:uFill>
                  <a:solidFill>
                    <a:srgbClr val="F9F9F9"/>
                  </a:solidFill>
                </a:uFill>
              </a:rPr>
              <a:t>2</a:t>
            </a:r>
            <a:r>
              <a:rPr>
                <a:solidFill>
                  <a:srgbClr val="F9F9F9"/>
                </a:solidFill>
                <a:uFill>
                  <a:solidFill>
                    <a:srgbClr val="F9F9F9"/>
                  </a:solidFill>
                </a:uFill>
              </a:rPr>
              <a:t> as waste products.  </a:t>
            </a:r>
          </a:p>
          <a:p>
            <a:r>
              <a:rPr>
                <a:solidFill>
                  <a:srgbClr val="F9F9F9"/>
                </a:solidFill>
                <a:uFill>
                  <a:solidFill>
                    <a:srgbClr val="F9F9F9"/>
                  </a:solidFill>
                </a:uFill>
              </a:rPr>
              <a:t>Energy is harnessed as the electrons “fall” and it is used to create ATP from ADP.</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In photosynthesis, the direction of electron flow is reversed and water gets split, electrons are transferred to CO2 along with H+ reducing it to sugar.…"/>
          <p:cNvSpPr txBox="1">
            <a:spLocks noGrp="1"/>
          </p:cNvSpPr>
          <p:nvPr>
            <p:ph type="body" sz="half" idx="1"/>
          </p:nvPr>
        </p:nvSpPr>
        <p:spPr>
          <a:xfrm>
            <a:off x="436879" y="3901440"/>
            <a:ext cx="11816082" cy="4114801"/>
          </a:xfrm>
          <a:prstGeom prst="rect">
            <a:avLst/>
          </a:prstGeom>
        </p:spPr>
        <p:txBody>
          <a:bodyPr/>
          <a:lstStyle/>
          <a:p>
            <a:r>
              <a:rPr>
                <a:solidFill>
                  <a:srgbClr val="F9F9F9"/>
                </a:solidFill>
                <a:uFill>
                  <a:solidFill>
                    <a:srgbClr val="F9F9F9"/>
                  </a:solidFill>
                </a:uFill>
              </a:rPr>
              <a:t>In photosynthesis, the direction of electron flow is reversed and water gets split, electrons are transferred to CO</a:t>
            </a:r>
            <a:r>
              <a:rPr baseline="-19818">
                <a:solidFill>
                  <a:srgbClr val="F9F9F9"/>
                </a:solidFill>
                <a:uFill>
                  <a:solidFill>
                    <a:srgbClr val="F9F9F9"/>
                  </a:solidFill>
                </a:uFill>
              </a:rPr>
              <a:t>2</a:t>
            </a:r>
            <a:r>
              <a:rPr>
                <a:solidFill>
                  <a:srgbClr val="F9F9F9"/>
                </a:solidFill>
                <a:uFill>
                  <a:solidFill>
                    <a:srgbClr val="F9F9F9"/>
                  </a:solidFill>
                </a:uFill>
              </a:rPr>
              <a:t> along with H</a:t>
            </a:r>
            <a:r>
              <a:rPr baseline="30545">
                <a:solidFill>
                  <a:srgbClr val="F9F9F9"/>
                </a:solidFill>
                <a:uFill>
                  <a:solidFill>
                    <a:srgbClr val="F9F9F9"/>
                  </a:solidFill>
                </a:uFill>
              </a:rPr>
              <a:t>+</a:t>
            </a:r>
            <a:r>
              <a:rPr>
                <a:solidFill>
                  <a:srgbClr val="F9F9F9"/>
                </a:solidFill>
                <a:uFill>
                  <a:solidFill>
                    <a:srgbClr val="F9F9F9"/>
                  </a:solidFill>
                </a:uFill>
              </a:rPr>
              <a:t> reducing it to sugar.  </a:t>
            </a:r>
          </a:p>
          <a:p>
            <a:r>
              <a:rPr>
                <a:solidFill>
                  <a:srgbClr val="F9F9F9"/>
                </a:solidFill>
                <a:uFill>
                  <a:solidFill>
                    <a:srgbClr val="F9F9F9"/>
                  </a:solidFill>
                </a:uFill>
              </a:rPr>
              <a:t>This process requires energy which is obtained from sunlight.</a:t>
            </a:r>
          </a:p>
        </p:txBody>
      </p:sp>
      <p:sp>
        <p:nvSpPr>
          <p:cNvPr id="215" name="Photosynthesis and Cellular Respiration"/>
          <p:cNvSpPr/>
          <p:nvPr/>
        </p:nvSpPr>
        <p:spPr>
          <a:xfrm>
            <a:off x="769518" y="1556136"/>
            <a:ext cx="11150804" cy="1857624"/>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Photosynthesis and Cellular Respiration</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17" name="10_05PhotosynthOverview_3_L.jpg" descr="10_05PhotosynthOverview_3_L.jpg"/>
          <p:cNvPicPr>
            <a:picLocks/>
          </p:cNvPicPr>
          <p:nvPr/>
        </p:nvPicPr>
        <p:blipFill>
          <a:blip r:embed="rId2"/>
          <a:stretch>
            <a:fillRect/>
          </a:stretch>
        </p:blipFill>
        <p:spPr>
          <a:xfrm>
            <a:off x="2275839" y="1198879"/>
            <a:ext cx="8453122" cy="7347375"/>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The Electromagnetic Spectrum"/>
          <p:cNvSpPr txBox="1">
            <a:spLocks noGrp="1"/>
          </p:cNvSpPr>
          <p:nvPr>
            <p:ph type="title"/>
          </p:nvPr>
        </p:nvSpPr>
        <p:spPr>
          <a:xfrm>
            <a:off x="967688" y="1598781"/>
            <a:ext cx="11323837" cy="1381761"/>
          </a:xfrm>
          <a:prstGeom prst="rect">
            <a:avLst/>
          </a:prstGeom>
        </p:spPr>
        <p:txBody>
          <a:bodyPr/>
          <a:lstStyle>
            <a:lvl1pPr algn="ctr"/>
          </a:lstStyle>
          <a:p>
            <a:r>
              <a:t>The Electromagnetic Spectrum</a:t>
            </a:r>
          </a:p>
        </p:txBody>
      </p:sp>
      <p:sp>
        <p:nvSpPr>
          <p:cNvPr id="220" name="The sun radiates energy that makes up the full electromagnetic spectrum from radio waves to γ-rays.  Our atmosphere filters out all but a small portion of the radiation, and the energy that gets through (the visible spectrum for the most part) is what dr"/>
          <p:cNvSpPr txBox="1">
            <a:spLocks noGrp="1"/>
          </p:cNvSpPr>
          <p:nvPr>
            <p:ph type="body" idx="1"/>
          </p:nvPr>
        </p:nvSpPr>
        <p:spPr>
          <a:xfrm>
            <a:off x="832965" y="2918653"/>
            <a:ext cx="11816081" cy="6310637"/>
          </a:xfrm>
          <a:prstGeom prst="rect">
            <a:avLst/>
          </a:prstGeom>
        </p:spPr>
        <p:txBody>
          <a:bodyPr/>
          <a:lstStyle/>
          <a:p>
            <a:r>
              <a:rPr>
                <a:solidFill>
                  <a:srgbClr val="F9F9F9"/>
                </a:solidFill>
                <a:uFill>
                  <a:solidFill>
                    <a:srgbClr val="F9F9F9"/>
                  </a:solidFill>
                </a:uFill>
              </a:rPr>
              <a:t>The sun radiates energy that makes up the full electromagnetic spectrum from radio waves to </a:t>
            </a:r>
            <a:r>
              <a:rPr>
                <a:solidFill>
                  <a:srgbClr val="F9F9F9"/>
                </a:solidFill>
                <a:uFill>
                  <a:solidFill>
                    <a:srgbClr val="F9F9F9"/>
                  </a:solidFill>
                </a:uFill>
                <a:latin typeface="Symbol"/>
                <a:ea typeface="Symbol"/>
                <a:cs typeface="Symbol"/>
                <a:sym typeface="Symbol"/>
              </a:rPr>
              <a:t>g</a:t>
            </a:r>
            <a:r>
              <a:rPr>
                <a:solidFill>
                  <a:srgbClr val="F9F9F9"/>
                </a:solidFill>
                <a:uFill>
                  <a:solidFill>
                    <a:srgbClr val="F9F9F9"/>
                  </a:solidFill>
                </a:uFill>
              </a:rPr>
              <a:t>-rays.  Our atmosphere filters out all but a small portion of the radiation, and the energy that gets through (the visible spectrum for the most part) is what drives photosynthesis.</a:t>
            </a:r>
          </a:p>
          <a:p>
            <a:r>
              <a:rPr>
                <a:solidFill>
                  <a:srgbClr val="F9F9F9"/>
                </a:solidFill>
                <a:uFill>
                  <a:solidFill>
                    <a:srgbClr val="F9F9F9"/>
                  </a:solidFill>
                </a:uFill>
              </a:rPr>
              <a:t>ROY G BIV</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2" name="10_06ElectromagSpectrum_L.jpg" descr="10_06ElectromagSpectrum_L.jpg"/>
          <p:cNvPicPr>
            <a:picLocks/>
          </p:cNvPicPr>
          <p:nvPr/>
        </p:nvPicPr>
        <p:blipFill>
          <a:blip r:embed="rId2"/>
          <a:stretch>
            <a:fillRect/>
          </a:stretch>
        </p:blipFill>
        <p:spPr>
          <a:xfrm>
            <a:off x="-1" y="1219199"/>
            <a:ext cx="13004801" cy="7315201"/>
          </a:xfrm>
          <a:prstGeom prst="rect">
            <a:avLst/>
          </a:prstGeom>
          <a:ln w="3175">
            <a:miter lim="400000"/>
          </a:ln>
        </p:spPr>
      </p:pic>
      <p:sp>
        <p:nvSpPr>
          <p:cNvPr id="223" name="Rectangle"/>
          <p:cNvSpPr/>
          <p:nvPr/>
        </p:nvSpPr>
        <p:spPr>
          <a:xfrm>
            <a:off x="436879" y="3322320"/>
            <a:ext cx="12242801" cy="4907280"/>
          </a:xfrm>
          <a:prstGeom prst="rect">
            <a:avLst/>
          </a:prstGeom>
          <a:solidFill>
            <a:srgbClr val="000000"/>
          </a:solidFill>
          <a:ln w="3175">
            <a:solidFill>
              <a:srgbClr val="000000"/>
            </a:solidFill>
          </a:ln>
        </p:spPr>
        <p:txBody>
          <a:bodyPr lIns="40640" tIns="40640" rIns="40640" bIns="40640" anchor="ctr"/>
          <a:lstStyle/>
          <a:p>
            <a:pPr marL="57799" marR="57799" algn="l" defTabSz="1300480">
              <a:defRPr sz="3400">
                <a:uFill>
                  <a:solidFill>
                    <a:srgbClr val="000000"/>
                  </a:solidFill>
                </a:uFill>
                <a:latin typeface="Arial"/>
                <a:ea typeface="Arial"/>
                <a:cs typeface="Arial"/>
                <a:sym typeface="Arial"/>
              </a:defRPr>
            </a:pPr>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5" name="10_06ElectromagSpectrum_L.jpg" descr="10_06ElectromagSpectrum_L.jpg"/>
          <p:cNvPicPr>
            <a:picLocks/>
          </p:cNvPicPr>
          <p:nvPr/>
        </p:nvPicPr>
        <p:blipFill>
          <a:blip r:embed="rId2"/>
          <a:stretch>
            <a:fillRect/>
          </a:stretch>
        </p:blipFill>
        <p:spPr>
          <a:xfrm>
            <a:off x="-1" y="1219199"/>
            <a:ext cx="13004801" cy="7315201"/>
          </a:xfrm>
          <a:prstGeom prst="rect">
            <a:avLst/>
          </a:prstGeom>
          <a:ln w="3175">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Light"/>
          <p:cNvSpPr txBox="1">
            <a:spLocks noGrp="1"/>
          </p:cNvSpPr>
          <p:nvPr>
            <p:ph type="title"/>
          </p:nvPr>
        </p:nvSpPr>
        <p:spPr>
          <a:prstGeom prst="rect">
            <a:avLst/>
          </a:prstGeom>
        </p:spPr>
        <p:txBody>
          <a:bodyPr/>
          <a:lstStyle>
            <a:lvl1pPr algn="ctr"/>
          </a:lstStyle>
          <a:p>
            <a:r>
              <a:t>Light</a:t>
            </a:r>
          </a:p>
        </p:txBody>
      </p:sp>
      <p:sp>
        <p:nvSpPr>
          <p:cNvPr id="228" name="When light hits matter, 3 basic things happen:…"/>
          <p:cNvSpPr txBox="1">
            <a:spLocks noGrp="1"/>
          </p:cNvSpPr>
          <p:nvPr>
            <p:ph type="body" idx="1"/>
          </p:nvPr>
        </p:nvSpPr>
        <p:spPr>
          <a:prstGeom prst="rect">
            <a:avLst/>
          </a:prstGeom>
        </p:spPr>
        <p:txBody>
          <a:bodyPr/>
          <a:lstStyle/>
          <a:p>
            <a:pPr>
              <a:defRPr>
                <a:solidFill>
                  <a:srgbClr val="F9F9F9"/>
                </a:solidFill>
                <a:uFill>
                  <a:solidFill>
                    <a:srgbClr val="F9F9F9"/>
                  </a:solidFill>
                </a:uFill>
              </a:defRPr>
            </a:pPr>
            <a:r>
              <a:t>When light hits matter, 3 basic things happen:</a:t>
            </a:r>
          </a:p>
          <a:p>
            <a:pPr lvl="1">
              <a:defRPr>
                <a:solidFill>
                  <a:srgbClr val="F9F9F9"/>
                </a:solidFill>
                <a:uFill>
                  <a:solidFill>
                    <a:srgbClr val="F9F9F9"/>
                  </a:solidFill>
                </a:uFill>
              </a:defRPr>
            </a:pPr>
            <a:r>
              <a:t>1.  It is reflected.</a:t>
            </a:r>
          </a:p>
          <a:p>
            <a:pPr lvl="1">
              <a:defRPr>
                <a:solidFill>
                  <a:srgbClr val="F9F9F9"/>
                </a:solidFill>
                <a:uFill>
                  <a:solidFill>
                    <a:srgbClr val="F9F9F9"/>
                  </a:solidFill>
                </a:uFill>
              </a:defRPr>
            </a:pPr>
            <a:r>
              <a:t>2.  It is transmitted.</a:t>
            </a:r>
          </a:p>
          <a:p>
            <a:pPr lvl="1">
              <a:defRPr>
                <a:solidFill>
                  <a:srgbClr val="F9F9F9"/>
                </a:solidFill>
                <a:uFill>
                  <a:solidFill>
                    <a:srgbClr val="F9F9F9"/>
                  </a:solidFill>
                </a:uFill>
              </a:defRPr>
            </a:pPr>
            <a:r>
              <a:t>3.  It is absorbed.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Light"/>
          <p:cNvSpPr txBox="1">
            <a:spLocks noGrp="1"/>
          </p:cNvSpPr>
          <p:nvPr>
            <p:ph type="title"/>
          </p:nvPr>
        </p:nvSpPr>
        <p:spPr>
          <a:prstGeom prst="rect">
            <a:avLst/>
          </a:prstGeom>
        </p:spPr>
        <p:txBody>
          <a:bodyPr/>
          <a:lstStyle>
            <a:lvl1pPr algn="ctr"/>
          </a:lstStyle>
          <a:p>
            <a:r>
              <a:t>Light</a:t>
            </a:r>
          </a:p>
        </p:txBody>
      </p:sp>
      <p:sp>
        <p:nvSpPr>
          <p:cNvPr id="231" name="When white light hits an object, only the color that is reflected is the one we see, all others are absorbed.…"/>
          <p:cNvSpPr txBox="1">
            <a:spLocks noGrp="1"/>
          </p:cNvSpPr>
          <p:nvPr>
            <p:ph type="body" idx="1"/>
          </p:nvPr>
        </p:nvSpPr>
        <p:spPr>
          <a:prstGeom prst="rect">
            <a:avLst/>
          </a:prstGeom>
        </p:spPr>
        <p:txBody>
          <a:bodyPr/>
          <a:lstStyle/>
          <a:p>
            <a:pPr>
              <a:defRPr>
                <a:solidFill>
                  <a:srgbClr val="F9F9F9"/>
                </a:solidFill>
                <a:uFill>
                  <a:solidFill>
                    <a:srgbClr val="F9F9F9"/>
                  </a:solidFill>
                </a:uFill>
              </a:defRPr>
            </a:pPr>
            <a:r>
              <a:t>When white light hits an object, only the color that is reflected is the one we see, all others are absorbed.</a:t>
            </a:r>
          </a:p>
          <a:p>
            <a:pPr>
              <a:defRPr>
                <a:solidFill>
                  <a:srgbClr val="F9F9F9"/>
                </a:solidFill>
                <a:uFill>
                  <a:solidFill>
                    <a:srgbClr val="F9F9F9"/>
                  </a:solidFill>
                </a:uFill>
              </a:defRPr>
            </a:pPr>
            <a:r>
              <a:t>For example, leaves are green, because chlorophyll doesn’t absorb green light.  It reflects it, and absorbs all other colors.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The 3 Main Pigments in Chloroplasts"/>
          <p:cNvSpPr txBox="1">
            <a:spLocks noGrp="1"/>
          </p:cNvSpPr>
          <p:nvPr>
            <p:ph type="title"/>
          </p:nvPr>
        </p:nvSpPr>
        <p:spPr>
          <a:xfrm>
            <a:off x="458342" y="1517140"/>
            <a:ext cx="12088116" cy="1381761"/>
          </a:xfrm>
          <a:prstGeom prst="rect">
            <a:avLst/>
          </a:prstGeom>
        </p:spPr>
        <p:txBody>
          <a:bodyPr/>
          <a:lstStyle>
            <a:lvl1pPr algn="ctr"/>
          </a:lstStyle>
          <a:p>
            <a:r>
              <a:t>The 3 Main Pigments in Chloroplasts</a:t>
            </a:r>
          </a:p>
        </p:txBody>
      </p:sp>
      <p:sp>
        <p:nvSpPr>
          <p:cNvPr id="234" name="1.  Chlorophyll a- which absorbs violet-blue and red light the best.…"/>
          <p:cNvSpPr txBox="1">
            <a:spLocks noGrp="1"/>
          </p:cNvSpPr>
          <p:nvPr>
            <p:ph type="body" sz="half" idx="1"/>
          </p:nvPr>
        </p:nvSpPr>
        <p:spPr>
          <a:xfrm>
            <a:off x="436879" y="3413759"/>
            <a:ext cx="5801362" cy="5120641"/>
          </a:xfrm>
          <a:prstGeom prst="rect">
            <a:avLst/>
          </a:prstGeom>
        </p:spPr>
        <p:txBody>
          <a:bodyPr/>
          <a:lstStyle/>
          <a:p>
            <a:pPr marL="404971" indent="-364331">
              <a:defRPr sz="3400">
                <a:solidFill>
                  <a:srgbClr val="F9F9F9"/>
                </a:solidFill>
                <a:uFill>
                  <a:solidFill>
                    <a:srgbClr val="F9F9F9"/>
                  </a:solidFill>
                </a:uFill>
              </a:defRPr>
            </a:pPr>
            <a:r>
              <a:t>1.  </a:t>
            </a:r>
            <a:r>
              <a:rPr u="sng"/>
              <a:t>Chlorophyll a</a:t>
            </a:r>
            <a:r>
              <a:t>- which absorbs violet-blue and red light the best.</a:t>
            </a:r>
          </a:p>
          <a:p>
            <a:pPr marL="404971" indent="-364331">
              <a:defRPr sz="3400">
                <a:solidFill>
                  <a:srgbClr val="F9F9F9"/>
                </a:solidFill>
                <a:uFill>
                  <a:solidFill>
                    <a:srgbClr val="F9F9F9"/>
                  </a:solidFill>
                </a:uFill>
              </a:defRPr>
            </a:pPr>
            <a:r>
              <a:t>2.  </a:t>
            </a:r>
            <a:r>
              <a:rPr u="sng"/>
              <a:t>Chlorophyll b</a:t>
            </a:r>
            <a:r>
              <a:t>- which absorbs violet-blue and red-orange light the best.</a:t>
            </a:r>
          </a:p>
          <a:p>
            <a:pPr marL="404971" indent="-364331">
              <a:defRPr sz="3400">
                <a:solidFill>
                  <a:srgbClr val="F9F9F9"/>
                </a:solidFill>
                <a:uFill>
                  <a:solidFill>
                    <a:srgbClr val="F9F9F9"/>
                  </a:solidFill>
                </a:uFill>
              </a:defRPr>
            </a:pPr>
            <a:r>
              <a:t>3.  </a:t>
            </a:r>
            <a:r>
              <a:rPr u="sng"/>
              <a:t>Carotenoids</a:t>
            </a:r>
            <a:r>
              <a:t> absorb violet and blue-green light the best.</a:t>
            </a:r>
          </a:p>
        </p:txBody>
      </p:sp>
      <p:pic>
        <p:nvPicPr>
          <p:cNvPr id="235" name="10_09aPhotosynthWavelengt_L.jpg" descr="10_09aPhotosynthWavelengt_L.jpg"/>
          <p:cNvPicPr>
            <a:picLocks noChangeAspect="1"/>
          </p:cNvPicPr>
          <p:nvPr/>
        </p:nvPicPr>
        <p:blipFill>
          <a:blip r:embed="rId2"/>
          <a:stretch>
            <a:fillRect/>
          </a:stretch>
        </p:blipFill>
        <p:spPr>
          <a:xfrm>
            <a:off x="6258559" y="3515359"/>
            <a:ext cx="6672558" cy="5004419"/>
          </a:xfrm>
          <a:prstGeom prst="rect">
            <a:avLst/>
          </a:prstGeom>
          <a:ln w="3175">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Chlorophyll a and Accessory Pigments"/>
          <p:cNvSpPr txBox="1">
            <a:spLocks noGrp="1"/>
          </p:cNvSpPr>
          <p:nvPr>
            <p:ph type="title"/>
          </p:nvPr>
        </p:nvSpPr>
        <p:spPr>
          <a:xfrm>
            <a:off x="283382" y="1475005"/>
            <a:ext cx="12438036" cy="1503681"/>
          </a:xfrm>
          <a:prstGeom prst="rect">
            <a:avLst/>
          </a:prstGeom>
        </p:spPr>
        <p:txBody>
          <a:bodyPr/>
          <a:lstStyle>
            <a:lvl1pPr algn="ctr"/>
          </a:lstStyle>
          <a:p>
            <a:r>
              <a:rPr dirty="0"/>
              <a:t>Chlorophyll a and Accessory Pigments</a:t>
            </a:r>
          </a:p>
        </p:txBody>
      </p:sp>
      <p:sp>
        <p:nvSpPr>
          <p:cNvPr id="238" name="Chlorophyll a…"/>
          <p:cNvSpPr txBox="1">
            <a:spLocks noGrp="1"/>
          </p:cNvSpPr>
          <p:nvPr>
            <p:ph type="body" idx="1"/>
          </p:nvPr>
        </p:nvSpPr>
        <p:spPr>
          <a:prstGeom prst="rect">
            <a:avLst/>
          </a:prstGeom>
        </p:spPr>
        <p:txBody>
          <a:bodyPr/>
          <a:lstStyle/>
          <a:p>
            <a:pPr>
              <a:lnSpc>
                <a:spcPct val="90000"/>
              </a:lnSpc>
              <a:defRPr>
                <a:solidFill>
                  <a:srgbClr val="000000"/>
                </a:solidFill>
                <a:uFill>
                  <a:solidFill>
                    <a:srgbClr val="000000"/>
                  </a:solidFill>
                </a:uFill>
              </a:defRPr>
            </a:pPr>
            <a:r>
              <a:t>Chlorophyll a </a:t>
            </a:r>
          </a:p>
          <a:p>
            <a:pPr lvl="1">
              <a:lnSpc>
                <a:spcPct val="90000"/>
              </a:lnSpc>
              <a:defRPr>
                <a:solidFill>
                  <a:srgbClr val="F9F9F9"/>
                </a:solidFill>
                <a:uFill>
                  <a:solidFill>
                    <a:srgbClr val="F9F9F9"/>
                  </a:solidFill>
                </a:uFill>
              </a:defRPr>
            </a:pPr>
            <a:r>
              <a:t>Is the main photosynthetic pigment.</a:t>
            </a:r>
          </a:p>
          <a:p>
            <a:pPr>
              <a:lnSpc>
                <a:spcPct val="90000"/>
              </a:lnSpc>
              <a:defRPr>
                <a:solidFill>
                  <a:srgbClr val="000000"/>
                </a:solidFill>
                <a:uFill>
                  <a:solidFill>
                    <a:srgbClr val="000000"/>
                  </a:solidFill>
                </a:uFill>
              </a:defRPr>
            </a:pPr>
            <a:r>
              <a:t>Chlorophyll b and the carotenoids </a:t>
            </a:r>
          </a:p>
          <a:p>
            <a:pPr lvl="1">
              <a:lnSpc>
                <a:spcPct val="90000"/>
              </a:lnSpc>
              <a:defRPr>
                <a:solidFill>
                  <a:srgbClr val="F9F9F9"/>
                </a:solidFill>
                <a:uFill>
                  <a:solidFill>
                    <a:srgbClr val="F9F9F9"/>
                  </a:solidFill>
                </a:uFill>
              </a:defRPr>
            </a:pPr>
            <a:r>
              <a:t>These are accessory pigments.  </a:t>
            </a:r>
          </a:p>
          <a:p>
            <a:pPr lvl="1">
              <a:lnSpc>
                <a:spcPct val="90000"/>
              </a:lnSpc>
              <a:defRPr>
                <a:solidFill>
                  <a:srgbClr val="F9F9F9"/>
                </a:solidFill>
                <a:uFill>
                  <a:solidFill>
                    <a:srgbClr val="F9F9F9"/>
                  </a:solidFill>
                </a:uFill>
              </a:defRPr>
            </a:pPr>
            <a:r>
              <a:t>Chlorophyll b absorbs different wavelengths of light than chlorophyll a </a:t>
            </a:r>
          </a:p>
          <a:p>
            <a:pPr lvl="2">
              <a:lnSpc>
                <a:spcPct val="90000"/>
              </a:lnSpc>
              <a:defRPr>
                <a:solidFill>
                  <a:srgbClr val="F9F9F9"/>
                </a:solidFill>
                <a:uFill>
                  <a:solidFill>
                    <a:srgbClr val="F9F9F9"/>
                  </a:solidFill>
                </a:uFill>
              </a:defRPr>
            </a:pPr>
            <a:r>
              <a:t>It broadens the spectrum of useful photosynthetic pigments.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4D43A2-ACFB-4368-BB8C-99A0CCA2678F}"/>
              </a:ext>
            </a:extLst>
          </p:cNvPr>
          <p:cNvPicPr>
            <a:picLocks noChangeAspect="1"/>
          </p:cNvPicPr>
          <p:nvPr/>
        </p:nvPicPr>
        <p:blipFill>
          <a:blip r:embed="rId2"/>
          <a:stretch>
            <a:fillRect/>
          </a:stretch>
        </p:blipFill>
        <p:spPr>
          <a:xfrm>
            <a:off x="0" y="2223131"/>
            <a:ext cx="7772400" cy="5808080"/>
          </a:xfrm>
          <a:prstGeom prst="rect">
            <a:avLst/>
          </a:prstGeom>
        </p:spPr>
      </p:pic>
      <p:pic>
        <p:nvPicPr>
          <p:cNvPr id="5" name="Picture 4">
            <a:extLst>
              <a:ext uri="{FF2B5EF4-FFF2-40B4-BE49-F238E27FC236}">
                <a16:creationId xmlns:a16="http://schemas.microsoft.com/office/drawing/2014/main" id="{0ABF6A3E-CC1E-19F3-9483-5D438E91F2B4}"/>
              </a:ext>
            </a:extLst>
          </p:cNvPr>
          <p:cNvPicPr>
            <a:picLocks noChangeAspect="1"/>
          </p:cNvPicPr>
          <p:nvPr/>
        </p:nvPicPr>
        <p:blipFill>
          <a:blip r:embed="rId3"/>
          <a:stretch>
            <a:fillRect/>
          </a:stretch>
        </p:blipFill>
        <p:spPr>
          <a:xfrm>
            <a:off x="8723063" y="2223132"/>
            <a:ext cx="3688465" cy="5808080"/>
          </a:xfrm>
          <a:prstGeom prst="rect">
            <a:avLst/>
          </a:prstGeom>
        </p:spPr>
      </p:pic>
      <p:sp>
        <p:nvSpPr>
          <p:cNvPr id="6" name="Chlorophyll a and Accessory Pigments">
            <a:extLst>
              <a:ext uri="{FF2B5EF4-FFF2-40B4-BE49-F238E27FC236}">
                <a16:creationId xmlns:a16="http://schemas.microsoft.com/office/drawing/2014/main" id="{3BD03FA2-EB3C-47A3-7102-E26C07CBA850}"/>
              </a:ext>
            </a:extLst>
          </p:cNvPr>
          <p:cNvSpPr txBox="1">
            <a:spLocks noGrp="1"/>
          </p:cNvSpPr>
          <p:nvPr>
            <p:ph type="title"/>
          </p:nvPr>
        </p:nvSpPr>
        <p:spPr>
          <a:xfrm>
            <a:off x="283382" y="0"/>
            <a:ext cx="12438036" cy="1276886"/>
          </a:xfrm>
          <a:prstGeom prst="rect">
            <a:avLst/>
          </a:prstGeom>
        </p:spPr>
        <p:txBody>
          <a:bodyPr/>
          <a:lstStyle>
            <a:lvl1pPr algn="ctr"/>
          </a:lstStyle>
          <a:p>
            <a:r>
              <a:rPr lang="en-US" dirty="0"/>
              <a:t>Chromatography</a:t>
            </a:r>
            <a:endParaRPr dirty="0"/>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CC30A-4FFA-62DE-6939-DF98965B885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613E7FC-0807-7538-585D-C50F3725A84F}"/>
              </a:ext>
            </a:extLst>
          </p:cNvPr>
          <p:cNvPicPr>
            <a:picLocks noChangeAspect="1"/>
          </p:cNvPicPr>
          <p:nvPr/>
        </p:nvPicPr>
        <p:blipFill>
          <a:blip r:embed="rId2"/>
          <a:stretch>
            <a:fillRect/>
          </a:stretch>
        </p:blipFill>
        <p:spPr>
          <a:xfrm>
            <a:off x="287947" y="2202165"/>
            <a:ext cx="6214453" cy="5840173"/>
          </a:xfrm>
          <a:prstGeom prst="rect">
            <a:avLst/>
          </a:prstGeom>
        </p:spPr>
      </p:pic>
      <p:pic>
        <p:nvPicPr>
          <p:cNvPr id="3" name="Picture 2">
            <a:extLst>
              <a:ext uri="{FF2B5EF4-FFF2-40B4-BE49-F238E27FC236}">
                <a16:creationId xmlns:a16="http://schemas.microsoft.com/office/drawing/2014/main" id="{CB8CE0E5-EBA8-CD02-97A3-DB935963640F}"/>
              </a:ext>
            </a:extLst>
          </p:cNvPr>
          <p:cNvPicPr>
            <a:picLocks noChangeAspect="1"/>
          </p:cNvPicPr>
          <p:nvPr/>
        </p:nvPicPr>
        <p:blipFill>
          <a:blip r:embed="rId3"/>
          <a:stretch>
            <a:fillRect/>
          </a:stretch>
        </p:blipFill>
        <p:spPr>
          <a:xfrm>
            <a:off x="6790349" y="2198914"/>
            <a:ext cx="5968999" cy="5843424"/>
          </a:xfrm>
          <a:prstGeom prst="rect">
            <a:avLst/>
          </a:prstGeom>
        </p:spPr>
      </p:pic>
      <p:sp>
        <p:nvSpPr>
          <p:cNvPr id="6" name="Chlorophyll a and Accessory Pigments">
            <a:extLst>
              <a:ext uri="{FF2B5EF4-FFF2-40B4-BE49-F238E27FC236}">
                <a16:creationId xmlns:a16="http://schemas.microsoft.com/office/drawing/2014/main" id="{CEF9B377-DE63-6994-09E4-C88A6184DD5D}"/>
              </a:ext>
            </a:extLst>
          </p:cNvPr>
          <p:cNvSpPr txBox="1">
            <a:spLocks noGrp="1"/>
          </p:cNvSpPr>
          <p:nvPr>
            <p:ph type="title"/>
          </p:nvPr>
        </p:nvSpPr>
        <p:spPr>
          <a:xfrm>
            <a:off x="283382" y="0"/>
            <a:ext cx="12438036" cy="1276886"/>
          </a:xfrm>
          <a:prstGeom prst="rect">
            <a:avLst/>
          </a:prstGeom>
        </p:spPr>
        <p:txBody>
          <a:bodyPr/>
          <a:lstStyle>
            <a:lvl1pPr algn="ctr"/>
          </a:lstStyle>
          <a:p>
            <a:r>
              <a:rPr lang="en-US" dirty="0"/>
              <a:t>Chromatography</a:t>
            </a:r>
            <a:endParaRPr dirty="0"/>
          </a:p>
        </p:txBody>
      </p:sp>
    </p:spTree>
    <p:extLst>
      <p:ext uri="{BB962C8B-B14F-4D97-AF65-F5344CB8AC3E}">
        <p14:creationId xmlns:p14="http://schemas.microsoft.com/office/powerpoint/2010/main" val="1937694130"/>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4F7B4-2642-BA48-EBCE-D71F1B4889E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2FF6116-673E-2FFC-4E27-6060C77C5ED6}"/>
              </a:ext>
            </a:extLst>
          </p:cNvPr>
          <p:cNvPicPr>
            <a:picLocks noChangeAspect="1"/>
          </p:cNvPicPr>
          <p:nvPr/>
        </p:nvPicPr>
        <p:blipFill>
          <a:blip r:embed="rId2"/>
          <a:stretch>
            <a:fillRect/>
          </a:stretch>
        </p:blipFill>
        <p:spPr>
          <a:xfrm>
            <a:off x="88900" y="1907359"/>
            <a:ext cx="7772400" cy="6889566"/>
          </a:xfrm>
          <a:prstGeom prst="rect">
            <a:avLst/>
          </a:prstGeom>
        </p:spPr>
      </p:pic>
      <p:sp>
        <p:nvSpPr>
          <p:cNvPr id="7" name="Chlorophyll a and Accessory Pigments">
            <a:extLst>
              <a:ext uri="{FF2B5EF4-FFF2-40B4-BE49-F238E27FC236}">
                <a16:creationId xmlns:a16="http://schemas.microsoft.com/office/drawing/2014/main" id="{8E19CBE5-3CA3-A95E-ADD7-F97318368C35}"/>
              </a:ext>
            </a:extLst>
          </p:cNvPr>
          <p:cNvSpPr txBox="1">
            <a:spLocks noGrp="1"/>
          </p:cNvSpPr>
          <p:nvPr>
            <p:ph type="title"/>
          </p:nvPr>
        </p:nvSpPr>
        <p:spPr>
          <a:xfrm>
            <a:off x="283382" y="0"/>
            <a:ext cx="12438036" cy="1276886"/>
          </a:xfrm>
          <a:prstGeom prst="rect">
            <a:avLst/>
          </a:prstGeom>
        </p:spPr>
        <p:txBody>
          <a:bodyPr/>
          <a:lstStyle>
            <a:lvl1pPr algn="ctr"/>
          </a:lstStyle>
          <a:p>
            <a:r>
              <a:rPr lang="en-US" dirty="0"/>
              <a:t>Chromatography</a:t>
            </a:r>
            <a:endParaRPr dirty="0"/>
          </a:p>
        </p:txBody>
      </p:sp>
      <p:pic>
        <p:nvPicPr>
          <p:cNvPr id="11" name="Picture 10">
            <a:extLst>
              <a:ext uri="{FF2B5EF4-FFF2-40B4-BE49-F238E27FC236}">
                <a16:creationId xmlns:a16="http://schemas.microsoft.com/office/drawing/2014/main" id="{1FDE67F8-01B6-4262-8248-548EFFF79FF2}"/>
              </a:ext>
            </a:extLst>
          </p:cNvPr>
          <p:cNvPicPr>
            <a:picLocks noChangeAspect="1"/>
          </p:cNvPicPr>
          <p:nvPr/>
        </p:nvPicPr>
        <p:blipFill>
          <a:blip r:embed="rId3"/>
          <a:stretch>
            <a:fillRect/>
          </a:stretch>
        </p:blipFill>
        <p:spPr>
          <a:xfrm>
            <a:off x="8022835" y="2399392"/>
            <a:ext cx="4698583" cy="5905500"/>
          </a:xfrm>
          <a:prstGeom prst="rect">
            <a:avLst/>
          </a:prstGeom>
        </p:spPr>
      </p:pic>
      <p:sp>
        <p:nvSpPr>
          <p:cNvPr id="2" name="TextBox 1">
            <a:extLst>
              <a:ext uri="{FF2B5EF4-FFF2-40B4-BE49-F238E27FC236}">
                <a16:creationId xmlns:a16="http://schemas.microsoft.com/office/drawing/2014/main" id="{ADBB6026-6C8A-F625-DA8C-12719AEE79CC}"/>
              </a:ext>
            </a:extLst>
          </p:cNvPr>
          <p:cNvSpPr txBox="1"/>
          <p:nvPr/>
        </p:nvSpPr>
        <p:spPr>
          <a:xfrm>
            <a:off x="8022835" y="8304892"/>
            <a:ext cx="4376519" cy="17440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0640" tIns="40640" rIns="40640" bIns="40640" numCol="1" spcCol="38100" rtlCol="0" anchor="ctr">
            <a:spAutoFit/>
          </a:bodyPr>
          <a:lstStyle/>
          <a:p>
            <a:pPr marL="0" marR="0" indent="0" algn="ctr" defTabSz="582506" rtl="0" fontAlgn="auto" latinLnBrk="0" hangingPunct="0">
              <a:lnSpc>
                <a:spcPct val="100000"/>
              </a:lnSpc>
              <a:spcBef>
                <a:spcPts val="0"/>
              </a:spcBef>
              <a:spcAft>
                <a:spcPts val="0"/>
              </a:spcAft>
              <a:buClrTx/>
              <a:buSzTx/>
              <a:buFontTx/>
              <a:buNone/>
              <a:tabLst/>
            </a:pPr>
            <a:r>
              <a:rPr kumimoji="0" lang="en-US" sz="600" b="0" i="0" u="none" strike="noStrike" cap="none" spc="0" normalizeH="0" baseline="0" dirty="0">
                <a:ln>
                  <a:noFill/>
                </a:ln>
                <a:solidFill>
                  <a:srgbClr val="000000"/>
                </a:solidFill>
                <a:effectLst/>
                <a:uFillTx/>
                <a:latin typeface="+mj-lt"/>
                <a:ea typeface="+mj-ea"/>
                <a:cs typeface="+mj-cs"/>
                <a:sym typeface="Gill Sans"/>
              </a:rPr>
              <a:t>https://</a:t>
            </a:r>
            <a:r>
              <a:rPr kumimoji="0" lang="en-US" sz="600" b="0" i="0" u="none" strike="noStrike" cap="none" spc="0" normalizeH="0" baseline="0" dirty="0" err="1">
                <a:ln>
                  <a:noFill/>
                </a:ln>
                <a:solidFill>
                  <a:srgbClr val="000000"/>
                </a:solidFill>
                <a:effectLst/>
                <a:uFillTx/>
                <a:latin typeface="+mj-lt"/>
                <a:ea typeface="+mj-ea"/>
                <a:cs typeface="+mj-cs"/>
                <a:sym typeface="Gill Sans"/>
              </a:rPr>
              <a:t>www.researchgate.net</a:t>
            </a:r>
            <a:r>
              <a:rPr kumimoji="0" lang="en-US" sz="600" b="0" i="0" u="none" strike="noStrike" cap="none" spc="0" normalizeH="0" baseline="0" dirty="0">
                <a:ln>
                  <a:noFill/>
                </a:ln>
                <a:solidFill>
                  <a:srgbClr val="000000"/>
                </a:solidFill>
                <a:effectLst/>
                <a:uFillTx/>
                <a:latin typeface="+mj-lt"/>
                <a:ea typeface="+mj-ea"/>
                <a:cs typeface="+mj-cs"/>
                <a:sym typeface="Gill Sans"/>
              </a:rPr>
              <a:t>/figure/Thin-layer-chromatographic-analysis-of-the-pigment-extract-from-spinach-thylakoids_fig1_227078504</a:t>
            </a:r>
          </a:p>
        </p:txBody>
      </p:sp>
    </p:spTree>
    <p:extLst>
      <p:ext uri="{BB962C8B-B14F-4D97-AF65-F5344CB8AC3E}">
        <p14:creationId xmlns:p14="http://schemas.microsoft.com/office/powerpoint/2010/main" val="3626448943"/>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93654-B7CB-3609-5DD5-FFB63D9F84D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FD08D5D-02B8-1CCF-C74A-78BD911B2E97}"/>
              </a:ext>
            </a:extLst>
          </p:cNvPr>
          <p:cNvPicPr>
            <a:picLocks noChangeAspect="1"/>
          </p:cNvPicPr>
          <p:nvPr/>
        </p:nvPicPr>
        <p:blipFill>
          <a:blip r:embed="rId2"/>
          <a:stretch>
            <a:fillRect/>
          </a:stretch>
        </p:blipFill>
        <p:spPr>
          <a:xfrm>
            <a:off x="287947" y="2202165"/>
            <a:ext cx="6214453" cy="5840173"/>
          </a:xfrm>
          <a:prstGeom prst="rect">
            <a:avLst/>
          </a:prstGeom>
        </p:spPr>
      </p:pic>
      <p:cxnSp>
        <p:nvCxnSpPr>
          <p:cNvPr id="5" name="Straight Connector 4">
            <a:extLst>
              <a:ext uri="{FF2B5EF4-FFF2-40B4-BE49-F238E27FC236}">
                <a16:creationId xmlns:a16="http://schemas.microsoft.com/office/drawing/2014/main" id="{4754B8DE-B83E-133F-5CAC-DDB3BF41FD37}"/>
              </a:ext>
            </a:extLst>
          </p:cNvPr>
          <p:cNvCxnSpPr/>
          <p:nvPr/>
        </p:nvCxnSpPr>
        <p:spPr>
          <a:xfrm>
            <a:off x="444500" y="5704504"/>
            <a:ext cx="7010400" cy="76200"/>
          </a:xfrm>
          <a:prstGeom prst="line">
            <a:avLst/>
          </a:prstGeom>
          <a:noFill/>
          <a:ln w="317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6" name="Straight Connector 5">
            <a:extLst>
              <a:ext uri="{FF2B5EF4-FFF2-40B4-BE49-F238E27FC236}">
                <a16:creationId xmlns:a16="http://schemas.microsoft.com/office/drawing/2014/main" id="{718E646D-EDC2-5A3E-A850-8DC30DCACA56}"/>
              </a:ext>
            </a:extLst>
          </p:cNvPr>
          <p:cNvCxnSpPr/>
          <p:nvPr/>
        </p:nvCxnSpPr>
        <p:spPr>
          <a:xfrm>
            <a:off x="287947" y="6797221"/>
            <a:ext cx="7010400" cy="76200"/>
          </a:xfrm>
          <a:prstGeom prst="line">
            <a:avLst/>
          </a:prstGeom>
          <a:noFill/>
          <a:ln w="317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7" name="Straight Connector 6">
            <a:extLst>
              <a:ext uri="{FF2B5EF4-FFF2-40B4-BE49-F238E27FC236}">
                <a16:creationId xmlns:a16="http://schemas.microsoft.com/office/drawing/2014/main" id="{96E2E655-212B-9932-4D91-AB7468DE7969}"/>
              </a:ext>
            </a:extLst>
          </p:cNvPr>
          <p:cNvCxnSpPr/>
          <p:nvPr/>
        </p:nvCxnSpPr>
        <p:spPr>
          <a:xfrm>
            <a:off x="630847" y="4601808"/>
            <a:ext cx="7010400" cy="76200"/>
          </a:xfrm>
          <a:prstGeom prst="line">
            <a:avLst/>
          </a:prstGeom>
          <a:noFill/>
          <a:ln w="317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8" name="Straight Connector 7">
            <a:extLst>
              <a:ext uri="{FF2B5EF4-FFF2-40B4-BE49-F238E27FC236}">
                <a16:creationId xmlns:a16="http://schemas.microsoft.com/office/drawing/2014/main" id="{B94FD76E-70C2-BC81-2DA9-FCE63019304B}"/>
              </a:ext>
            </a:extLst>
          </p:cNvPr>
          <p:cNvCxnSpPr/>
          <p:nvPr/>
        </p:nvCxnSpPr>
        <p:spPr>
          <a:xfrm>
            <a:off x="630847" y="4244521"/>
            <a:ext cx="7010400" cy="76200"/>
          </a:xfrm>
          <a:prstGeom prst="line">
            <a:avLst/>
          </a:prstGeom>
          <a:noFill/>
          <a:ln w="317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9" name="Straight Connector 8">
            <a:extLst>
              <a:ext uri="{FF2B5EF4-FFF2-40B4-BE49-F238E27FC236}">
                <a16:creationId xmlns:a16="http://schemas.microsoft.com/office/drawing/2014/main" id="{403F1E54-A88E-29C5-392C-58A17EAF04C9}"/>
              </a:ext>
            </a:extLst>
          </p:cNvPr>
          <p:cNvCxnSpPr/>
          <p:nvPr/>
        </p:nvCxnSpPr>
        <p:spPr>
          <a:xfrm>
            <a:off x="630847" y="3795617"/>
            <a:ext cx="7010400" cy="76200"/>
          </a:xfrm>
          <a:prstGeom prst="line">
            <a:avLst/>
          </a:prstGeom>
          <a:noFill/>
          <a:ln w="317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10" name="Straight Connector 9">
            <a:extLst>
              <a:ext uri="{FF2B5EF4-FFF2-40B4-BE49-F238E27FC236}">
                <a16:creationId xmlns:a16="http://schemas.microsoft.com/office/drawing/2014/main" id="{FEC4D5B0-D638-33EF-EA7E-AAE1E88660EC}"/>
              </a:ext>
            </a:extLst>
          </p:cNvPr>
          <p:cNvCxnSpPr/>
          <p:nvPr/>
        </p:nvCxnSpPr>
        <p:spPr>
          <a:xfrm>
            <a:off x="630847" y="3356691"/>
            <a:ext cx="7010400" cy="76200"/>
          </a:xfrm>
          <a:prstGeom prst="line">
            <a:avLst/>
          </a:prstGeom>
          <a:noFill/>
          <a:ln w="317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11" name="Straight Connector 10">
            <a:extLst>
              <a:ext uri="{FF2B5EF4-FFF2-40B4-BE49-F238E27FC236}">
                <a16:creationId xmlns:a16="http://schemas.microsoft.com/office/drawing/2014/main" id="{DAA77777-5EF2-D04D-6449-B557F2155CE2}"/>
              </a:ext>
            </a:extLst>
          </p:cNvPr>
          <p:cNvCxnSpPr/>
          <p:nvPr/>
        </p:nvCxnSpPr>
        <p:spPr>
          <a:xfrm>
            <a:off x="630847" y="2583611"/>
            <a:ext cx="7010400" cy="76200"/>
          </a:xfrm>
          <a:prstGeom prst="line">
            <a:avLst/>
          </a:prstGeom>
          <a:noFill/>
          <a:ln w="3175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2" name="TextBox 11">
            <a:extLst>
              <a:ext uri="{FF2B5EF4-FFF2-40B4-BE49-F238E27FC236}">
                <a16:creationId xmlns:a16="http://schemas.microsoft.com/office/drawing/2014/main" id="{7440B695-13A5-1222-C874-10E9803A36DD}"/>
              </a:ext>
            </a:extLst>
          </p:cNvPr>
          <p:cNvSpPr txBox="1"/>
          <p:nvPr/>
        </p:nvSpPr>
        <p:spPr>
          <a:xfrm>
            <a:off x="7755152" y="2246556"/>
            <a:ext cx="4179350" cy="66684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0640" tIns="40640" rIns="40640" bIns="40640" numCol="1" spcCol="38100" rtlCol="0" anchor="ctr">
            <a:spAutoFit/>
          </a:bodyPr>
          <a:lstStyle/>
          <a:p>
            <a:pPr marL="0" marR="0" indent="0" algn="ctr" defTabSz="582506" rtl="0" fontAlgn="auto" latinLnBrk="0" hangingPunct="0">
              <a:lnSpc>
                <a:spcPct val="100000"/>
              </a:lnSpc>
              <a:spcBef>
                <a:spcPts val="0"/>
              </a:spcBef>
              <a:spcAft>
                <a:spcPts val="0"/>
              </a:spcAft>
              <a:buClrTx/>
              <a:buSzTx/>
              <a:buFontTx/>
              <a:buNone/>
              <a:tabLst/>
            </a:pPr>
            <a:r>
              <a:rPr kumimoji="0" lang="en-US" sz="3800" b="0" i="0" u="none" strike="noStrike" cap="none" spc="0" normalizeH="0" baseline="0" dirty="0">
                <a:ln>
                  <a:noFill/>
                </a:ln>
                <a:solidFill>
                  <a:srgbClr val="000000"/>
                </a:solidFill>
                <a:effectLst/>
                <a:uFillTx/>
                <a:latin typeface="+mj-lt"/>
                <a:ea typeface="+mj-ea"/>
                <a:cs typeface="+mj-cs"/>
                <a:sym typeface="Gill Sans"/>
              </a:rPr>
              <a:t>Carotenoids = 15cm</a:t>
            </a:r>
          </a:p>
        </p:txBody>
      </p:sp>
      <p:sp>
        <p:nvSpPr>
          <p:cNvPr id="13" name="TextBox 12">
            <a:extLst>
              <a:ext uri="{FF2B5EF4-FFF2-40B4-BE49-F238E27FC236}">
                <a16:creationId xmlns:a16="http://schemas.microsoft.com/office/drawing/2014/main" id="{C133ECAB-A4F6-D831-0562-E1B9EB5C4E1A}"/>
              </a:ext>
            </a:extLst>
          </p:cNvPr>
          <p:cNvSpPr txBox="1"/>
          <p:nvPr/>
        </p:nvSpPr>
        <p:spPr>
          <a:xfrm>
            <a:off x="7761793" y="2999932"/>
            <a:ext cx="4612160" cy="66684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0640" tIns="40640" rIns="40640" bIns="40640" numCol="1" spcCol="38100" rtlCol="0" anchor="ctr">
            <a:spAutoFit/>
          </a:bodyPr>
          <a:lstStyle/>
          <a:p>
            <a:pPr marL="0" marR="0" indent="0" algn="ctr" defTabSz="582506" rtl="0" fontAlgn="auto" latinLnBrk="0" hangingPunct="0">
              <a:lnSpc>
                <a:spcPct val="100000"/>
              </a:lnSpc>
              <a:spcBef>
                <a:spcPts val="0"/>
              </a:spcBef>
              <a:spcAft>
                <a:spcPts val="0"/>
              </a:spcAft>
              <a:buClrTx/>
              <a:buSzTx/>
              <a:buFontTx/>
              <a:buNone/>
              <a:tabLst/>
            </a:pPr>
            <a:r>
              <a:rPr kumimoji="0" lang="en-US" sz="3800" b="0" i="0" u="none" strike="noStrike" cap="none" spc="0" normalizeH="0" baseline="0" dirty="0">
                <a:ln>
                  <a:noFill/>
                </a:ln>
                <a:solidFill>
                  <a:srgbClr val="000000"/>
                </a:solidFill>
                <a:effectLst/>
                <a:uFillTx/>
                <a:latin typeface="+mj-lt"/>
                <a:ea typeface="+mj-ea"/>
                <a:cs typeface="+mj-cs"/>
                <a:sym typeface="Gill Sans"/>
              </a:rPr>
              <a:t>Xanthophyll 2  = 13cm</a:t>
            </a:r>
          </a:p>
        </p:txBody>
      </p:sp>
      <p:sp>
        <p:nvSpPr>
          <p:cNvPr id="14" name="TextBox 13">
            <a:extLst>
              <a:ext uri="{FF2B5EF4-FFF2-40B4-BE49-F238E27FC236}">
                <a16:creationId xmlns:a16="http://schemas.microsoft.com/office/drawing/2014/main" id="{A9D6D30F-BB02-DD84-342E-45B6BF847EBC}"/>
              </a:ext>
            </a:extLst>
          </p:cNvPr>
          <p:cNvSpPr txBox="1"/>
          <p:nvPr/>
        </p:nvSpPr>
        <p:spPr>
          <a:xfrm>
            <a:off x="7761793" y="3500292"/>
            <a:ext cx="4612160" cy="66684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0640" tIns="40640" rIns="40640" bIns="40640" numCol="1" spcCol="38100" rtlCol="0" anchor="ctr">
            <a:spAutoFit/>
          </a:bodyPr>
          <a:lstStyle/>
          <a:p>
            <a:pPr marL="0" marR="0" indent="0" algn="ctr" defTabSz="582506" rtl="0" fontAlgn="auto" latinLnBrk="0" hangingPunct="0">
              <a:lnSpc>
                <a:spcPct val="100000"/>
              </a:lnSpc>
              <a:spcBef>
                <a:spcPts val="0"/>
              </a:spcBef>
              <a:spcAft>
                <a:spcPts val="0"/>
              </a:spcAft>
              <a:buClrTx/>
              <a:buSzTx/>
              <a:buFontTx/>
              <a:buNone/>
              <a:tabLst/>
            </a:pPr>
            <a:r>
              <a:rPr kumimoji="0" lang="en-US" sz="3800" b="0" i="0" u="none" strike="noStrike" cap="none" spc="0" normalizeH="0" baseline="0" dirty="0">
                <a:ln>
                  <a:noFill/>
                </a:ln>
                <a:solidFill>
                  <a:srgbClr val="000000"/>
                </a:solidFill>
                <a:effectLst/>
                <a:uFillTx/>
                <a:latin typeface="+mj-lt"/>
                <a:ea typeface="+mj-ea"/>
                <a:cs typeface="+mj-cs"/>
                <a:sym typeface="Gill Sans"/>
              </a:rPr>
              <a:t>Xanthophyll 1  = 12cm</a:t>
            </a:r>
          </a:p>
        </p:txBody>
      </p:sp>
      <p:sp>
        <p:nvSpPr>
          <p:cNvPr id="15" name="TextBox 14">
            <a:extLst>
              <a:ext uri="{FF2B5EF4-FFF2-40B4-BE49-F238E27FC236}">
                <a16:creationId xmlns:a16="http://schemas.microsoft.com/office/drawing/2014/main" id="{FC512C2A-A3F4-C502-ADD5-8A3878631EAF}"/>
              </a:ext>
            </a:extLst>
          </p:cNvPr>
          <p:cNvSpPr txBox="1"/>
          <p:nvPr/>
        </p:nvSpPr>
        <p:spPr>
          <a:xfrm flipH="1">
            <a:off x="7755152" y="4053602"/>
            <a:ext cx="4805147" cy="66684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0640" tIns="40640" rIns="40640" bIns="40640" numCol="1" spcCol="38100" rtlCol="0" anchor="ctr">
            <a:spAutoFit/>
          </a:bodyPr>
          <a:lstStyle/>
          <a:p>
            <a:pPr marL="0" marR="0" indent="0" algn="ctr" defTabSz="582506" rtl="0" fontAlgn="auto" latinLnBrk="0" hangingPunct="0">
              <a:lnSpc>
                <a:spcPct val="100000"/>
              </a:lnSpc>
              <a:spcBef>
                <a:spcPts val="0"/>
              </a:spcBef>
              <a:spcAft>
                <a:spcPts val="0"/>
              </a:spcAft>
              <a:buClrTx/>
              <a:buSzTx/>
              <a:buFontTx/>
              <a:buNone/>
              <a:tabLst/>
            </a:pPr>
            <a:r>
              <a:rPr kumimoji="0" lang="en-US" sz="3800" b="0" i="0" u="none" strike="noStrike" cap="none" spc="0" normalizeH="0" baseline="0" dirty="0">
                <a:ln>
                  <a:noFill/>
                </a:ln>
                <a:solidFill>
                  <a:srgbClr val="000000"/>
                </a:solidFill>
                <a:effectLst/>
                <a:uFillTx/>
                <a:latin typeface="+mj-lt"/>
                <a:ea typeface="+mj-ea"/>
                <a:cs typeface="+mj-cs"/>
                <a:sym typeface="Gill Sans"/>
              </a:rPr>
              <a:t>Chlorophyll a  = 11cm</a:t>
            </a:r>
          </a:p>
        </p:txBody>
      </p:sp>
      <p:sp>
        <p:nvSpPr>
          <p:cNvPr id="16" name="TextBox 15">
            <a:extLst>
              <a:ext uri="{FF2B5EF4-FFF2-40B4-BE49-F238E27FC236}">
                <a16:creationId xmlns:a16="http://schemas.microsoft.com/office/drawing/2014/main" id="{35C2ECAC-AB34-8DBA-A0DC-89240C71C3EC}"/>
              </a:ext>
            </a:extLst>
          </p:cNvPr>
          <p:cNvSpPr txBox="1"/>
          <p:nvPr/>
        </p:nvSpPr>
        <p:spPr>
          <a:xfrm>
            <a:off x="7894941" y="4586928"/>
            <a:ext cx="4567276" cy="66684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0640" tIns="40640" rIns="40640" bIns="40640" numCol="1" spcCol="38100" rtlCol="0" anchor="ctr">
            <a:spAutoFit/>
          </a:bodyPr>
          <a:lstStyle/>
          <a:p>
            <a:pPr marL="0" marR="0" indent="0" algn="ctr" defTabSz="582506" rtl="0" fontAlgn="auto" latinLnBrk="0" hangingPunct="0">
              <a:lnSpc>
                <a:spcPct val="100000"/>
              </a:lnSpc>
              <a:spcBef>
                <a:spcPts val="0"/>
              </a:spcBef>
              <a:spcAft>
                <a:spcPts val="0"/>
              </a:spcAft>
              <a:buClrTx/>
              <a:buSzTx/>
              <a:buFontTx/>
              <a:buNone/>
              <a:tabLst/>
            </a:pPr>
            <a:r>
              <a:rPr kumimoji="0" lang="en-US" sz="3800" b="0" i="0" u="none" strike="noStrike" cap="none" spc="0" normalizeH="0" baseline="0" dirty="0">
                <a:ln>
                  <a:noFill/>
                </a:ln>
                <a:solidFill>
                  <a:srgbClr val="000000"/>
                </a:solidFill>
                <a:effectLst/>
                <a:uFillTx/>
                <a:latin typeface="+mj-lt"/>
                <a:ea typeface="+mj-ea"/>
                <a:cs typeface="+mj-cs"/>
                <a:sym typeface="Gill Sans"/>
              </a:rPr>
              <a:t>Chlorophyll b  = 10cm</a:t>
            </a:r>
          </a:p>
        </p:txBody>
      </p:sp>
      <p:sp>
        <p:nvSpPr>
          <p:cNvPr id="17" name="TextBox 16">
            <a:extLst>
              <a:ext uri="{FF2B5EF4-FFF2-40B4-BE49-F238E27FC236}">
                <a16:creationId xmlns:a16="http://schemas.microsoft.com/office/drawing/2014/main" id="{50F136A9-8ED1-F04E-31D9-2FCC2A5B6FEE}"/>
              </a:ext>
            </a:extLst>
          </p:cNvPr>
          <p:cNvSpPr txBox="1"/>
          <p:nvPr/>
        </p:nvSpPr>
        <p:spPr>
          <a:xfrm>
            <a:off x="7894941" y="6463796"/>
            <a:ext cx="1342035" cy="66684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0640" tIns="40640" rIns="40640" bIns="40640" numCol="1" spcCol="38100" rtlCol="0" anchor="ctr">
            <a:spAutoFit/>
          </a:bodyPr>
          <a:lstStyle/>
          <a:p>
            <a:pPr marL="0" marR="0" indent="0" algn="ctr" defTabSz="582506" rtl="0" fontAlgn="auto" latinLnBrk="0" hangingPunct="0">
              <a:lnSpc>
                <a:spcPct val="100000"/>
              </a:lnSpc>
              <a:spcBef>
                <a:spcPts val="0"/>
              </a:spcBef>
              <a:spcAft>
                <a:spcPts val="0"/>
              </a:spcAft>
              <a:buClrTx/>
              <a:buSzTx/>
              <a:buFontTx/>
              <a:buNone/>
              <a:tabLst/>
            </a:pPr>
            <a:r>
              <a:rPr kumimoji="0" lang="en-US" sz="3800" b="0" i="0" u="none" strike="noStrike" cap="none" spc="0" normalizeH="0" baseline="0" dirty="0">
                <a:ln>
                  <a:noFill/>
                </a:ln>
                <a:solidFill>
                  <a:srgbClr val="000000"/>
                </a:solidFill>
                <a:effectLst/>
                <a:uFillTx/>
                <a:latin typeface="+mj-lt"/>
                <a:ea typeface="+mj-ea"/>
                <a:cs typeface="+mj-cs"/>
                <a:sym typeface="Gill Sans"/>
              </a:rPr>
              <a:t>Origin</a:t>
            </a:r>
          </a:p>
        </p:txBody>
      </p:sp>
      <p:sp>
        <p:nvSpPr>
          <p:cNvPr id="19" name="TextBox 18">
            <a:extLst>
              <a:ext uri="{FF2B5EF4-FFF2-40B4-BE49-F238E27FC236}">
                <a16:creationId xmlns:a16="http://schemas.microsoft.com/office/drawing/2014/main" id="{16A6F931-A465-F2B0-BF7E-64241E8A397F}"/>
              </a:ext>
            </a:extLst>
          </p:cNvPr>
          <p:cNvSpPr txBox="1"/>
          <p:nvPr/>
        </p:nvSpPr>
        <p:spPr>
          <a:xfrm>
            <a:off x="2699114" y="7995811"/>
            <a:ext cx="7606571" cy="1836400"/>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0640" tIns="40640" rIns="40640" bIns="40640" numCol="1" spcCol="38100" rtlCol="0" anchor="ctr">
            <a:spAutoFit/>
          </a:bodyPr>
          <a:lstStyle/>
          <a:p>
            <a:pPr marL="0" marR="0" indent="0" algn="ctr" defTabSz="582506" rtl="0" fontAlgn="auto" latinLnBrk="0" hangingPunct="0">
              <a:lnSpc>
                <a:spcPct val="100000"/>
              </a:lnSpc>
              <a:spcBef>
                <a:spcPts val="0"/>
              </a:spcBef>
              <a:spcAft>
                <a:spcPts val="0"/>
              </a:spcAft>
              <a:buClrTx/>
              <a:buSzTx/>
              <a:buFontTx/>
              <a:buNone/>
              <a:tabLst/>
            </a:pPr>
            <a:r>
              <a:rPr kumimoji="0" lang="en-US" sz="3800" b="0" i="0" u="none" strike="noStrike" cap="none" spc="0" normalizeH="0" baseline="0" dirty="0">
                <a:ln>
                  <a:noFill/>
                </a:ln>
                <a:solidFill>
                  <a:srgbClr val="000000"/>
                </a:solidFill>
                <a:effectLst/>
                <a:uFillTx/>
                <a:latin typeface="+mj-lt"/>
                <a:ea typeface="+mj-ea"/>
                <a:cs typeface="+mj-cs"/>
                <a:sym typeface="Gill Sans"/>
              </a:rPr>
              <a:t>Rf is the retention factor.</a:t>
            </a:r>
          </a:p>
          <a:p>
            <a:pPr marL="0" marR="0" indent="0" algn="ctr" defTabSz="582506" rtl="0" fontAlgn="auto" latinLnBrk="0" hangingPunct="0">
              <a:lnSpc>
                <a:spcPct val="100000"/>
              </a:lnSpc>
              <a:spcBef>
                <a:spcPts val="0"/>
              </a:spcBef>
              <a:spcAft>
                <a:spcPts val="0"/>
              </a:spcAft>
              <a:buClrTx/>
              <a:buSzTx/>
              <a:buFontTx/>
              <a:buNone/>
              <a:tabLst/>
            </a:pPr>
            <a:r>
              <a:rPr lang="en-US" dirty="0"/>
              <a:t>Rf  = </a:t>
            </a:r>
            <a:r>
              <a:rPr lang="en-US" u="sng" dirty="0"/>
              <a:t>the distance the pigment moved</a:t>
            </a:r>
          </a:p>
          <a:p>
            <a:pPr marL="0" marR="0" indent="0" algn="ctr" defTabSz="582506" rtl="0" fontAlgn="auto" latinLnBrk="0" hangingPunct="0">
              <a:lnSpc>
                <a:spcPct val="100000"/>
              </a:lnSpc>
              <a:spcBef>
                <a:spcPts val="0"/>
              </a:spcBef>
              <a:spcAft>
                <a:spcPts val="0"/>
              </a:spcAft>
              <a:buClrTx/>
              <a:buSzTx/>
              <a:buFontTx/>
              <a:buNone/>
              <a:tabLst/>
            </a:pPr>
            <a:r>
              <a:rPr kumimoji="0" lang="en-US" sz="3800" b="0" i="0" u="none" strike="noStrike" cap="none" spc="0" normalizeH="0" baseline="0" dirty="0">
                <a:ln>
                  <a:noFill/>
                </a:ln>
                <a:solidFill>
                  <a:srgbClr val="000000"/>
                </a:solidFill>
                <a:effectLst/>
                <a:uFillTx/>
                <a:latin typeface="+mj-lt"/>
                <a:ea typeface="+mj-ea"/>
                <a:cs typeface="+mj-cs"/>
                <a:sym typeface="Gill Sans"/>
              </a:rPr>
              <a:t>         The distance the solvent moved</a:t>
            </a:r>
          </a:p>
        </p:txBody>
      </p:sp>
      <p:sp>
        <p:nvSpPr>
          <p:cNvPr id="20" name="Chlorophyll a and Accessory Pigments">
            <a:extLst>
              <a:ext uri="{FF2B5EF4-FFF2-40B4-BE49-F238E27FC236}">
                <a16:creationId xmlns:a16="http://schemas.microsoft.com/office/drawing/2014/main" id="{E35A94EC-DEB9-0784-44E2-07527ACDCD8F}"/>
              </a:ext>
            </a:extLst>
          </p:cNvPr>
          <p:cNvSpPr txBox="1">
            <a:spLocks noGrp="1"/>
          </p:cNvSpPr>
          <p:nvPr>
            <p:ph type="title"/>
          </p:nvPr>
        </p:nvSpPr>
        <p:spPr>
          <a:xfrm>
            <a:off x="283382" y="0"/>
            <a:ext cx="12438036" cy="1276886"/>
          </a:xfrm>
          <a:prstGeom prst="rect">
            <a:avLst/>
          </a:prstGeom>
        </p:spPr>
        <p:txBody>
          <a:bodyPr/>
          <a:lstStyle>
            <a:lvl1pPr algn="ctr"/>
          </a:lstStyle>
          <a:p>
            <a:r>
              <a:rPr lang="en-US" dirty="0"/>
              <a:t>Chromatography</a:t>
            </a:r>
            <a:endParaRPr dirty="0"/>
          </a:p>
        </p:txBody>
      </p:sp>
    </p:spTree>
    <p:extLst>
      <p:ext uri="{BB962C8B-B14F-4D97-AF65-F5344CB8AC3E}">
        <p14:creationId xmlns:p14="http://schemas.microsoft.com/office/powerpoint/2010/main" val="28165496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93EF5-453A-845F-0299-56E5FE286682}"/>
            </a:ext>
          </a:extLst>
        </p:cNvPr>
        <p:cNvGrpSpPr/>
        <p:nvPr/>
      </p:nvGrpSpPr>
      <p:grpSpPr>
        <a:xfrm>
          <a:off x="0" y="0"/>
          <a:ext cx="0" cy="0"/>
          <a:chOff x="0" y="0"/>
          <a:chExt cx="0" cy="0"/>
        </a:xfrm>
      </p:grpSpPr>
      <p:sp>
        <p:nvSpPr>
          <p:cNvPr id="240" name="In addition to broadening the light absorbing spectrum of photosynthesis, the carotenoids also help an important function in photoprotection—that is, they absorb some of the light energy and dissipate the heat that would otherwise damage the plant.">
            <a:extLst>
              <a:ext uri="{FF2B5EF4-FFF2-40B4-BE49-F238E27FC236}">
                <a16:creationId xmlns:a16="http://schemas.microsoft.com/office/drawing/2014/main" id="{6EB1CDC0-D99B-B1B8-C295-F9B5CB5A6DC0}"/>
              </a:ext>
            </a:extLst>
          </p:cNvPr>
          <p:cNvSpPr txBox="1">
            <a:spLocks noGrp="1"/>
          </p:cNvSpPr>
          <p:nvPr>
            <p:ph type="body" idx="1"/>
          </p:nvPr>
        </p:nvSpPr>
        <p:spPr>
          <a:xfrm>
            <a:off x="365759" y="3870959"/>
            <a:ext cx="11816082" cy="5120641"/>
          </a:xfrm>
          <a:prstGeom prst="rect">
            <a:avLst/>
          </a:prstGeom>
        </p:spPr>
        <p:txBody>
          <a:bodyPr/>
          <a:lstStyle>
            <a:lvl1pPr>
              <a:defRPr>
                <a:solidFill>
                  <a:srgbClr val="F9F9F9"/>
                </a:solidFill>
                <a:uFill>
                  <a:solidFill>
                    <a:srgbClr val="F9F9F9"/>
                  </a:solidFill>
                </a:uFill>
              </a:defRPr>
            </a:lvl1pPr>
          </a:lstStyle>
          <a:p>
            <a:r>
              <a:rPr dirty="0"/>
              <a:t>In addition to broadening the light absorbing spectrum of photosynthesis, the carotenoids also help an important function in photoprotection—that is, they absorb some of the light energy and dissipate the heat that would otherwise damage the plant. </a:t>
            </a:r>
          </a:p>
        </p:txBody>
      </p:sp>
      <p:sp>
        <p:nvSpPr>
          <p:cNvPr id="241" name="Chlorophyll a and Accessory Pigments">
            <a:extLst>
              <a:ext uri="{FF2B5EF4-FFF2-40B4-BE49-F238E27FC236}">
                <a16:creationId xmlns:a16="http://schemas.microsoft.com/office/drawing/2014/main" id="{C38F2235-5DF7-831E-950A-5CADE7F0A10E}"/>
              </a:ext>
            </a:extLst>
          </p:cNvPr>
          <p:cNvSpPr/>
          <p:nvPr/>
        </p:nvSpPr>
        <p:spPr>
          <a:xfrm>
            <a:off x="208279" y="1425494"/>
            <a:ext cx="12588242" cy="1503681"/>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Chlorophyll a and Accessory Pigments</a:t>
            </a:r>
          </a:p>
        </p:txBody>
      </p:sp>
    </p:spTree>
    <p:extLst>
      <p:ext uri="{BB962C8B-B14F-4D97-AF65-F5344CB8AC3E}">
        <p14:creationId xmlns:p14="http://schemas.microsoft.com/office/powerpoint/2010/main" val="3448230332"/>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Experimenting With Light"/>
          <p:cNvSpPr txBox="1">
            <a:spLocks noGrp="1"/>
          </p:cNvSpPr>
          <p:nvPr>
            <p:ph type="title"/>
          </p:nvPr>
        </p:nvSpPr>
        <p:spPr>
          <a:xfrm>
            <a:off x="-467361" y="2021839"/>
            <a:ext cx="11816082" cy="1381761"/>
          </a:xfrm>
          <a:prstGeom prst="rect">
            <a:avLst/>
          </a:prstGeom>
        </p:spPr>
        <p:txBody>
          <a:bodyPr/>
          <a:lstStyle>
            <a:lvl1pPr algn="ctr"/>
          </a:lstStyle>
          <a:p>
            <a:r>
              <a:t>Experimenting With Light</a:t>
            </a:r>
          </a:p>
        </p:txBody>
      </p:sp>
      <p:sp>
        <p:nvSpPr>
          <p:cNvPr id="244" name="These findings are confirmed by the action spectrum prepared for chlorophyll which also shows that green is the least effective color."/>
          <p:cNvSpPr txBox="1">
            <a:spLocks noGrp="1"/>
          </p:cNvSpPr>
          <p:nvPr>
            <p:ph type="body" idx="1"/>
          </p:nvPr>
        </p:nvSpPr>
        <p:spPr>
          <a:prstGeom prst="rect">
            <a:avLst/>
          </a:prstGeom>
        </p:spPr>
        <p:txBody>
          <a:bodyPr/>
          <a:lstStyle>
            <a:lvl1pPr>
              <a:defRPr>
                <a:solidFill>
                  <a:srgbClr val="F9F9F9"/>
                </a:solidFill>
                <a:uFill>
                  <a:solidFill>
                    <a:srgbClr val="F9F9F9"/>
                  </a:solidFill>
                </a:uFill>
              </a:defRPr>
            </a:lvl1pPr>
          </a:lstStyle>
          <a:p>
            <a:r>
              <a:t>These findings are confirmed by the action spectrum prepared for chlorophyll which also shows that green is the least effective color.</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46" name="10_08aAbsorptionSpectrum_L.jpg" descr="10_08aAbsorptionSpectrum_L.jpg"/>
          <p:cNvPicPr>
            <a:picLocks noChangeAspect="1"/>
          </p:cNvPicPr>
          <p:nvPr/>
        </p:nvPicPr>
        <p:blipFill>
          <a:blip r:embed="rId2"/>
          <a:stretch>
            <a:fillRect/>
          </a:stretch>
        </p:blipFill>
        <p:spPr>
          <a:xfrm>
            <a:off x="532174" y="1742431"/>
            <a:ext cx="11940452" cy="6268738"/>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48" name="10_09aPhotosynthWavelengt_L.jpg" descr="10_09aPhotosynthWavelengt_L.jpg"/>
          <p:cNvPicPr>
            <a:picLocks noChangeAspect="1"/>
          </p:cNvPicPr>
          <p:nvPr/>
        </p:nvPicPr>
        <p:blipFill>
          <a:blip r:embed="rId2"/>
          <a:stretch>
            <a:fillRect/>
          </a:stretch>
        </p:blipFill>
        <p:spPr>
          <a:xfrm>
            <a:off x="1105342" y="1627662"/>
            <a:ext cx="10794116" cy="7215793"/>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50" name="10_09bPhotosynthWavelengt_L.jpg" descr="10_09bPhotosynthWavelengt_L.jpg"/>
          <p:cNvPicPr>
            <a:picLocks/>
          </p:cNvPicPr>
          <p:nvPr/>
        </p:nvPicPr>
        <p:blipFill>
          <a:blip r:embed="rId2"/>
          <a:stretch>
            <a:fillRect/>
          </a:stretch>
        </p:blipFill>
        <p:spPr>
          <a:xfrm>
            <a:off x="1625599" y="2584873"/>
            <a:ext cx="9753601" cy="4583854"/>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Comparing Oxygen Production and Absorption of Light in Photosynthesis"/>
          <p:cNvSpPr txBox="1">
            <a:spLocks noGrp="1"/>
          </p:cNvSpPr>
          <p:nvPr>
            <p:ph type="title"/>
          </p:nvPr>
        </p:nvSpPr>
        <p:spPr>
          <a:xfrm>
            <a:off x="71120" y="1063147"/>
            <a:ext cx="12608559" cy="2164082"/>
          </a:xfrm>
          <a:prstGeom prst="rect">
            <a:avLst/>
          </a:prstGeom>
        </p:spPr>
        <p:txBody>
          <a:bodyPr/>
          <a:lstStyle>
            <a:lvl1pPr algn="ctr"/>
          </a:lstStyle>
          <a:p>
            <a:r>
              <a:rPr dirty="0"/>
              <a:t>Comparing Oxygen Production and Absorption of Light in Photosynthesis</a:t>
            </a:r>
          </a:p>
        </p:txBody>
      </p:sp>
      <p:sp>
        <p:nvSpPr>
          <p:cNvPr id="253" name="If you notice, the points at which the O2 production is the greatest overlap with the points at which light absorption is the greatest."/>
          <p:cNvSpPr txBox="1">
            <a:spLocks noGrp="1"/>
          </p:cNvSpPr>
          <p:nvPr>
            <p:ph type="body" sz="half" idx="1"/>
          </p:nvPr>
        </p:nvSpPr>
        <p:spPr>
          <a:xfrm>
            <a:off x="6451600" y="3413759"/>
            <a:ext cx="5801361" cy="5120641"/>
          </a:xfrm>
          <a:prstGeom prst="rect">
            <a:avLst/>
          </a:prstGeom>
        </p:spPr>
        <p:txBody>
          <a:bodyPr/>
          <a:lstStyle/>
          <a:p>
            <a:pPr marL="402590" indent="-361950"/>
            <a:r>
              <a:rPr sz="3800">
                <a:solidFill>
                  <a:srgbClr val="F9F9F9"/>
                </a:solidFill>
                <a:uFill>
                  <a:solidFill>
                    <a:srgbClr val="F9F9F9"/>
                  </a:solidFill>
                </a:uFill>
              </a:rPr>
              <a:t>If you notice, the points at which the O</a:t>
            </a:r>
            <a:r>
              <a:rPr sz="3800" baseline="-20000">
                <a:solidFill>
                  <a:srgbClr val="F9F9F9"/>
                </a:solidFill>
                <a:uFill>
                  <a:solidFill>
                    <a:srgbClr val="F9F9F9"/>
                  </a:solidFill>
                </a:uFill>
              </a:rPr>
              <a:t>2</a:t>
            </a:r>
            <a:r>
              <a:rPr sz="3800">
                <a:solidFill>
                  <a:srgbClr val="F9F9F9"/>
                </a:solidFill>
                <a:uFill>
                  <a:solidFill>
                    <a:srgbClr val="F9F9F9"/>
                  </a:solidFill>
                </a:uFill>
              </a:rPr>
              <a:t> production is the greatest overlap with the points at which light absorption is the greatest.</a:t>
            </a:r>
          </a:p>
        </p:txBody>
      </p:sp>
      <p:pic>
        <p:nvPicPr>
          <p:cNvPr id="254" name="10_09bPhotosynthWavelengt_L.jpg" descr="10_09bPhotosynthWavelengt_L.jpg"/>
          <p:cNvPicPr>
            <a:picLocks noChangeAspect="1"/>
          </p:cNvPicPr>
          <p:nvPr/>
        </p:nvPicPr>
        <p:blipFill>
          <a:blip r:embed="rId2"/>
          <a:stretch>
            <a:fillRect/>
          </a:stretch>
        </p:blipFill>
        <p:spPr>
          <a:xfrm>
            <a:off x="757100" y="3112346"/>
            <a:ext cx="5434598" cy="2555328"/>
          </a:xfrm>
          <a:prstGeom prst="rect">
            <a:avLst/>
          </a:prstGeom>
          <a:ln w="3175">
            <a:solidFill>
              <a:srgbClr val="000000"/>
            </a:solidFill>
            <a:miter lim="400000"/>
          </a:ln>
        </p:spPr>
      </p:pic>
      <p:pic>
        <p:nvPicPr>
          <p:cNvPr id="255" name="10_09aPhotosynthWavelengt_L.jpg" descr="10_09aPhotosynthWavelengt_L.jpg"/>
          <p:cNvPicPr>
            <a:picLocks noChangeAspect="1"/>
          </p:cNvPicPr>
          <p:nvPr/>
        </p:nvPicPr>
        <p:blipFill>
          <a:blip r:embed="rId3"/>
          <a:stretch>
            <a:fillRect/>
          </a:stretch>
        </p:blipFill>
        <p:spPr>
          <a:xfrm>
            <a:off x="757100" y="5649488"/>
            <a:ext cx="5434598" cy="4075949"/>
          </a:xfrm>
          <a:prstGeom prst="rect">
            <a:avLst/>
          </a:prstGeom>
          <a:ln w="3175">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Double-click to edit"/>
          <p:cNvSpPr txBox="1">
            <a:spLocks noGrp="1"/>
          </p:cNvSpPr>
          <p:nvPr>
            <p:ph type="title"/>
          </p:nvPr>
        </p:nvSpPr>
        <p:spPr>
          <a:xfrm>
            <a:off x="436879" y="1361439"/>
            <a:ext cx="11816082" cy="2722882"/>
          </a:xfrm>
          <a:prstGeom prst="rect">
            <a:avLst/>
          </a:prstGeom>
        </p:spPr>
        <p:txBody>
          <a:bodyPr/>
          <a:lstStyle/>
          <a:p>
            <a:r>
              <a:t>  </a:t>
            </a:r>
          </a:p>
        </p:txBody>
      </p:sp>
      <p:sp>
        <p:nvSpPr>
          <p:cNvPr id="258" name="Theodore Englemann…"/>
          <p:cNvSpPr txBox="1">
            <a:spLocks noGrp="1"/>
          </p:cNvSpPr>
          <p:nvPr>
            <p:ph type="body" sz="half" idx="1"/>
          </p:nvPr>
        </p:nvSpPr>
        <p:spPr>
          <a:xfrm>
            <a:off x="436879" y="5915492"/>
            <a:ext cx="11816082" cy="3679671"/>
          </a:xfrm>
          <a:prstGeom prst="rect">
            <a:avLst/>
          </a:prstGeom>
        </p:spPr>
        <p:txBody>
          <a:bodyPr/>
          <a:lstStyle/>
          <a:p>
            <a:pPr marL="404971" indent="-364331">
              <a:lnSpc>
                <a:spcPct val="90000"/>
              </a:lnSpc>
              <a:defRPr sz="3400" b="1"/>
            </a:pPr>
            <a:r>
              <a:t>Theodore Englemann</a:t>
            </a:r>
          </a:p>
          <a:p>
            <a:pPr marL="404971" indent="-364331">
              <a:lnSpc>
                <a:spcPct val="90000"/>
              </a:lnSpc>
            </a:pPr>
            <a:r>
              <a:rPr sz="3400">
                <a:solidFill>
                  <a:srgbClr val="F9F9F9"/>
                </a:solidFill>
                <a:uFill>
                  <a:solidFill>
                    <a:srgbClr val="F9F9F9"/>
                  </a:solidFill>
                </a:uFill>
              </a:rPr>
              <a:t>Experimented with aerophilic bacteria and long spiral algae called </a:t>
            </a:r>
            <a:r>
              <a:rPr sz="3400" i="1">
                <a:solidFill>
                  <a:srgbClr val="F9F9F9"/>
                </a:solidFill>
                <a:uFill>
                  <a:solidFill>
                    <a:srgbClr val="F9F9F9"/>
                  </a:solidFill>
                </a:uFill>
              </a:rPr>
              <a:t>spirogyra</a:t>
            </a:r>
            <a:r>
              <a:rPr sz="3400">
                <a:solidFill>
                  <a:srgbClr val="F9F9F9"/>
                </a:solidFill>
                <a:uFill>
                  <a:solidFill>
                    <a:srgbClr val="F9F9F9"/>
                  </a:solidFill>
                </a:uFill>
              </a:rPr>
              <a:t>.</a:t>
            </a:r>
          </a:p>
          <a:p>
            <a:pPr marL="404971" indent="-364331">
              <a:lnSpc>
                <a:spcPct val="90000"/>
              </a:lnSpc>
              <a:defRPr sz="3400">
                <a:solidFill>
                  <a:srgbClr val="F9F9F9"/>
                </a:solidFill>
                <a:uFill>
                  <a:solidFill>
                    <a:srgbClr val="F9F9F9"/>
                  </a:solidFill>
                </a:uFill>
              </a:defRPr>
            </a:pPr>
            <a:r>
              <a:t>Used light to illuminate the specimens after it had been passed through a prism.</a:t>
            </a:r>
          </a:p>
          <a:p>
            <a:pPr marL="404971" indent="-364331">
              <a:lnSpc>
                <a:spcPct val="90000"/>
              </a:lnSpc>
              <a:defRPr sz="3400">
                <a:solidFill>
                  <a:srgbClr val="F9F9F9"/>
                </a:solidFill>
                <a:uFill>
                  <a:solidFill>
                    <a:srgbClr val="F9F9F9"/>
                  </a:solidFill>
                </a:uFill>
              </a:defRPr>
            </a:pPr>
            <a:r>
              <a:t>Found that bacteria congregated in areas of violet-blue and red light.</a:t>
            </a:r>
          </a:p>
        </p:txBody>
      </p:sp>
      <p:pic>
        <p:nvPicPr>
          <p:cNvPr id="259" name="10_09cPhotosynthWavelengt_L.jpg" descr="10_09cPhotosynthWavelengt_L.jpg"/>
          <p:cNvPicPr>
            <a:picLocks noChangeAspect="1"/>
          </p:cNvPicPr>
          <p:nvPr/>
        </p:nvPicPr>
        <p:blipFill>
          <a:blip r:embed="rId2"/>
          <a:stretch>
            <a:fillRect/>
          </a:stretch>
        </p:blipFill>
        <p:spPr>
          <a:xfrm>
            <a:off x="307017" y="1479560"/>
            <a:ext cx="9753601" cy="4087708"/>
          </a:xfrm>
          <a:prstGeom prst="rect">
            <a:avLst/>
          </a:prstGeom>
          <a:ln w="3175">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Photosynthesis: The Light-Dependent Reactions"/>
          <p:cNvSpPr txBox="1">
            <a:spLocks noGrp="1"/>
          </p:cNvSpPr>
          <p:nvPr>
            <p:ph type="title"/>
          </p:nvPr>
        </p:nvSpPr>
        <p:spPr>
          <a:xfrm>
            <a:off x="436879" y="1372115"/>
            <a:ext cx="12303878" cy="2041645"/>
          </a:xfrm>
          <a:prstGeom prst="rect">
            <a:avLst/>
          </a:prstGeom>
        </p:spPr>
        <p:txBody>
          <a:bodyPr/>
          <a:lstStyle>
            <a:lvl1pPr algn="ctr"/>
          </a:lstStyle>
          <a:p>
            <a:r>
              <a:t>Photosynthesis: The Light-Dependent Reactions</a:t>
            </a:r>
          </a:p>
        </p:txBody>
      </p:sp>
      <p:sp>
        <p:nvSpPr>
          <p:cNvPr id="262" name="These convert solar energy into chemical energy when light is absorbed by the chlorophyll.…"/>
          <p:cNvSpPr txBox="1">
            <a:spLocks noGrp="1"/>
          </p:cNvSpPr>
          <p:nvPr>
            <p:ph type="body" idx="1"/>
          </p:nvPr>
        </p:nvSpPr>
        <p:spPr>
          <a:xfrm>
            <a:off x="436879" y="3375659"/>
            <a:ext cx="12141201" cy="6283514"/>
          </a:xfrm>
          <a:prstGeom prst="rect">
            <a:avLst/>
          </a:prstGeom>
        </p:spPr>
        <p:txBody>
          <a:bodyPr/>
          <a:lstStyle/>
          <a:p>
            <a:pPr>
              <a:lnSpc>
                <a:spcPct val="90000"/>
              </a:lnSpc>
            </a:pPr>
            <a:r>
              <a:rPr>
                <a:solidFill>
                  <a:srgbClr val="F9F9F9"/>
                </a:solidFill>
                <a:uFill>
                  <a:solidFill>
                    <a:srgbClr val="F9F9F9"/>
                  </a:solidFill>
                </a:uFill>
              </a:rPr>
              <a:t>These convert solar energy into chemical energy when light is absorbed by the chlorophyll.  </a:t>
            </a:r>
          </a:p>
          <a:p>
            <a:pPr>
              <a:lnSpc>
                <a:spcPct val="90000"/>
              </a:lnSpc>
            </a:pPr>
            <a:r>
              <a:rPr>
                <a:solidFill>
                  <a:srgbClr val="F9F9F9"/>
                </a:solidFill>
                <a:uFill>
                  <a:solidFill>
                    <a:srgbClr val="F9F9F9"/>
                  </a:solidFill>
                </a:uFill>
              </a:rPr>
              <a:t>Electrons and hydrogen atoms get transferred from water to NADP</a:t>
            </a:r>
            <a:r>
              <a:rPr baseline="30545">
                <a:solidFill>
                  <a:srgbClr val="F9F9F9"/>
                </a:solidFill>
                <a:uFill>
                  <a:solidFill>
                    <a:srgbClr val="F9F9F9"/>
                  </a:solidFill>
                </a:uFill>
              </a:rPr>
              <a:t>+</a:t>
            </a:r>
            <a:r>
              <a:rPr>
                <a:solidFill>
                  <a:srgbClr val="F9F9F9"/>
                </a:solidFill>
                <a:uFill>
                  <a:solidFill>
                    <a:srgbClr val="F9F9F9"/>
                  </a:solidFill>
                </a:uFill>
              </a:rPr>
              <a:t>.  When H</a:t>
            </a:r>
            <a:r>
              <a:rPr baseline="-19818">
                <a:solidFill>
                  <a:srgbClr val="F9F9F9"/>
                </a:solidFill>
                <a:uFill>
                  <a:solidFill>
                    <a:srgbClr val="F9F9F9"/>
                  </a:solidFill>
                </a:uFill>
              </a:rPr>
              <a:t>2</a:t>
            </a:r>
            <a:r>
              <a:rPr>
                <a:solidFill>
                  <a:srgbClr val="F9F9F9"/>
                </a:solidFill>
                <a:uFill>
                  <a:solidFill>
                    <a:srgbClr val="F9F9F9"/>
                  </a:solidFill>
                </a:uFill>
              </a:rPr>
              <a:t>O is split, O</a:t>
            </a:r>
            <a:r>
              <a:rPr baseline="-19818">
                <a:solidFill>
                  <a:srgbClr val="F9F9F9"/>
                </a:solidFill>
                <a:uFill>
                  <a:solidFill>
                    <a:srgbClr val="F9F9F9"/>
                  </a:solidFill>
                </a:uFill>
              </a:rPr>
              <a:t>2</a:t>
            </a:r>
            <a:r>
              <a:rPr>
                <a:solidFill>
                  <a:srgbClr val="F9F9F9"/>
                </a:solidFill>
                <a:uFill>
                  <a:solidFill>
                    <a:srgbClr val="F9F9F9"/>
                  </a:solidFill>
                </a:uFill>
              </a:rPr>
              <a:t> is given off.  </a:t>
            </a:r>
          </a:p>
          <a:p>
            <a:pPr>
              <a:lnSpc>
                <a:spcPct val="90000"/>
              </a:lnSpc>
            </a:pPr>
            <a:r>
              <a:rPr>
                <a:solidFill>
                  <a:srgbClr val="F9F9F9"/>
                </a:solidFill>
                <a:uFill>
                  <a:solidFill>
                    <a:srgbClr val="F9F9F9"/>
                  </a:solidFill>
                </a:uFill>
              </a:rPr>
              <a:t>The light reactions also generate ATP from ADP from a process called photophosphorylation.</a:t>
            </a:r>
          </a:p>
          <a:p>
            <a:pPr>
              <a:lnSpc>
                <a:spcPct val="90000"/>
              </a:lnSpc>
              <a:defRPr>
                <a:solidFill>
                  <a:srgbClr val="F9F9F9"/>
                </a:solidFill>
                <a:uFill>
                  <a:solidFill>
                    <a:srgbClr val="F9F9F9"/>
                  </a:solidFill>
                </a:uFill>
              </a:defRPr>
            </a:pPr>
            <a:r>
              <a:t>This occurs in the thylakoids.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Photosystems I &amp; II"/>
          <p:cNvSpPr txBox="1">
            <a:spLocks noGrp="1"/>
          </p:cNvSpPr>
          <p:nvPr>
            <p:ph type="title"/>
          </p:nvPr>
        </p:nvSpPr>
        <p:spPr>
          <a:xfrm>
            <a:off x="436879" y="1234878"/>
            <a:ext cx="11816082" cy="1869441"/>
          </a:xfrm>
          <a:prstGeom prst="rect">
            <a:avLst/>
          </a:prstGeom>
        </p:spPr>
        <p:txBody>
          <a:bodyPr/>
          <a:lstStyle>
            <a:lvl1pPr algn="ctr"/>
          </a:lstStyle>
          <a:p>
            <a:r>
              <a:t>Photosystems I &amp; II</a:t>
            </a:r>
          </a:p>
        </p:txBody>
      </p:sp>
      <p:pic>
        <p:nvPicPr>
          <p:cNvPr id="265" name="10_13NoncyclicElectron_3_L.jpg" descr="10_13NoncyclicElectron_3_L.jpg"/>
          <p:cNvPicPr>
            <a:picLocks/>
          </p:cNvPicPr>
          <p:nvPr/>
        </p:nvPicPr>
        <p:blipFill>
          <a:blip r:embed="rId2"/>
          <a:stretch>
            <a:fillRect/>
          </a:stretch>
        </p:blipFill>
        <p:spPr>
          <a:xfrm>
            <a:off x="1625599" y="2844800"/>
            <a:ext cx="4827695" cy="5689600"/>
          </a:xfrm>
          <a:prstGeom prst="rect">
            <a:avLst/>
          </a:prstGeom>
          <a:ln w="3175">
            <a:solidFill>
              <a:srgbClr val="000000"/>
            </a:solidFill>
            <a:miter lim="400000"/>
          </a:ln>
        </p:spPr>
      </p:pic>
      <p:pic>
        <p:nvPicPr>
          <p:cNvPr id="266" name="10_14LightReactions_L.jpg" descr="10_14LightReactions_L.jpg"/>
          <p:cNvPicPr>
            <a:picLocks/>
          </p:cNvPicPr>
          <p:nvPr/>
        </p:nvPicPr>
        <p:blipFill>
          <a:blip r:embed="rId3"/>
          <a:stretch>
            <a:fillRect/>
          </a:stretch>
        </p:blipFill>
        <p:spPr>
          <a:xfrm>
            <a:off x="6461759" y="3169919"/>
            <a:ext cx="4917442" cy="3810001"/>
          </a:xfrm>
          <a:prstGeom prst="rect">
            <a:avLst/>
          </a:prstGeom>
          <a:ln w="3175">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Photosynthesis: The Calvin Cycle, The Light-Independent Reactions"/>
          <p:cNvSpPr txBox="1">
            <a:spLocks noGrp="1"/>
          </p:cNvSpPr>
          <p:nvPr>
            <p:ph type="title"/>
          </p:nvPr>
        </p:nvSpPr>
        <p:spPr>
          <a:xfrm>
            <a:off x="436878" y="1127760"/>
            <a:ext cx="12293601" cy="2286001"/>
          </a:xfrm>
          <a:prstGeom prst="rect">
            <a:avLst/>
          </a:prstGeom>
        </p:spPr>
        <p:txBody>
          <a:bodyPr/>
          <a:lstStyle>
            <a:lvl1pPr algn="ctr"/>
          </a:lstStyle>
          <a:p>
            <a:r>
              <a:rPr dirty="0"/>
              <a:t>Photosynthesis: The Calvin Cycle, The Light-Independent Reactions</a:t>
            </a:r>
          </a:p>
        </p:txBody>
      </p:sp>
      <p:sp>
        <p:nvSpPr>
          <p:cNvPr id="269" name="The Calvin cycle incorporates CO2 from the air into organic molecules present in the chloroplast via a process called carbon fixation.  Here, NADPH and ATP (from the light reactions) convert CO2 into carbohydrate.…"/>
          <p:cNvSpPr txBox="1">
            <a:spLocks noGrp="1"/>
          </p:cNvSpPr>
          <p:nvPr>
            <p:ph type="body" idx="1"/>
          </p:nvPr>
        </p:nvSpPr>
        <p:spPr>
          <a:prstGeom prst="rect">
            <a:avLst/>
          </a:prstGeom>
        </p:spPr>
        <p:txBody>
          <a:bodyPr/>
          <a:lstStyle/>
          <a:p>
            <a:pPr>
              <a:lnSpc>
                <a:spcPct val="90000"/>
              </a:lnSpc>
            </a:pPr>
            <a:r>
              <a:rPr dirty="0">
                <a:solidFill>
                  <a:srgbClr val="F9F9F9"/>
                </a:solidFill>
                <a:uFill>
                  <a:solidFill>
                    <a:srgbClr val="F9F9F9"/>
                  </a:solidFill>
                </a:uFill>
              </a:rPr>
              <a:t>The Calvin cycle incorporates CO</a:t>
            </a:r>
            <a:r>
              <a:rPr baseline="-19818" dirty="0">
                <a:solidFill>
                  <a:srgbClr val="F9F9F9"/>
                </a:solidFill>
                <a:uFill>
                  <a:solidFill>
                    <a:srgbClr val="F9F9F9"/>
                  </a:solidFill>
                </a:uFill>
              </a:rPr>
              <a:t>2</a:t>
            </a:r>
            <a:r>
              <a:rPr dirty="0">
                <a:solidFill>
                  <a:srgbClr val="F9F9F9"/>
                </a:solidFill>
                <a:uFill>
                  <a:solidFill>
                    <a:srgbClr val="F9F9F9"/>
                  </a:solidFill>
                </a:uFill>
              </a:rPr>
              <a:t> from the air into organic molecules present in the chloroplast via a process called carbon fixation.  Here, NADPH and ATP (from the light reactions) convert CO</a:t>
            </a:r>
            <a:r>
              <a:rPr baseline="-19818" dirty="0">
                <a:solidFill>
                  <a:srgbClr val="F9F9F9"/>
                </a:solidFill>
                <a:uFill>
                  <a:solidFill>
                    <a:srgbClr val="F9F9F9"/>
                  </a:solidFill>
                </a:uFill>
              </a:rPr>
              <a:t>2</a:t>
            </a:r>
            <a:r>
              <a:rPr dirty="0">
                <a:solidFill>
                  <a:srgbClr val="F9F9F9"/>
                </a:solidFill>
                <a:uFill>
                  <a:solidFill>
                    <a:srgbClr val="F9F9F9"/>
                  </a:solidFill>
                </a:uFill>
              </a:rPr>
              <a:t> into carbohydrate.  </a:t>
            </a:r>
          </a:p>
          <a:p>
            <a:pPr>
              <a:lnSpc>
                <a:spcPct val="90000"/>
              </a:lnSpc>
              <a:defRPr>
                <a:solidFill>
                  <a:srgbClr val="F9F9F9"/>
                </a:solidFill>
                <a:uFill>
                  <a:solidFill>
                    <a:srgbClr val="F9F9F9"/>
                  </a:solidFill>
                </a:uFill>
              </a:defRPr>
            </a:pPr>
            <a:r>
              <a:rPr dirty="0"/>
              <a:t>These </a:t>
            </a:r>
            <a:r>
              <a:rPr u="sng" dirty="0"/>
              <a:t>do</a:t>
            </a:r>
            <a:r>
              <a:rPr dirty="0"/>
              <a:t> take place during the day, but do not need light in order to function.</a:t>
            </a:r>
          </a:p>
          <a:p>
            <a:pPr>
              <a:lnSpc>
                <a:spcPct val="90000"/>
              </a:lnSpc>
              <a:defRPr>
                <a:solidFill>
                  <a:srgbClr val="F9F9F9"/>
                </a:solidFill>
                <a:uFill>
                  <a:solidFill>
                    <a:srgbClr val="F9F9F9"/>
                  </a:solidFill>
                </a:uFill>
              </a:defRPr>
            </a:pPr>
            <a:r>
              <a:rPr dirty="0"/>
              <a:t>They occur in the stroma.</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 name="10_18CalvinCycle_3_L.jpg" descr="10_18CalvinCycle_3_L.jpg"/>
          <p:cNvPicPr>
            <a:picLocks noChangeAspect="1"/>
          </p:cNvPicPr>
          <p:nvPr/>
        </p:nvPicPr>
        <p:blipFill>
          <a:blip r:embed="rId2"/>
          <a:stretch>
            <a:fillRect/>
          </a:stretch>
        </p:blipFill>
        <p:spPr>
          <a:xfrm>
            <a:off x="1247167" y="185813"/>
            <a:ext cx="10510466" cy="9381974"/>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Photosystems"/>
          <p:cNvSpPr txBox="1">
            <a:spLocks noGrp="1"/>
          </p:cNvSpPr>
          <p:nvPr>
            <p:ph type="title"/>
          </p:nvPr>
        </p:nvSpPr>
        <p:spPr>
          <a:prstGeom prst="rect">
            <a:avLst/>
          </a:prstGeom>
        </p:spPr>
        <p:txBody>
          <a:bodyPr/>
          <a:lstStyle>
            <a:lvl1pPr algn="ctr"/>
          </a:lstStyle>
          <a:p>
            <a:r>
              <a:t>Photosystems</a:t>
            </a:r>
          </a:p>
        </p:txBody>
      </p:sp>
      <p:sp>
        <p:nvSpPr>
          <p:cNvPr id="274" name="In the thylakoid membrane, chlorophyll molecules are organized with proteins into what are known as photosystems II and I.…"/>
          <p:cNvSpPr txBox="1">
            <a:spLocks noGrp="1"/>
          </p:cNvSpPr>
          <p:nvPr>
            <p:ph type="body" idx="1"/>
          </p:nvPr>
        </p:nvSpPr>
        <p:spPr>
          <a:prstGeom prst="rect">
            <a:avLst/>
          </a:prstGeom>
        </p:spPr>
        <p:txBody>
          <a:bodyPr/>
          <a:lstStyle/>
          <a:p>
            <a:pPr>
              <a:defRPr>
                <a:solidFill>
                  <a:srgbClr val="F9F9F9"/>
                </a:solidFill>
                <a:uFill>
                  <a:solidFill>
                    <a:srgbClr val="F9F9F9"/>
                  </a:solidFill>
                </a:uFill>
              </a:defRPr>
            </a:pPr>
            <a:r>
              <a:t>In the thylakoid membrane, chlorophyll molecules are organized with proteins into what are known as photosystems II and I.</a:t>
            </a:r>
          </a:p>
          <a:p>
            <a:pPr>
              <a:defRPr>
                <a:solidFill>
                  <a:srgbClr val="F9F9F9"/>
                </a:solidFill>
                <a:uFill>
                  <a:solidFill>
                    <a:srgbClr val="F9F9F9"/>
                  </a:solidFill>
                </a:uFill>
              </a:defRPr>
            </a:pPr>
            <a:r>
              <a:t>These are essentially reaction centers surrounded by light-harvesting complexes which consist of chlorophyll a/b and/or carotenoids bound to proteins.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Absorption of Light"/>
          <p:cNvSpPr txBox="1">
            <a:spLocks noGrp="1"/>
          </p:cNvSpPr>
          <p:nvPr>
            <p:ph type="title"/>
          </p:nvPr>
        </p:nvSpPr>
        <p:spPr>
          <a:xfrm>
            <a:off x="594359" y="1462627"/>
            <a:ext cx="11816082" cy="1381761"/>
          </a:xfrm>
          <a:prstGeom prst="rect">
            <a:avLst/>
          </a:prstGeom>
        </p:spPr>
        <p:txBody>
          <a:bodyPr/>
          <a:lstStyle>
            <a:lvl1pPr algn="ctr"/>
          </a:lstStyle>
          <a:p>
            <a:r>
              <a:t>Absorption of Light</a:t>
            </a:r>
          </a:p>
        </p:txBody>
      </p:sp>
      <p:sp>
        <p:nvSpPr>
          <p:cNvPr id="277" name="When the plant pigments absorb light energy, they funnel it into a reaction center which includes a protein complex with 2 special chlorophyll a molecules and a primary electron acceptor.…"/>
          <p:cNvSpPr txBox="1">
            <a:spLocks noGrp="1"/>
          </p:cNvSpPr>
          <p:nvPr>
            <p:ph type="body" sz="half" idx="1"/>
          </p:nvPr>
        </p:nvSpPr>
        <p:spPr>
          <a:xfrm>
            <a:off x="350236" y="3017674"/>
            <a:ext cx="5801361" cy="6234002"/>
          </a:xfrm>
          <a:prstGeom prst="rect">
            <a:avLst/>
          </a:prstGeom>
        </p:spPr>
        <p:txBody>
          <a:bodyPr/>
          <a:lstStyle/>
          <a:p>
            <a:pPr marL="404971" indent="-364331">
              <a:lnSpc>
                <a:spcPct val="90000"/>
              </a:lnSpc>
              <a:defRPr sz="3400">
                <a:solidFill>
                  <a:srgbClr val="F9F9F9"/>
                </a:solidFill>
                <a:uFill>
                  <a:solidFill>
                    <a:srgbClr val="F9F9F9"/>
                  </a:solidFill>
                </a:uFill>
              </a:defRPr>
            </a:pPr>
            <a:r>
              <a:t>When the plant pigments absorb light energy, they funnel it into a reaction center which includes a protein complex with 2 special chlorophyll a molecules and a primary electron acceptor.</a:t>
            </a:r>
          </a:p>
          <a:p>
            <a:pPr marL="404971" indent="-364331">
              <a:lnSpc>
                <a:spcPct val="90000"/>
              </a:lnSpc>
              <a:defRPr sz="3400">
                <a:solidFill>
                  <a:srgbClr val="F9F9F9"/>
                </a:solidFill>
                <a:uFill>
                  <a:solidFill>
                    <a:srgbClr val="F9F9F9"/>
                  </a:solidFill>
                </a:uFill>
              </a:defRPr>
            </a:pPr>
            <a:r>
              <a:t>The chloroplasts are essentially transferring light energy to electrons that get boosted to a higher energy level</a:t>
            </a:r>
          </a:p>
        </p:txBody>
      </p:sp>
      <p:pic>
        <p:nvPicPr>
          <p:cNvPr id="278" name="10_11aExcitingChlorophy_CL.jpg" descr="10_11aExcitingChlorophy_CL.jpg"/>
          <p:cNvPicPr>
            <a:picLocks noChangeAspect="1"/>
          </p:cNvPicPr>
          <p:nvPr/>
        </p:nvPicPr>
        <p:blipFill>
          <a:blip r:embed="rId2"/>
          <a:stretch>
            <a:fillRect/>
          </a:stretch>
        </p:blipFill>
        <p:spPr>
          <a:xfrm>
            <a:off x="6375116" y="3272645"/>
            <a:ext cx="6481592" cy="5959128"/>
          </a:xfrm>
          <a:prstGeom prst="rect">
            <a:avLst/>
          </a:prstGeom>
          <a:ln w="3175">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 name="10_12HarvestingLight_L.jpg" descr="10_12HarvestingLight_L.jpg"/>
          <p:cNvPicPr>
            <a:picLocks noChangeAspect="1"/>
          </p:cNvPicPr>
          <p:nvPr/>
        </p:nvPicPr>
        <p:blipFill>
          <a:blip r:embed="rId2"/>
          <a:stretch>
            <a:fillRect/>
          </a:stretch>
        </p:blipFill>
        <p:spPr>
          <a:xfrm>
            <a:off x="2224991" y="1517193"/>
            <a:ext cx="8554818" cy="6719214"/>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Photosystems II and I"/>
          <p:cNvSpPr txBox="1">
            <a:spLocks noGrp="1"/>
          </p:cNvSpPr>
          <p:nvPr>
            <p:ph type="title"/>
          </p:nvPr>
        </p:nvSpPr>
        <p:spPr>
          <a:prstGeom prst="rect">
            <a:avLst/>
          </a:prstGeom>
        </p:spPr>
        <p:txBody>
          <a:bodyPr/>
          <a:lstStyle>
            <a:lvl1pPr algn="ctr"/>
          </a:lstStyle>
          <a:p>
            <a:r>
              <a:t>Photosystems II and I</a:t>
            </a:r>
          </a:p>
        </p:txBody>
      </p:sp>
      <p:sp>
        <p:nvSpPr>
          <p:cNvPr id="283" name="There are two types of photosystems that exist in the thylakoid membrane, photosystem II and photosystem I.  They function sequentially and are named in the order of their discovery.  Photosystem II actually occurs 1st."/>
          <p:cNvSpPr txBox="1">
            <a:spLocks noGrp="1"/>
          </p:cNvSpPr>
          <p:nvPr>
            <p:ph type="body" idx="1"/>
          </p:nvPr>
        </p:nvSpPr>
        <p:spPr>
          <a:xfrm>
            <a:off x="436879" y="3871733"/>
            <a:ext cx="11816082" cy="5120641"/>
          </a:xfrm>
          <a:prstGeom prst="rect">
            <a:avLst/>
          </a:prstGeom>
        </p:spPr>
        <p:txBody>
          <a:bodyPr/>
          <a:lstStyle>
            <a:lvl1pPr>
              <a:defRPr>
                <a:solidFill>
                  <a:srgbClr val="F9F9F9"/>
                </a:solidFill>
                <a:uFill>
                  <a:solidFill>
                    <a:srgbClr val="F9F9F9"/>
                  </a:solidFill>
                </a:uFill>
              </a:defRPr>
            </a:lvl1pPr>
          </a:lstStyle>
          <a:p>
            <a:r>
              <a:t>There are two types of photosystems that exist in the thylakoid membrane, photosystem II and photosystem I.  They function sequentially and are named in the order of their discovery.  Photosystem II actually occurs 1st. </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Photosystems II and I"/>
          <p:cNvSpPr txBox="1">
            <a:spLocks noGrp="1"/>
          </p:cNvSpPr>
          <p:nvPr>
            <p:ph type="title"/>
          </p:nvPr>
        </p:nvSpPr>
        <p:spPr>
          <a:prstGeom prst="rect">
            <a:avLst/>
          </a:prstGeom>
        </p:spPr>
        <p:txBody>
          <a:bodyPr/>
          <a:lstStyle>
            <a:lvl1pPr algn="ctr"/>
          </a:lstStyle>
          <a:p>
            <a:r>
              <a:t>Photosystems II and I</a:t>
            </a:r>
          </a:p>
        </p:txBody>
      </p:sp>
      <p:sp>
        <p:nvSpPr>
          <p:cNvPr id="286" name="Photosystem II has a P680 reaction center which absorbs light best when it has a frequency of 680nm."/>
          <p:cNvSpPr txBox="1">
            <a:spLocks noGrp="1"/>
          </p:cNvSpPr>
          <p:nvPr>
            <p:ph type="body" sz="half" idx="1"/>
          </p:nvPr>
        </p:nvSpPr>
        <p:spPr>
          <a:xfrm>
            <a:off x="436879" y="3413759"/>
            <a:ext cx="5801362" cy="5120641"/>
          </a:xfrm>
          <a:prstGeom prst="rect">
            <a:avLst/>
          </a:prstGeom>
        </p:spPr>
        <p:txBody>
          <a:bodyPr/>
          <a:lstStyle>
            <a:lvl1pPr marL="402590" indent="-361950">
              <a:defRPr sz="3800">
                <a:solidFill>
                  <a:srgbClr val="F9F9F9"/>
                </a:solidFill>
                <a:uFill>
                  <a:solidFill>
                    <a:srgbClr val="F9F9F9"/>
                  </a:solidFill>
                </a:uFill>
              </a:defRPr>
            </a:lvl1pPr>
          </a:lstStyle>
          <a:p>
            <a:r>
              <a:t>Photosystem II has a P680 reaction center which absorbs light best when it has a frequency of 680nm.</a:t>
            </a:r>
          </a:p>
        </p:txBody>
      </p:sp>
      <p:sp>
        <p:nvSpPr>
          <p:cNvPr id="287" name="Photosystem I has a P700 reaction center which absorbs light best when it has a frequency of 700nm."/>
          <p:cNvSpPr/>
          <p:nvPr/>
        </p:nvSpPr>
        <p:spPr>
          <a:xfrm>
            <a:off x="6451600" y="3413759"/>
            <a:ext cx="5811521" cy="2795993"/>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spAutoFit/>
          </a:bodyPr>
          <a:lstStyle>
            <a:lvl1pPr marL="402590" marR="57799" indent="-361950" algn="l" defTabSz="1300480">
              <a:spcBef>
                <a:spcPts val="900"/>
              </a:spcBef>
              <a:buClr>
                <a:srgbClr val="004100"/>
              </a:buClr>
              <a:buSzPct val="80000"/>
              <a:buChar char=""/>
              <a:defRPr>
                <a:solidFill>
                  <a:srgbClr val="F9F9F9"/>
                </a:solidFill>
                <a:uFill>
                  <a:solidFill>
                    <a:srgbClr val="F9F9F9"/>
                  </a:solidFill>
                </a:uFill>
                <a:latin typeface="Arial"/>
                <a:ea typeface="Arial"/>
                <a:cs typeface="Arial"/>
                <a:sym typeface="Arial"/>
              </a:defRPr>
            </a:lvl1pPr>
          </a:lstStyle>
          <a:p>
            <a:r>
              <a:t>Photosystem I has a P700 reaction center which absorbs light best when it has a frequency of 700nm.  </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Photosystems II and I"/>
          <p:cNvSpPr txBox="1">
            <a:spLocks noGrp="1"/>
          </p:cNvSpPr>
          <p:nvPr>
            <p:ph type="title"/>
          </p:nvPr>
        </p:nvSpPr>
        <p:spPr>
          <a:prstGeom prst="rect">
            <a:avLst/>
          </a:prstGeom>
        </p:spPr>
        <p:txBody>
          <a:bodyPr/>
          <a:lstStyle>
            <a:lvl1pPr algn="ctr"/>
          </a:lstStyle>
          <a:p>
            <a:r>
              <a:t>Photosystems II and I</a:t>
            </a:r>
          </a:p>
        </p:txBody>
      </p:sp>
      <p:sp>
        <p:nvSpPr>
          <p:cNvPr id="290" name="The pigment molecules that make up the two photosystems are actually the same, but the difference is the proteins with which they are associated.…"/>
          <p:cNvSpPr txBox="1">
            <a:spLocks noGrp="1"/>
          </p:cNvSpPr>
          <p:nvPr>
            <p:ph type="body" idx="1"/>
          </p:nvPr>
        </p:nvSpPr>
        <p:spPr>
          <a:prstGeom prst="rect">
            <a:avLst/>
          </a:prstGeom>
        </p:spPr>
        <p:txBody>
          <a:bodyPr/>
          <a:lstStyle/>
          <a:p>
            <a:pPr>
              <a:lnSpc>
                <a:spcPct val="90000"/>
              </a:lnSpc>
              <a:defRPr>
                <a:solidFill>
                  <a:srgbClr val="F9F9F9"/>
                </a:solidFill>
                <a:uFill>
                  <a:solidFill>
                    <a:srgbClr val="F9F9F9"/>
                  </a:solidFill>
                </a:uFill>
              </a:defRPr>
            </a:pPr>
            <a:r>
              <a:t>The pigment molecules that make up the two photosystems are actually the same, but the difference is the proteins with which they are associated.  </a:t>
            </a:r>
          </a:p>
          <a:p>
            <a:pPr>
              <a:lnSpc>
                <a:spcPct val="90000"/>
              </a:lnSpc>
              <a:defRPr>
                <a:solidFill>
                  <a:srgbClr val="F9F9F9"/>
                </a:solidFill>
                <a:uFill>
                  <a:solidFill>
                    <a:srgbClr val="F9F9F9"/>
                  </a:solidFill>
                </a:uFill>
              </a:defRPr>
            </a:pPr>
            <a:r>
              <a:t>This makes the difference in the wavelength of light they absorb.</a:t>
            </a:r>
          </a:p>
          <a:p>
            <a:pPr>
              <a:lnSpc>
                <a:spcPct val="90000"/>
              </a:lnSpc>
              <a:defRPr>
                <a:solidFill>
                  <a:srgbClr val="F9F9F9"/>
                </a:solidFill>
                <a:uFill>
                  <a:solidFill>
                    <a:srgbClr val="F9F9F9"/>
                  </a:solidFill>
                </a:uFill>
              </a:defRPr>
            </a:pPr>
            <a:r>
              <a:t>These two photosystems work together to make ATP and NADPH.</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9F9F9"/>
        </a:solidFill>
        <a:effectLst/>
      </p:bgPr>
    </p:bg>
    <p:spTree>
      <p:nvGrpSpPr>
        <p:cNvPr id="1" name=""/>
        <p:cNvGrpSpPr/>
        <p:nvPr/>
      </p:nvGrpSpPr>
      <p:grpSpPr>
        <a:xfrm>
          <a:off x="0" y="0"/>
          <a:ext cx="0" cy="0"/>
          <a:chOff x="0" y="0"/>
          <a:chExt cx="0" cy="0"/>
        </a:xfrm>
      </p:grpSpPr>
      <p:pic>
        <p:nvPicPr>
          <p:cNvPr id="292" name="10_11aExcitingChlorophy_CL.jpg" descr="10_11aExcitingChlorophy_CL.jpg"/>
          <p:cNvPicPr>
            <a:picLocks noChangeAspect="1"/>
          </p:cNvPicPr>
          <p:nvPr/>
        </p:nvPicPr>
        <p:blipFill>
          <a:blip r:embed="rId2"/>
          <a:stretch>
            <a:fillRect/>
          </a:stretch>
        </p:blipFill>
        <p:spPr>
          <a:xfrm>
            <a:off x="1410366" y="195257"/>
            <a:ext cx="10184067" cy="9363086"/>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 name="10_14LightReactions_L.jpg" descr="10_14LightReactions_L.jpg"/>
          <p:cNvPicPr>
            <a:picLocks noChangeAspect="1"/>
          </p:cNvPicPr>
          <p:nvPr/>
        </p:nvPicPr>
        <p:blipFill>
          <a:blip r:embed="rId2"/>
          <a:stretch>
            <a:fillRect/>
          </a:stretch>
        </p:blipFill>
        <p:spPr>
          <a:xfrm>
            <a:off x="771123" y="839713"/>
            <a:ext cx="11462555" cy="8074174"/>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The Light Reactions of Photosystems II and I"/>
          <p:cNvSpPr txBox="1">
            <a:spLocks noGrp="1"/>
          </p:cNvSpPr>
          <p:nvPr>
            <p:ph type="title"/>
          </p:nvPr>
        </p:nvSpPr>
        <p:spPr>
          <a:xfrm>
            <a:off x="436879" y="2364092"/>
            <a:ext cx="11816082" cy="2075829"/>
          </a:xfrm>
          <a:prstGeom prst="rect">
            <a:avLst/>
          </a:prstGeom>
        </p:spPr>
        <p:txBody>
          <a:bodyPr/>
          <a:lstStyle>
            <a:lvl1pPr algn="ctr"/>
          </a:lstStyle>
          <a:p>
            <a:r>
              <a:t>The Light Reactions of Photosystems II and I</a:t>
            </a:r>
          </a:p>
        </p:txBody>
      </p:sp>
      <p:sp>
        <p:nvSpPr>
          <p:cNvPr id="297" name="During the light reactions of photosystems II and I, there are 2 possible routes for electron flow--cyclic and non-cyclic."/>
          <p:cNvSpPr txBox="1">
            <a:spLocks noGrp="1"/>
          </p:cNvSpPr>
          <p:nvPr>
            <p:ph type="body" idx="1"/>
          </p:nvPr>
        </p:nvSpPr>
        <p:spPr>
          <a:xfrm>
            <a:off x="436879" y="4653279"/>
            <a:ext cx="11816082" cy="5120642"/>
          </a:xfrm>
          <a:prstGeom prst="rect">
            <a:avLst/>
          </a:prstGeom>
        </p:spPr>
        <p:txBody>
          <a:bodyPr/>
          <a:lstStyle>
            <a:lvl1pPr>
              <a:defRPr>
                <a:solidFill>
                  <a:srgbClr val="F9F9F9"/>
                </a:solidFill>
                <a:uFill>
                  <a:solidFill>
                    <a:srgbClr val="F9F9F9"/>
                  </a:solidFill>
                </a:uFill>
              </a:defRPr>
            </a:lvl1pPr>
          </a:lstStyle>
          <a:p>
            <a:r>
              <a:t>During the light reactions of photosystems II and I, there are 2 possible routes for electron flow--cyclic and non-cyclic.</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Non-Cyclic Electron Flow"/>
          <p:cNvSpPr txBox="1">
            <a:spLocks noGrp="1"/>
          </p:cNvSpPr>
          <p:nvPr>
            <p:ph type="title"/>
          </p:nvPr>
        </p:nvSpPr>
        <p:spPr>
          <a:xfrm>
            <a:off x="-894081" y="2042160"/>
            <a:ext cx="11816082" cy="1381761"/>
          </a:xfrm>
          <a:prstGeom prst="rect">
            <a:avLst/>
          </a:prstGeom>
        </p:spPr>
        <p:txBody>
          <a:bodyPr/>
          <a:lstStyle>
            <a:lvl1pPr algn="ctr"/>
          </a:lstStyle>
          <a:p>
            <a:r>
              <a:t>Non-Cyclic Electron Flow</a:t>
            </a:r>
          </a:p>
        </p:txBody>
      </p:sp>
      <p:sp>
        <p:nvSpPr>
          <p:cNvPr id="300" name="Non-cyclic electron flow is the primary route.…"/>
          <p:cNvSpPr txBox="1">
            <a:spLocks noGrp="1"/>
          </p:cNvSpPr>
          <p:nvPr>
            <p:ph type="body" sz="half" idx="1"/>
          </p:nvPr>
        </p:nvSpPr>
        <p:spPr>
          <a:xfrm>
            <a:off x="5811520" y="3870959"/>
            <a:ext cx="5801361" cy="5120641"/>
          </a:xfrm>
          <a:prstGeom prst="rect">
            <a:avLst/>
          </a:prstGeom>
        </p:spPr>
        <p:txBody>
          <a:bodyPr/>
          <a:lstStyle/>
          <a:p>
            <a:pPr marL="404971" indent="-364331">
              <a:lnSpc>
                <a:spcPct val="90000"/>
              </a:lnSpc>
              <a:defRPr sz="3400">
                <a:solidFill>
                  <a:srgbClr val="F9F9F9"/>
                </a:solidFill>
                <a:uFill>
                  <a:solidFill>
                    <a:srgbClr val="F9F9F9"/>
                  </a:solidFill>
                </a:uFill>
              </a:defRPr>
            </a:pPr>
            <a:r>
              <a:t>Non-cyclic electron flow is the primary route.</a:t>
            </a:r>
          </a:p>
          <a:p>
            <a:pPr marL="404971" indent="-364331">
              <a:lnSpc>
                <a:spcPct val="90000"/>
              </a:lnSpc>
              <a:defRPr sz="3400">
                <a:solidFill>
                  <a:srgbClr val="F9F9F9"/>
                </a:solidFill>
                <a:uFill>
                  <a:solidFill>
                    <a:srgbClr val="F9F9F9"/>
                  </a:solidFill>
                </a:uFill>
              </a:defRPr>
            </a:pPr>
            <a:r>
              <a:t>In this process, a light harvesting complex captures a packet of light energy and transfers it to a P680 pigment molecule.</a:t>
            </a:r>
          </a:p>
          <a:p>
            <a:pPr marL="404971" indent="-364331">
              <a:lnSpc>
                <a:spcPct val="90000"/>
              </a:lnSpc>
              <a:defRPr sz="3400">
                <a:solidFill>
                  <a:srgbClr val="F9F9F9"/>
                </a:solidFill>
                <a:uFill>
                  <a:solidFill>
                    <a:srgbClr val="F9F9F9"/>
                  </a:solidFill>
                </a:uFill>
              </a:defRPr>
            </a:pPr>
            <a:r>
              <a:t>When this transfer occurs, an electron is excited to a primary electron acceptor.</a:t>
            </a:r>
          </a:p>
        </p:txBody>
      </p:sp>
      <p:pic>
        <p:nvPicPr>
          <p:cNvPr id="301" name="10_13NoncyclicElectron_3_L.jpg" descr="10_13NoncyclicElectron_3_L.jpg"/>
          <p:cNvPicPr>
            <a:picLocks/>
          </p:cNvPicPr>
          <p:nvPr/>
        </p:nvPicPr>
        <p:blipFill>
          <a:blip r:embed="rId2"/>
          <a:stretch>
            <a:fillRect/>
          </a:stretch>
        </p:blipFill>
        <p:spPr>
          <a:xfrm>
            <a:off x="797559" y="3281679"/>
            <a:ext cx="4343401" cy="5120642"/>
          </a:xfrm>
          <a:prstGeom prst="rect">
            <a:avLst/>
          </a:prstGeom>
          <a:ln w="3175">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Non-Cyclic Electron Flow"/>
          <p:cNvSpPr txBox="1">
            <a:spLocks noGrp="1"/>
          </p:cNvSpPr>
          <p:nvPr>
            <p:ph type="title"/>
          </p:nvPr>
        </p:nvSpPr>
        <p:spPr>
          <a:prstGeom prst="rect">
            <a:avLst/>
          </a:prstGeom>
        </p:spPr>
        <p:txBody>
          <a:bodyPr/>
          <a:lstStyle/>
          <a:p>
            <a:r>
              <a:t>Non-Cyclic Electron Flow</a:t>
            </a:r>
          </a:p>
        </p:txBody>
      </p:sp>
      <p:sp>
        <p:nvSpPr>
          <p:cNvPr id="304" name="In photosystem I, a light particle is captured by another light harvesting complex and travels to the reaction center where it excites an electron in the P700 pigment molecule.  The excited electron is replaced by the one traveling down the ETC from phot"/>
          <p:cNvSpPr txBox="1">
            <a:spLocks noGrp="1"/>
          </p:cNvSpPr>
          <p:nvPr>
            <p:ph type="body" sz="half" idx="1"/>
          </p:nvPr>
        </p:nvSpPr>
        <p:spPr>
          <a:xfrm>
            <a:off x="213359" y="3413759"/>
            <a:ext cx="5801362" cy="5120641"/>
          </a:xfrm>
          <a:prstGeom prst="rect">
            <a:avLst/>
          </a:prstGeom>
        </p:spPr>
        <p:txBody>
          <a:bodyPr/>
          <a:lstStyle>
            <a:lvl1pPr marL="404971" indent="-364331">
              <a:lnSpc>
                <a:spcPct val="90000"/>
              </a:lnSpc>
              <a:defRPr sz="3400">
                <a:solidFill>
                  <a:srgbClr val="F9F9F9"/>
                </a:solidFill>
                <a:uFill>
                  <a:solidFill>
                    <a:srgbClr val="F9F9F9"/>
                  </a:solidFill>
                </a:uFill>
              </a:defRPr>
            </a:lvl1pPr>
          </a:lstStyle>
          <a:p>
            <a:r>
              <a:t>In photosystem I, a light particle is captured by another light harvesting complex and travels to the reaction center where it excites an electron in the P700 pigment molecule.  The excited electron is replaced by the one traveling down the ETC from photosystem II</a:t>
            </a:r>
          </a:p>
        </p:txBody>
      </p:sp>
      <p:pic>
        <p:nvPicPr>
          <p:cNvPr id="305" name="image.png" descr="image.png"/>
          <p:cNvPicPr>
            <a:picLocks/>
          </p:cNvPicPr>
          <p:nvPr/>
        </p:nvPicPr>
        <p:blipFill>
          <a:blip r:embed="rId2"/>
          <a:stretch>
            <a:fillRect/>
          </a:stretch>
        </p:blipFill>
        <p:spPr>
          <a:xfrm>
            <a:off x="6014720" y="3535679"/>
            <a:ext cx="5283201" cy="4148668"/>
          </a:xfrm>
          <a:prstGeom prst="rect">
            <a:avLst/>
          </a:prstGeom>
          <a:ln w="3175">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Non-Cyclic Electron Flow"/>
          <p:cNvSpPr txBox="1">
            <a:spLocks noGrp="1"/>
          </p:cNvSpPr>
          <p:nvPr>
            <p:ph type="title"/>
          </p:nvPr>
        </p:nvSpPr>
        <p:spPr>
          <a:xfrm>
            <a:off x="-822961" y="2032000"/>
            <a:ext cx="11816082" cy="1381761"/>
          </a:xfrm>
          <a:prstGeom prst="rect">
            <a:avLst/>
          </a:prstGeom>
        </p:spPr>
        <p:txBody>
          <a:bodyPr/>
          <a:lstStyle>
            <a:lvl1pPr algn="ctr"/>
          </a:lstStyle>
          <a:p>
            <a:r>
              <a:t>Non-Cyclic Electron Flow</a:t>
            </a:r>
          </a:p>
        </p:txBody>
      </p:sp>
      <p:sp>
        <p:nvSpPr>
          <p:cNvPr id="308" name="After the electron is excited from the P700 molecule, it is accepted by a primary electron acceptor and passed to an ETC where it flows down and generates NADPH.  The ATP generated from the photosystem II’s ETC and the NADPH generated from photosystem I’"/>
          <p:cNvSpPr txBox="1">
            <a:spLocks noGrp="1"/>
          </p:cNvSpPr>
          <p:nvPr>
            <p:ph type="body" idx="1"/>
          </p:nvPr>
        </p:nvSpPr>
        <p:spPr>
          <a:xfrm>
            <a:off x="594359" y="3579310"/>
            <a:ext cx="11816082" cy="5759639"/>
          </a:xfrm>
          <a:prstGeom prst="rect">
            <a:avLst/>
          </a:prstGeom>
        </p:spPr>
        <p:txBody>
          <a:bodyPr/>
          <a:lstStyle>
            <a:lvl1pPr>
              <a:lnSpc>
                <a:spcPct val="90000"/>
              </a:lnSpc>
              <a:defRPr>
                <a:solidFill>
                  <a:srgbClr val="F9F9F9"/>
                </a:solidFill>
                <a:uFill>
                  <a:solidFill>
                    <a:srgbClr val="F9F9F9"/>
                  </a:solidFill>
                </a:uFill>
              </a:defRPr>
            </a:lvl1pPr>
          </a:lstStyle>
          <a:p>
            <a:r>
              <a:t>After the electron is excited from the P700 molecule, it is accepted by a primary electron acceptor and passed to an ETC where it flows down and generates NADPH.  The ATP generated from the photosystem II’s ETC and the NADPH generated from photosystem I’s ETC provide energy and reducing power for the sugar making processes of the Calvin cycle.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Non-Cyclic Electron Flow"/>
          <p:cNvSpPr txBox="1">
            <a:spLocks noGrp="1"/>
          </p:cNvSpPr>
          <p:nvPr>
            <p:ph type="title"/>
          </p:nvPr>
        </p:nvSpPr>
        <p:spPr>
          <a:xfrm>
            <a:off x="-833121" y="2052319"/>
            <a:ext cx="11816082" cy="1381761"/>
          </a:xfrm>
          <a:prstGeom prst="rect">
            <a:avLst/>
          </a:prstGeom>
        </p:spPr>
        <p:txBody>
          <a:bodyPr/>
          <a:lstStyle>
            <a:lvl1pPr algn="ctr"/>
          </a:lstStyle>
          <a:p>
            <a:r>
              <a:t>Non-Cyclic Electron Flow</a:t>
            </a:r>
          </a:p>
        </p:txBody>
      </p:sp>
      <p:sp>
        <p:nvSpPr>
          <p:cNvPr id="311" name="In this process, an enzyme splits water, uses the electrons to replace those “lost” during excitation and generates O2 in the process.  From the primary electron acceptor, the excited electron enters an electron transport chain and generates ATP in route"/>
          <p:cNvSpPr txBox="1">
            <a:spLocks noGrp="1"/>
          </p:cNvSpPr>
          <p:nvPr>
            <p:ph type="body" sz="half" idx="1"/>
          </p:nvPr>
        </p:nvSpPr>
        <p:spPr>
          <a:xfrm>
            <a:off x="7051040" y="3830320"/>
            <a:ext cx="5801361" cy="5120641"/>
          </a:xfrm>
          <a:prstGeom prst="rect">
            <a:avLst/>
          </a:prstGeom>
        </p:spPr>
        <p:txBody>
          <a:bodyPr/>
          <a:lstStyle/>
          <a:p>
            <a:pPr marL="404971" indent="-364331">
              <a:lnSpc>
                <a:spcPct val="90000"/>
              </a:lnSpc>
            </a:pPr>
            <a:r>
              <a:rPr sz="3400">
                <a:solidFill>
                  <a:srgbClr val="F9F9F9"/>
                </a:solidFill>
                <a:uFill>
                  <a:solidFill>
                    <a:srgbClr val="F9F9F9"/>
                  </a:solidFill>
                </a:uFill>
              </a:rPr>
              <a:t>In this process, an enzyme splits water, uses the electrons to replace those “lost” during excitation and generates O</a:t>
            </a:r>
            <a:r>
              <a:rPr sz="3400" baseline="-19411">
                <a:solidFill>
                  <a:srgbClr val="F9F9F9"/>
                </a:solidFill>
                <a:uFill>
                  <a:solidFill>
                    <a:srgbClr val="F9F9F9"/>
                  </a:solidFill>
                </a:uFill>
              </a:rPr>
              <a:t>2</a:t>
            </a:r>
            <a:r>
              <a:rPr sz="3400">
                <a:solidFill>
                  <a:srgbClr val="F9F9F9"/>
                </a:solidFill>
                <a:uFill>
                  <a:solidFill>
                    <a:srgbClr val="F9F9F9"/>
                  </a:solidFill>
                </a:uFill>
              </a:rPr>
              <a:t> in the process.  From the primary electron acceptor, the excited electron enters an electron transport chain and generates ATP in route to photosystem I.</a:t>
            </a:r>
          </a:p>
        </p:txBody>
      </p:sp>
      <p:pic>
        <p:nvPicPr>
          <p:cNvPr id="312" name="image.png" descr="image.png"/>
          <p:cNvPicPr>
            <a:picLocks/>
          </p:cNvPicPr>
          <p:nvPr/>
        </p:nvPicPr>
        <p:blipFill>
          <a:blip r:embed="rId2"/>
          <a:stretch>
            <a:fillRect/>
          </a:stretch>
        </p:blipFill>
        <p:spPr>
          <a:xfrm>
            <a:off x="1788159" y="3576320"/>
            <a:ext cx="5201921" cy="3865880"/>
          </a:xfrm>
          <a:prstGeom prst="rect">
            <a:avLst/>
          </a:prstGeom>
          <a:ln w="3175">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Cyclic Electron Flow"/>
          <p:cNvSpPr txBox="1">
            <a:spLocks noGrp="1"/>
          </p:cNvSpPr>
          <p:nvPr>
            <p:ph type="title"/>
          </p:nvPr>
        </p:nvSpPr>
        <p:spPr>
          <a:xfrm>
            <a:off x="594359" y="1376860"/>
            <a:ext cx="11816082" cy="1381761"/>
          </a:xfrm>
          <a:prstGeom prst="rect">
            <a:avLst/>
          </a:prstGeom>
        </p:spPr>
        <p:txBody>
          <a:bodyPr/>
          <a:lstStyle>
            <a:lvl1pPr algn="ctr"/>
          </a:lstStyle>
          <a:p>
            <a:r>
              <a:t>Cyclic Electron Flow</a:t>
            </a:r>
          </a:p>
        </p:txBody>
      </p:sp>
      <p:sp>
        <p:nvSpPr>
          <p:cNvPr id="315" name="During the process of cyclic electron flow, electrons excited in photosystem I are funneled into the ETC that links photosystem II and photosystem I.…"/>
          <p:cNvSpPr txBox="1">
            <a:spLocks noGrp="1"/>
          </p:cNvSpPr>
          <p:nvPr>
            <p:ph type="body" idx="1"/>
          </p:nvPr>
        </p:nvSpPr>
        <p:spPr>
          <a:xfrm>
            <a:off x="436879" y="3151166"/>
            <a:ext cx="11816082" cy="6063955"/>
          </a:xfrm>
          <a:prstGeom prst="rect">
            <a:avLst/>
          </a:prstGeom>
        </p:spPr>
        <p:txBody>
          <a:bodyPr/>
          <a:lstStyle/>
          <a:p>
            <a:pPr>
              <a:lnSpc>
                <a:spcPct val="90000"/>
              </a:lnSpc>
              <a:defRPr>
                <a:solidFill>
                  <a:srgbClr val="F9F9F9"/>
                </a:solidFill>
                <a:uFill>
                  <a:solidFill>
                    <a:srgbClr val="F9F9F9"/>
                  </a:solidFill>
                </a:uFill>
              </a:defRPr>
            </a:pPr>
            <a:r>
              <a:t>During the process of cyclic electron flow, electrons excited in photosystem I are funneled into the ETC that links photosystem II and photosystem I. </a:t>
            </a:r>
          </a:p>
          <a:p>
            <a:pPr>
              <a:lnSpc>
                <a:spcPct val="90000"/>
              </a:lnSpc>
              <a:defRPr>
                <a:solidFill>
                  <a:srgbClr val="F9F9F9"/>
                </a:solidFill>
                <a:uFill>
                  <a:solidFill>
                    <a:srgbClr val="F9F9F9"/>
                  </a:solidFill>
                </a:uFill>
              </a:defRPr>
            </a:pPr>
            <a:r>
              <a:t>This generates more ATP and is necessary because the Calvin cycle uses more ATP than NADPH.  </a:t>
            </a:r>
          </a:p>
          <a:p>
            <a:pPr>
              <a:lnSpc>
                <a:spcPct val="90000"/>
              </a:lnSpc>
              <a:defRPr>
                <a:solidFill>
                  <a:srgbClr val="F9F9F9"/>
                </a:solidFill>
                <a:uFill>
                  <a:solidFill>
                    <a:srgbClr val="F9F9F9"/>
                  </a:solidFill>
                </a:uFill>
              </a:defRPr>
            </a:pPr>
            <a:r>
              <a:t>This mechanism allows ATP production to keep up with demand.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Cyclic Electron Flow"/>
          <p:cNvSpPr txBox="1">
            <a:spLocks noGrp="1"/>
          </p:cNvSpPr>
          <p:nvPr>
            <p:ph type="title"/>
          </p:nvPr>
        </p:nvSpPr>
        <p:spPr>
          <a:xfrm>
            <a:off x="436879" y="2306319"/>
            <a:ext cx="11816082" cy="1381761"/>
          </a:xfrm>
          <a:prstGeom prst="rect">
            <a:avLst/>
          </a:prstGeom>
        </p:spPr>
        <p:txBody>
          <a:bodyPr/>
          <a:lstStyle>
            <a:lvl1pPr algn="ctr"/>
          </a:lstStyle>
          <a:p>
            <a:r>
              <a:t>Cyclic Electron Flow</a:t>
            </a:r>
          </a:p>
        </p:txBody>
      </p:sp>
      <p:pic>
        <p:nvPicPr>
          <p:cNvPr id="318" name="10_15CyclicElectronFlow_L.jpg" descr="10_15CyclicElectronFlow_L.jpg"/>
          <p:cNvPicPr>
            <a:picLocks noChangeAspect="1"/>
          </p:cNvPicPr>
          <p:nvPr/>
        </p:nvPicPr>
        <p:blipFill>
          <a:blip r:embed="rId2"/>
          <a:stretch>
            <a:fillRect/>
          </a:stretch>
        </p:blipFill>
        <p:spPr>
          <a:xfrm>
            <a:off x="1219148" y="3735372"/>
            <a:ext cx="10915901" cy="5845128"/>
          </a:xfrm>
          <a:prstGeom prst="rect">
            <a:avLst/>
          </a:prstGeom>
          <a:ln w="3175">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 name="10_17ThylakoidMembrane_L.jpg" descr="10_17ThylakoidMembrane_L.jpg"/>
          <p:cNvPicPr>
            <a:picLocks noChangeAspect="1"/>
          </p:cNvPicPr>
          <p:nvPr/>
        </p:nvPicPr>
        <p:blipFill>
          <a:blip r:embed="rId2"/>
          <a:stretch>
            <a:fillRect/>
          </a:stretch>
        </p:blipFill>
        <p:spPr>
          <a:xfrm>
            <a:off x="463841" y="819956"/>
            <a:ext cx="12077118" cy="8113688"/>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Similarities Between Chloroplasts and Mitochondria"/>
          <p:cNvSpPr txBox="1">
            <a:spLocks noGrp="1"/>
          </p:cNvSpPr>
          <p:nvPr>
            <p:ph type="title"/>
          </p:nvPr>
        </p:nvSpPr>
        <p:spPr>
          <a:xfrm>
            <a:off x="723087" y="1400739"/>
            <a:ext cx="11816081" cy="2105225"/>
          </a:xfrm>
          <a:prstGeom prst="rect">
            <a:avLst/>
          </a:prstGeom>
        </p:spPr>
        <p:txBody>
          <a:bodyPr/>
          <a:lstStyle>
            <a:lvl1pPr algn="ctr"/>
          </a:lstStyle>
          <a:p>
            <a:r>
              <a:t>Similarities Between Chloroplasts and Mitochondria</a:t>
            </a:r>
          </a:p>
        </p:txBody>
      </p:sp>
      <p:sp>
        <p:nvSpPr>
          <p:cNvPr id="323" name="Chloroplasts and mitochondria generate ATP by chemiosmosis.  The ETC assembled in the membranes of these 2 organelles pass electrons down the chain and pump H+ across a membrane.  ATP synthase molecules are built into the same membrane and make use of th"/>
          <p:cNvSpPr txBox="1">
            <a:spLocks noGrp="1"/>
          </p:cNvSpPr>
          <p:nvPr>
            <p:ph type="body" idx="1"/>
          </p:nvPr>
        </p:nvSpPr>
        <p:spPr>
          <a:xfrm>
            <a:off x="375919" y="3921759"/>
            <a:ext cx="11816082" cy="5120641"/>
          </a:xfrm>
          <a:prstGeom prst="rect">
            <a:avLst/>
          </a:prstGeom>
        </p:spPr>
        <p:txBody>
          <a:bodyPr/>
          <a:lstStyle/>
          <a:p>
            <a:pPr marL="400685" indent="-360045"/>
            <a:r>
              <a:rPr sz="4200">
                <a:solidFill>
                  <a:srgbClr val="F9F9F9"/>
                </a:solidFill>
                <a:uFill>
                  <a:solidFill>
                    <a:srgbClr val="F9F9F9"/>
                  </a:solidFill>
                </a:uFill>
              </a:rPr>
              <a:t>Chloroplasts and mitochondria generate ATP by chemiosmosis.  The ETC assembled in the membranes of these 2 organelles pass electrons down the chain and pump H</a:t>
            </a:r>
            <a:r>
              <a:rPr sz="4200" baseline="30571">
                <a:solidFill>
                  <a:srgbClr val="F9F9F9"/>
                </a:solidFill>
                <a:uFill>
                  <a:solidFill>
                    <a:srgbClr val="F9F9F9"/>
                  </a:solidFill>
                </a:uFill>
              </a:rPr>
              <a:t>+</a:t>
            </a:r>
            <a:r>
              <a:rPr sz="4200">
                <a:solidFill>
                  <a:srgbClr val="F9F9F9"/>
                </a:solidFill>
                <a:uFill>
                  <a:solidFill>
                    <a:srgbClr val="F9F9F9"/>
                  </a:solidFill>
                </a:uFill>
              </a:rPr>
              <a:t> across a membrane.  ATP synthase molecules are built into the same membrane and make use of the potential energy to drive the phosphorylation of ADP to ATP.</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Although the mechanisms and proteins between the 2 organelles are very similar, the main difference between the 2 processes is that mitochondria transfer chemical energy from food to ATP/NADH.  Chloroplasts transfer energy from light to create ATP and NA"/>
          <p:cNvSpPr txBox="1">
            <a:spLocks noGrp="1"/>
          </p:cNvSpPr>
          <p:nvPr>
            <p:ph type="body" idx="1"/>
          </p:nvPr>
        </p:nvSpPr>
        <p:spPr>
          <a:xfrm>
            <a:off x="436879" y="4064000"/>
            <a:ext cx="11816082" cy="4470400"/>
          </a:xfrm>
          <a:prstGeom prst="rect">
            <a:avLst/>
          </a:prstGeom>
        </p:spPr>
        <p:txBody>
          <a:bodyPr/>
          <a:lstStyle>
            <a:lvl1pPr>
              <a:defRPr>
                <a:solidFill>
                  <a:srgbClr val="F9F9F9"/>
                </a:solidFill>
                <a:uFill>
                  <a:solidFill>
                    <a:srgbClr val="F9F9F9"/>
                  </a:solidFill>
                </a:uFill>
              </a:defRPr>
            </a:lvl1pPr>
          </a:lstStyle>
          <a:p>
            <a:r>
              <a:t>Although the mechanisms and proteins between the 2 organelles are very similar, the main difference between the 2 processes is that mitochondria transfer chemical energy from food to ATP/NADH.  Chloroplasts transfer energy from light to create ATP and NADPH.</a:t>
            </a:r>
          </a:p>
        </p:txBody>
      </p:sp>
      <p:sp>
        <p:nvSpPr>
          <p:cNvPr id="326" name="Similarities Between Chloroplasts and Mitochondria"/>
          <p:cNvSpPr/>
          <p:nvPr/>
        </p:nvSpPr>
        <p:spPr>
          <a:xfrm>
            <a:off x="504610" y="1524515"/>
            <a:ext cx="11995580" cy="1909214"/>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Similarities Between Chloroplasts and Mitochondria</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Form Fitting Function:  Chloroplasts and Mitochondria"/>
          <p:cNvSpPr txBox="1">
            <a:spLocks noGrp="1"/>
          </p:cNvSpPr>
          <p:nvPr>
            <p:ph type="title"/>
          </p:nvPr>
        </p:nvSpPr>
        <p:spPr>
          <a:xfrm>
            <a:off x="436879" y="1476374"/>
            <a:ext cx="12326103" cy="2223878"/>
          </a:xfrm>
          <a:prstGeom prst="rect">
            <a:avLst/>
          </a:prstGeom>
        </p:spPr>
        <p:txBody>
          <a:bodyPr/>
          <a:lstStyle>
            <a:lvl1pPr algn="ctr"/>
          </a:lstStyle>
          <a:p>
            <a:r>
              <a:t>Form Fitting Function:  Chloroplasts and Mitochondria</a:t>
            </a:r>
          </a:p>
        </p:txBody>
      </p:sp>
      <p:sp>
        <p:nvSpPr>
          <p:cNvPr id="329" name="Another main difference that illustrates form fitting function.…"/>
          <p:cNvSpPr txBox="1">
            <a:spLocks noGrp="1"/>
          </p:cNvSpPr>
          <p:nvPr>
            <p:ph type="body" idx="1"/>
          </p:nvPr>
        </p:nvSpPr>
        <p:spPr>
          <a:xfrm>
            <a:off x="375920" y="3899734"/>
            <a:ext cx="11938001" cy="5711627"/>
          </a:xfrm>
          <a:prstGeom prst="rect">
            <a:avLst/>
          </a:prstGeom>
        </p:spPr>
        <p:txBody>
          <a:bodyPr/>
          <a:lstStyle/>
          <a:p>
            <a:r>
              <a:rPr>
                <a:solidFill>
                  <a:srgbClr val="F9F9F9"/>
                </a:solidFill>
                <a:uFill>
                  <a:solidFill>
                    <a:srgbClr val="F9F9F9"/>
                  </a:solidFill>
                </a:uFill>
              </a:rPr>
              <a:t>Another main difference that illustrates form fitting function.  </a:t>
            </a:r>
          </a:p>
          <a:p>
            <a:pPr lvl="1"/>
            <a:r>
              <a:rPr>
                <a:solidFill>
                  <a:srgbClr val="F9F9F9"/>
                </a:solidFill>
                <a:uFill>
                  <a:solidFill>
                    <a:srgbClr val="F9F9F9"/>
                  </a:solidFill>
                </a:uFill>
              </a:rPr>
              <a:t>In the mitochondria, H</a:t>
            </a:r>
            <a:r>
              <a:rPr baseline="30315">
                <a:solidFill>
                  <a:srgbClr val="F9F9F9"/>
                </a:solidFill>
                <a:uFill>
                  <a:solidFill>
                    <a:srgbClr val="F9F9F9"/>
                  </a:solidFill>
                </a:uFill>
              </a:rPr>
              <a:t>+</a:t>
            </a:r>
            <a:r>
              <a:rPr>
                <a:solidFill>
                  <a:srgbClr val="F9F9F9"/>
                </a:solidFill>
                <a:uFill>
                  <a:solidFill>
                    <a:srgbClr val="F9F9F9"/>
                  </a:solidFill>
                </a:uFill>
              </a:rPr>
              <a:t> are pumped to the intermembrane space which powers ATP production as they flow down their gradients back into the matrix.  </a:t>
            </a:r>
          </a:p>
          <a:p>
            <a:pPr lvl="1"/>
            <a:r>
              <a:rPr>
                <a:solidFill>
                  <a:srgbClr val="F9F9F9"/>
                </a:solidFill>
                <a:uFill>
                  <a:solidFill>
                    <a:srgbClr val="F9F9F9"/>
                  </a:solidFill>
                </a:uFill>
              </a:rPr>
              <a:t>In chloroplasts, the process is reversed and H</a:t>
            </a:r>
            <a:r>
              <a:rPr baseline="30315">
                <a:solidFill>
                  <a:srgbClr val="F9F9F9"/>
                </a:solidFill>
                <a:uFill>
                  <a:solidFill>
                    <a:srgbClr val="F9F9F9"/>
                  </a:solidFill>
                </a:uFill>
              </a:rPr>
              <a:t>+</a:t>
            </a:r>
            <a:r>
              <a:rPr>
                <a:solidFill>
                  <a:srgbClr val="F9F9F9"/>
                </a:solidFill>
                <a:uFill>
                  <a:solidFill>
                    <a:srgbClr val="F9F9F9"/>
                  </a:solidFill>
                </a:uFill>
              </a:rPr>
              <a:t> ions flow from the thylakoid space into the stroma creating ATP for use in the Calvin cycle.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In chloroplasts, H+ are pumped from the stroma into the thylakoid space.  As the H+ diffuse down their gradient back into stroma, ATP is produced (in the stroma) which is the site of the Calvin cycle (sugar production)."/>
          <p:cNvSpPr txBox="1">
            <a:spLocks noGrp="1"/>
          </p:cNvSpPr>
          <p:nvPr>
            <p:ph type="body" idx="1"/>
          </p:nvPr>
        </p:nvSpPr>
        <p:spPr>
          <a:xfrm>
            <a:off x="436879" y="4592320"/>
            <a:ext cx="11816082" cy="5120641"/>
          </a:xfrm>
          <a:prstGeom prst="rect">
            <a:avLst/>
          </a:prstGeom>
        </p:spPr>
        <p:txBody>
          <a:bodyPr/>
          <a:lstStyle/>
          <a:p>
            <a:r>
              <a:rPr>
                <a:solidFill>
                  <a:srgbClr val="F9F9F9"/>
                </a:solidFill>
                <a:uFill>
                  <a:solidFill>
                    <a:srgbClr val="F9F9F9"/>
                  </a:solidFill>
                </a:uFill>
              </a:rPr>
              <a:t>In chloroplasts, H</a:t>
            </a:r>
            <a:r>
              <a:rPr baseline="30545">
                <a:solidFill>
                  <a:srgbClr val="F9F9F9"/>
                </a:solidFill>
                <a:uFill>
                  <a:solidFill>
                    <a:srgbClr val="F9F9F9"/>
                  </a:solidFill>
                </a:uFill>
              </a:rPr>
              <a:t>+</a:t>
            </a:r>
            <a:r>
              <a:rPr>
                <a:solidFill>
                  <a:srgbClr val="F9F9F9"/>
                </a:solidFill>
                <a:uFill>
                  <a:solidFill>
                    <a:srgbClr val="F9F9F9"/>
                  </a:solidFill>
                </a:uFill>
              </a:rPr>
              <a:t> are pumped from the stroma into the thylakoid space.  As the H</a:t>
            </a:r>
            <a:r>
              <a:rPr baseline="30545">
                <a:solidFill>
                  <a:srgbClr val="F9F9F9"/>
                </a:solidFill>
                <a:uFill>
                  <a:solidFill>
                    <a:srgbClr val="F9F9F9"/>
                  </a:solidFill>
                </a:uFill>
              </a:rPr>
              <a:t>+</a:t>
            </a:r>
            <a:r>
              <a:rPr>
                <a:solidFill>
                  <a:srgbClr val="F9F9F9"/>
                </a:solidFill>
                <a:uFill>
                  <a:solidFill>
                    <a:srgbClr val="F9F9F9"/>
                  </a:solidFill>
                </a:uFill>
              </a:rPr>
              <a:t> diffuse down their gradient back into stroma, ATP is produced (in the stroma) which is the site of the Calvin cycle (sugar production).</a:t>
            </a:r>
          </a:p>
        </p:txBody>
      </p:sp>
      <p:sp>
        <p:nvSpPr>
          <p:cNvPr id="332" name="Form Fitting Function:  Chloroplasts and Mitochondria"/>
          <p:cNvSpPr/>
          <p:nvPr/>
        </p:nvSpPr>
        <p:spPr>
          <a:xfrm>
            <a:off x="436879" y="1850606"/>
            <a:ext cx="12131042" cy="2121955"/>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Form Fitting Function:  Chloroplasts and Mitochondria</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4" name="10_16ChemiosmosisCompared_L.jpg" descr="10_16ChemiosmosisCompared_L.jpg"/>
          <p:cNvPicPr>
            <a:picLocks noChangeAspect="1"/>
          </p:cNvPicPr>
          <p:nvPr/>
        </p:nvPicPr>
        <p:blipFill>
          <a:blip r:embed="rId2"/>
          <a:stretch>
            <a:fillRect/>
          </a:stretch>
        </p:blipFill>
        <p:spPr>
          <a:xfrm>
            <a:off x="387622" y="1060810"/>
            <a:ext cx="12229556" cy="7631980"/>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Light reactions occur in the thylakoid space…"/>
          <p:cNvSpPr txBox="1">
            <a:spLocks noGrp="1"/>
          </p:cNvSpPr>
          <p:nvPr>
            <p:ph type="body" idx="1"/>
          </p:nvPr>
        </p:nvSpPr>
        <p:spPr>
          <a:xfrm>
            <a:off x="497839" y="4836159"/>
            <a:ext cx="11704322" cy="4795521"/>
          </a:xfrm>
          <a:prstGeom prst="rect">
            <a:avLst/>
          </a:prstGeom>
        </p:spPr>
        <p:txBody>
          <a:bodyPr/>
          <a:lstStyle/>
          <a:p>
            <a:pPr marL="402590" indent="-361950">
              <a:defRPr sz="3800"/>
            </a:pPr>
            <a:endParaRPr dirty="0"/>
          </a:p>
          <a:p>
            <a:pPr marL="402590" indent="-361950">
              <a:defRPr sz="3800"/>
            </a:pPr>
            <a:endParaRPr dirty="0"/>
          </a:p>
          <a:p>
            <a:pPr marL="402590" indent="-361950">
              <a:defRPr sz="3800"/>
            </a:pPr>
            <a:endParaRPr dirty="0"/>
          </a:p>
          <a:p>
            <a:pPr marL="402590" indent="-361950">
              <a:defRPr sz="3800"/>
            </a:pPr>
            <a:endParaRPr dirty="0"/>
          </a:p>
          <a:p>
            <a:pPr marL="402590" indent="-361950">
              <a:defRPr sz="3800">
                <a:solidFill>
                  <a:srgbClr val="F9F9F9"/>
                </a:solidFill>
                <a:uFill>
                  <a:solidFill>
                    <a:srgbClr val="F9F9F9"/>
                  </a:solidFill>
                </a:uFill>
              </a:defRPr>
            </a:pPr>
            <a:r>
              <a:rPr dirty="0"/>
              <a:t>Light reactions occur in the thylakoid space</a:t>
            </a:r>
          </a:p>
          <a:p>
            <a:pPr marL="402590" indent="-361950">
              <a:defRPr sz="3800">
                <a:solidFill>
                  <a:srgbClr val="F9F9F9"/>
                </a:solidFill>
                <a:uFill>
                  <a:solidFill>
                    <a:srgbClr val="F9F9F9"/>
                  </a:solidFill>
                </a:uFill>
              </a:defRPr>
            </a:pPr>
            <a:r>
              <a:rPr dirty="0"/>
              <a:t>The Calvin</a:t>
            </a:r>
            <a:r>
              <a:rPr lang="en-US" dirty="0"/>
              <a:t>-Benson</a:t>
            </a:r>
            <a:r>
              <a:rPr dirty="0"/>
              <a:t> cycle occurs in the stroma.</a:t>
            </a:r>
          </a:p>
        </p:txBody>
      </p:sp>
      <p:pic>
        <p:nvPicPr>
          <p:cNvPr id="337" name="10_18CalvinCycle_3_L.jpg" descr="10_18CalvinCycle_3_L.jpg"/>
          <p:cNvPicPr>
            <a:picLocks noChangeAspect="1"/>
          </p:cNvPicPr>
          <p:nvPr/>
        </p:nvPicPr>
        <p:blipFill>
          <a:blip r:embed="rId2"/>
          <a:stretch>
            <a:fillRect/>
          </a:stretch>
        </p:blipFill>
        <p:spPr>
          <a:xfrm>
            <a:off x="48865" y="1333550"/>
            <a:ext cx="6382444" cy="5697171"/>
          </a:xfrm>
          <a:prstGeom prst="rect">
            <a:avLst/>
          </a:prstGeom>
          <a:ln w="3175">
            <a:solidFill>
              <a:srgbClr val="000000"/>
            </a:solidFill>
            <a:miter lim="400000"/>
          </a:ln>
        </p:spPr>
      </p:pic>
      <p:pic>
        <p:nvPicPr>
          <p:cNvPr id="338" name="10_05PhotosynthOverview_3_L.jpg" descr="10_05PhotosynthOverview_3_L.jpg"/>
          <p:cNvPicPr>
            <a:picLocks noChangeAspect="1"/>
          </p:cNvPicPr>
          <p:nvPr/>
        </p:nvPicPr>
        <p:blipFill>
          <a:blip r:embed="rId3"/>
          <a:stretch>
            <a:fillRect/>
          </a:stretch>
        </p:blipFill>
        <p:spPr>
          <a:xfrm>
            <a:off x="6421958" y="1339197"/>
            <a:ext cx="6557120" cy="5697171"/>
          </a:xfrm>
          <a:prstGeom prst="rect">
            <a:avLst/>
          </a:prstGeom>
          <a:ln w="3175">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During carbon fixation, the Calvin cycle incorporates 1 molecule of CO2 at a time into RuBP, a 5 carbon sugar, the “CO2 acceptor.”…"/>
          <p:cNvSpPr txBox="1">
            <a:spLocks noGrp="1"/>
          </p:cNvSpPr>
          <p:nvPr>
            <p:ph type="body" idx="1"/>
          </p:nvPr>
        </p:nvSpPr>
        <p:spPr>
          <a:xfrm>
            <a:off x="420889" y="3504700"/>
            <a:ext cx="11816082" cy="5120641"/>
          </a:xfrm>
          <a:prstGeom prst="rect">
            <a:avLst/>
          </a:prstGeom>
        </p:spPr>
        <p:txBody>
          <a:bodyPr/>
          <a:lstStyle/>
          <a:p>
            <a:r>
              <a:rPr lang="en-US" dirty="0">
                <a:solidFill>
                  <a:srgbClr val="F9F9F9"/>
                </a:solidFill>
                <a:uFill>
                  <a:solidFill>
                    <a:srgbClr val="F9F9F9"/>
                  </a:solidFill>
                </a:uFill>
              </a:rPr>
              <a:t>The main takeaway from the Calvin-Benson Cycle is that carbon dioxide is reduced to sugar by this process.</a:t>
            </a:r>
          </a:p>
          <a:p>
            <a:r>
              <a:rPr lang="en-US" dirty="0">
                <a:solidFill>
                  <a:srgbClr val="F9F9F9"/>
                </a:solidFill>
                <a:uFill>
                  <a:solidFill>
                    <a:srgbClr val="F9F9F9"/>
                  </a:solidFill>
                </a:uFill>
              </a:rPr>
              <a:t>NADPH from the light reactions power the reduction of carbon dioxide, and ATP from the light reactions powers the endergonic reactions in the cycle.</a:t>
            </a:r>
            <a:endParaRPr dirty="0">
              <a:solidFill>
                <a:srgbClr val="F9F9F9"/>
              </a:solidFill>
              <a:uFill>
                <a:solidFill>
                  <a:srgbClr val="F9F9F9"/>
                </a:solidFill>
              </a:uFill>
            </a:endParaRPr>
          </a:p>
        </p:txBody>
      </p:sp>
      <p:sp>
        <p:nvSpPr>
          <p:cNvPr id="6" name="The Calvin Cycle:  Carbon Fixation">
            <a:extLst>
              <a:ext uri="{FF2B5EF4-FFF2-40B4-BE49-F238E27FC236}">
                <a16:creationId xmlns:a16="http://schemas.microsoft.com/office/drawing/2014/main" id="{75B6FCBB-D119-6049-9162-D030A0F1EE5C}"/>
              </a:ext>
            </a:extLst>
          </p:cNvPr>
          <p:cNvSpPr txBox="1">
            <a:spLocks noGrp="1"/>
          </p:cNvSpPr>
          <p:nvPr>
            <p:ph type="title"/>
          </p:nvPr>
        </p:nvSpPr>
        <p:spPr>
          <a:xfrm>
            <a:off x="594360" y="1999818"/>
            <a:ext cx="11816081" cy="1381761"/>
          </a:xfrm>
          <a:prstGeom prst="rect">
            <a:avLst/>
          </a:prstGeom>
        </p:spPr>
        <p:txBody>
          <a:bodyPr/>
          <a:lstStyle>
            <a:lvl1pPr algn="ctr"/>
          </a:lstStyle>
          <a:p>
            <a:r>
              <a:rPr dirty="0"/>
              <a:t>The Calvin</a:t>
            </a:r>
            <a:r>
              <a:rPr lang="en-US" dirty="0"/>
              <a:t>-Benson</a:t>
            </a:r>
            <a:r>
              <a:rPr dirty="0"/>
              <a:t> Cycle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The Calvin Cycle:  Carbon Fixation"/>
          <p:cNvSpPr txBox="1">
            <a:spLocks noGrp="1"/>
          </p:cNvSpPr>
          <p:nvPr>
            <p:ph type="title"/>
          </p:nvPr>
        </p:nvSpPr>
        <p:spPr>
          <a:xfrm>
            <a:off x="594360" y="1999818"/>
            <a:ext cx="11816081" cy="1381761"/>
          </a:xfrm>
          <a:prstGeom prst="rect">
            <a:avLst/>
          </a:prstGeom>
        </p:spPr>
        <p:txBody>
          <a:bodyPr/>
          <a:lstStyle>
            <a:lvl1pPr algn="ctr"/>
          </a:lstStyle>
          <a:p>
            <a:r>
              <a:rPr dirty="0"/>
              <a:t>The Calvin</a:t>
            </a:r>
            <a:r>
              <a:rPr lang="en-US" dirty="0"/>
              <a:t>-Benson</a:t>
            </a:r>
            <a:r>
              <a:rPr dirty="0"/>
              <a:t> Cycle</a:t>
            </a:r>
          </a:p>
        </p:txBody>
      </p:sp>
      <p:sp>
        <p:nvSpPr>
          <p:cNvPr id="344" name="During carbon fixation, the Calvin cycle incorporates 1 molecule of CO2 at a time into RuBP, a 5 carbon sugar, the “CO2 acceptor.”…"/>
          <p:cNvSpPr txBox="1">
            <a:spLocks noGrp="1"/>
          </p:cNvSpPr>
          <p:nvPr>
            <p:ph type="body" idx="1"/>
          </p:nvPr>
        </p:nvSpPr>
        <p:spPr>
          <a:xfrm>
            <a:off x="375919" y="4389120"/>
            <a:ext cx="11816082" cy="5120641"/>
          </a:xfrm>
          <a:prstGeom prst="rect">
            <a:avLst/>
          </a:prstGeom>
        </p:spPr>
        <p:txBody>
          <a:bodyPr/>
          <a:lstStyle/>
          <a:p>
            <a:r>
              <a:rPr lang="en-US" dirty="0">
                <a:solidFill>
                  <a:srgbClr val="F9F9F9"/>
                </a:solidFill>
                <a:uFill>
                  <a:solidFill>
                    <a:srgbClr val="F9F9F9"/>
                  </a:solidFill>
                </a:uFill>
              </a:rPr>
              <a:t>There is no need to know any of the details of this process.</a:t>
            </a:r>
          </a:p>
          <a:p>
            <a:r>
              <a:rPr lang="en-US" dirty="0">
                <a:solidFill>
                  <a:srgbClr val="F9F9F9"/>
                </a:solidFill>
                <a:uFill>
                  <a:solidFill>
                    <a:srgbClr val="F9F9F9"/>
                  </a:solidFill>
                </a:uFill>
              </a:rPr>
              <a:t>The memorization of the reactions is beyond the scope of AP Biology.</a:t>
            </a:r>
          </a:p>
        </p:txBody>
      </p:sp>
    </p:spTree>
    <p:extLst>
      <p:ext uri="{BB962C8B-B14F-4D97-AF65-F5344CB8AC3E}">
        <p14:creationId xmlns:p14="http://schemas.microsoft.com/office/powerpoint/2010/main" val="3649217509"/>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 map&#10;&#10;Description automatically generated">
            <a:extLst>
              <a:ext uri="{FF2B5EF4-FFF2-40B4-BE49-F238E27FC236}">
                <a16:creationId xmlns:a16="http://schemas.microsoft.com/office/drawing/2014/main" id="{62371B91-E002-E147-6449-9BC9BF39B4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319" y="396240"/>
            <a:ext cx="11717867" cy="8788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Times New Roman"/>
        <a:ea typeface="Times New Roman"/>
        <a:cs typeface="Times New Roma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40640" tIns="40640" rIns="40640" bIns="40640" numCol="1" spcCol="38100" rtlCol="0" anchor="ctr">
        <a:spAutoFit/>
      </a:bodyPr>
      <a:lstStyle>
        <a:defPPr marL="0" marR="0" indent="0" algn="ctr" defTabSz="623146"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a:spAutoFit/>
      </a:bodyPr>
      <a:lstStyle>
        <a:defPPr marL="0" marR="0" indent="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Times New Roman"/>
        <a:ea typeface="Times New Roman"/>
        <a:cs typeface="Times New Roma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40640" tIns="40640" rIns="40640" bIns="40640" numCol="1" spcCol="38100" rtlCol="0" anchor="ctr">
        <a:spAutoFit/>
      </a:bodyPr>
      <a:lstStyle>
        <a:defPPr marL="0" marR="0" indent="0" algn="ctr" defTabSz="623146"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a:spAutoFit/>
      </a:bodyPr>
      <a:lstStyle>
        <a:defPPr marL="0" marR="0" indent="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1446</TotalTime>
  <Words>2258</Words>
  <Application>Microsoft Macintosh PowerPoint</Application>
  <PresentationFormat>Custom</PresentationFormat>
  <Paragraphs>185</Paragraphs>
  <Slides>65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65</vt:i4>
      </vt:variant>
    </vt:vector>
  </HeadingPairs>
  <TitlesOfParts>
    <vt:vector size="71" baseType="lpstr">
      <vt:lpstr>Arial</vt:lpstr>
      <vt:lpstr>Lucida Grande</vt:lpstr>
      <vt:lpstr>Symbol</vt:lpstr>
      <vt:lpstr>Times New Roman</vt:lpstr>
      <vt:lpstr>Wingdings</vt:lpstr>
      <vt:lpstr>White</vt:lpstr>
      <vt:lpstr>Chapter 10 Photosynthesis</vt:lpstr>
      <vt:lpstr>PowerPoint Presentation</vt:lpstr>
      <vt:lpstr>Autotrophs and Heterotrophs</vt:lpstr>
      <vt:lpstr>Chloroplasts</vt:lpstr>
      <vt:lpstr>Chloroplasts</vt:lpstr>
      <vt:lpstr>Chloroplasts</vt:lpstr>
      <vt:lpstr>     Chloroplasts</vt:lpstr>
      <vt:lpstr>Photosynthesis</vt:lpstr>
      <vt:lpstr>What Happens to the Atoms Involved?</vt:lpstr>
      <vt:lpstr>PowerPoint Presentation</vt:lpstr>
      <vt:lpstr>PowerPoint Presentation</vt:lpstr>
      <vt:lpstr>PowerPoint Presentation</vt:lpstr>
      <vt:lpstr>PowerPoint Presentation</vt:lpstr>
      <vt:lpstr>PowerPoint Presentation</vt:lpstr>
      <vt:lpstr>PowerPoint Presentation</vt:lpstr>
      <vt:lpstr>Photosynthesis and Cellular Respiration</vt:lpstr>
      <vt:lpstr>PowerPoint Presentation</vt:lpstr>
      <vt:lpstr>PowerPoint Presentation</vt:lpstr>
      <vt:lpstr>The Electromagnetic Spectrum</vt:lpstr>
      <vt:lpstr>PowerPoint Presentation</vt:lpstr>
      <vt:lpstr>PowerPoint Presentation</vt:lpstr>
      <vt:lpstr>Light</vt:lpstr>
      <vt:lpstr>Light</vt:lpstr>
      <vt:lpstr>The 3 Main Pigments in Chloroplasts</vt:lpstr>
      <vt:lpstr>Chlorophyll a and Accessory Pigments</vt:lpstr>
      <vt:lpstr>Chromatography</vt:lpstr>
      <vt:lpstr>Chromatography</vt:lpstr>
      <vt:lpstr>Chromatography</vt:lpstr>
      <vt:lpstr>Chromatography</vt:lpstr>
      <vt:lpstr>PowerPoint Presentation</vt:lpstr>
      <vt:lpstr>Experimenting With Light</vt:lpstr>
      <vt:lpstr>PowerPoint Presentation</vt:lpstr>
      <vt:lpstr>PowerPoint Presentation</vt:lpstr>
      <vt:lpstr>PowerPoint Presentation</vt:lpstr>
      <vt:lpstr>Comparing Oxygen Production and Absorption of Light in Photosynthesis</vt:lpstr>
      <vt:lpstr>  </vt:lpstr>
      <vt:lpstr>Photosynthesis: The Light-Dependent Reactions</vt:lpstr>
      <vt:lpstr>Photosystems I &amp; II</vt:lpstr>
      <vt:lpstr>Photosynthesis: The Calvin Cycle, The Light-Independent Reactions</vt:lpstr>
      <vt:lpstr>PowerPoint Presentation</vt:lpstr>
      <vt:lpstr>Photosystems</vt:lpstr>
      <vt:lpstr>Absorption of Light</vt:lpstr>
      <vt:lpstr>PowerPoint Presentation</vt:lpstr>
      <vt:lpstr>Photosystems II and I</vt:lpstr>
      <vt:lpstr>Photosystems II and I</vt:lpstr>
      <vt:lpstr>Photosystems II and I</vt:lpstr>
      <vt:lpstr>PowerPoint Presentation</vt:lpstr>
      <vt:lpstr>PowerPoint Presentation</vt:lpstr>
      <vt:lpstr>The Light Reactions of Photosystems II and I</vt:lpstr>
      <vt:lpstr>Non-Cyclic Electron Flow</vt:lpstr>
      <vt:lpstr>Non-Cyclic Electron Flow</vt:lpstr>
      <vt:lpstr>Non-Cyclic Electron Flow</vt:lpstr>
      <vt:lpstr>Non-Cyclic Electron Flow</vt:lpstr>
      <vt:lpstr>Cyclic Electron Flow</vt:lpstr>
      <vt:lpstr>Cyclic Electron Flow</vt:lpstr>
      <vt:lpstr>PowerPoint Presentation</vt:lpstr>
      <vt:lpstr>Similarities Between Chloroplasts and Mitochondria</vt:lpstr>
      <vt:lpstr>PowerPoint Presentation</vt:lpstr>
      <vt:lpstr>Form Fitting Function:  Chloroplasts and Mitochondria</vt:lpstr>
      <vt:lpstr>PowerPoint Presentation</vt:lpstr>
      <vt:lpstr>PowerPoint Presentation</vt:lpstr>
      <vt:lpstr>PowerPoint Presentation</vt:lpstr>
      <vt:lpstr>The Calvin-Benson Cycle</vt:lpstr>
      <vt:lpstr>The Calvin-Benson Cycle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10 Photosynthesis</dc:title>
  <cp:lastModifiedBy>MULTHAUPT, TRAVIS</cp:lastModifiedBy>
  <cp:revision>11</cp:revision>
  <dcterms:modified xsi:type="dcterms:W3CDTF">2024-11-21T23:51:36Z</dcterms:modified>
</cp:coreProperties>
</file>