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68" r:id="rId15"/>
    <p:sldId id="269" r:id="rId16"/>
    <p:sldId id="270" r:id="rId17"/>
    <p:sldId id="271" r:id="rId18"/>
    <p:sldId id="272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1pPr>
    <a:lvl2pPr marL="0" marR="0" indent="4572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2pPr>
    <a:lvl3pPr marL="0" marR="0" indent="9144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3pPr>
    <a:lvl4pPr marL="0" marR="0" indent="13716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4pPr>
    <a:lvl5pPr marL="0" marR="0" indent="18288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5pPr>
    <a:lvl6pPr marL="0" marR="0" indent="22860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6pPr>
    <a:lvl7pPr marL="0" marR="0" indent="27432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7pPr>
    <a:lvl8pPr marL="0" marR="0" indent="32004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8pPr>
    <a:lvl9pPr marL="0" marR="0" indent="3657600" algn="ctr" defTabSz="415431" rtl="0" fontAlgn="auto" latinLnBrk="0" hangingPunct="0">
      <a:lnSpc>
        <a:spcPct val="100000"/>
      </a:lnSpc>
      <a:spcBef>
        <a:spcPts val="1700"/>
      </a:spcBef>
      <a:spcAft>
        <a:spcPts val="0"/>
      </a:spcAft>
      <a:buClrTx/>
      <a:buSzTx/>
      <a:buFontTx/>
      <a:buNone/>
      <a:tabLst>
        <a:tab pos="406400" algn="l"/>
      </a:tabLst>
      <a:defRPr kumimoji="0" sz="1800" b="0" i="0" u="none" strike="noStrike" cap="none" spc="53" normalizeH="0" baseline="0">
        <a:ln>
          <a:noFill/>
        </a:ln>
        <a:solidFill>
          <a:schemeClr val="accent1"/>
        </a:solidFill>
        <a:effectLst/>
        <a:uFillTx/>
        <a:latin typeface="Founders Grotesk Text Regular"/>
        <a:ea typeface="Founders Grotesk Text Regular"/>
        <a:cs typeface="Founders Grotesk Text Regular"/>
        <a:sym typeface="Founders Grotesk Tex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254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3585F"/>
        </a:fontRef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254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chemeClr val="accent1"/>
        </a:fontRef>
        <a:schemeClr val="accent1"/>
      </a:tcTxStyle>
      <a:tcStyle>
        <a:tcBdr>
          <a:left>
            <a:ln w="12700" cap="flat">
              <a:solidFill>
                <a:srgbClr val="525760"/>
              </a:solidFill>
              <a:prstDash val="solid"/>
              <a:miter lim="400000"/>
            </a:ln>
          </a:left>
          <a:right>
            <a:ln w="25400" cap="flat">
              <a:solidFill>
                <a:schemeClr val="accent1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/>
              </a:solidFill>
              <a:prstDash val="solid"/>
              <a:miter lim="400000"/>
            </a:ln>
          </a:top>
          <a:bottom>
            <a:ln w="12700" cap="flat">
              <a:solidFill>
                <a:srgbClr val="525760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525760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54585E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solidFill>
            <a:schemeClr val="accent4"/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25400" cap="flat">
              <a:solidFill>
                <a:srgbClr val="54585E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45357"/>
              <a:satOff val="2412"/>
              <a:lumOff val="-28753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45A62"/>
              </a:solidFill>
              <a:prstDash val="solid"/>
              <a:miter lim="400000"/>
            </a:ln>
          </a:left>
          <a:right>
            <a:ln w="12700" cap="flat">
              <a:solidFill>
                <a:srgbClr val="545A62"/>
              </a:solidFill>
              <a:prstDash val="solid"/>
              <a:miter lim="400000"/>
            </a:ln>
          </a:right>
          <a:top>
            <a:ln w="12700" cap="flat">
              <a:solidFill>
                <a:srgbClr val="545A62"/>
              </a:solidFill>
              <a:prstDash val="solid"/>
              <a:miter lim="400000"/>
            </a:ln>
          </a:top>
          <a:bottom>
            <a:ln w="12700" cap="flat">
              <a:solidFill>
                <a:srgbClr val="545A62"/>
              </a:solidFill>
              <a:prstDash val="solid"/>
              <a:miter lim="400000"/>
            </a:ln>
          </a:bottom>
          <a:insideH>
            <a:ln w="12700" cap="flat">
              <a:solidFill>
                <a:srgbClr val="545A62"/>
              </a:solidFill>
              <a:prstDash val="solid"/>
              <a:miter lim="400000"/>
            </a:ln>
          </a:insideH>
          <a:insideV>
            <a:ln w="12700" cap="flat">
              <a:solidFill>
                <a:srgbClr val="545A6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9FAFF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45A62"/>
              </a:solidFill>
              <a:prstDash val="solid"/>
              <a:miter lim="400000"/>
            </a:ln>
          </a:right>
          <a:top>
            <a:ln w="12700" cap="flat">
              <a:solidFill>
                <a:srgbClr val="555A61"/>
              </a:solidFill>
              <a:prstDash val="solid"/>
              <a:miter lim="400000"/>
            </a:ln>
          </a:top>
          <a:bottom>
            <a:ln w="12700" cap="flat">
              <a:solidFill>
                <a:srgbClr val="555A61"/>
              </a:solidFill>
              <a:prstDash val="solid"/>
              <a:miter lim="400000"/>
            </a:ln>
          </a:bottom>
          <a:insideH>
            <a:ln w="12700" cap="flat">
              <a:solidFill>
                <a:srgbClr val="555A61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527787"/>
              <a:satOff val="-26837"/>
              <a:lumOff val="15324"/>
            </a:schemeClr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45A62"/>
              </a:solidFill>
              <a:prstDash val="solid"/>
              <a:miter lim="400000"/>
            </a:ln>
          </a:left>
          <a:right>
            <a:ln w="12700" cap="flat">
              <a:solidFill>
                <a:srgbClr val="545A62"/>
              </a:solidFill>
              <a:prstDash val="solid"/>
              <a:miter lim="400000"/>
            </a:ln>
          </a:right>
          <a:top>
            <a:ln w="25400" cap="flat">
              <a:solidFill>
                <a:srgbClr val="545A62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45A62"/>
              </a:solidFill>
              <a:prstDash val="solid"/>
              <a:miter lim="400000"/>
            </a:ln>
          </a:insideH>
          <a:insideV>
            <a:ln w="12700" cap="flat">
              <a:solidFill>
                <a:srgbClr val="545A6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45A62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238625"/>
              <a:satOff val="-6134"/>
              <a:lumOff val="8689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6F4E4"/>
          </a:solidFill>
        </a:fill>
      </a:tcStyle>
    </a:band2H>
    <a:firstCol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25400" cap="flat">
              <a:solidFill>
                <a:srgbClr val="53585F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solidFill>
            <a:schemeClr val="accent5">
              <a:hueOff val="503731"/>
              <a:lumOff val="7092"/>
            </a:schemeClr>
          </a:solidFill>
        </a:fill>
      </a:tcStyle>
    </a:firstCol>
    <a:lastRow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miter lim="400000"/>
            </a:ln>
          </a:left>
          <a:right>
            <a:ln w="12700" cap="flat">
              <a:solidFill>
                <a:srgbClr val="53585F"/>
              </a:solidFill>
              <a:prstDash val="solid"/>
              <a:miter lim="400000"/>
            </a:ln>
          </a:right>
          <a:top>
            <a:ln w="25400" cap="flat">
              <a:solidFill>
                <a:srgbClr val="54585E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solidFill>
                <a:srgbClr val="53585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Founders Grotesk Medium"/>
          <a:ea typeface="Founders Grotesk Medium"/>
          <a:cs typeface="Founders Grotesk Medium"/>
        </a:font>
        <a:srgbClr val="53575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254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4585E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ounders Grotesk"/>
          <a:ea typeface="Founders Grotesk"/>
          <a:cs typeface="Founders Grotesk"/>
        </a:font>
        <a:srgbClr val="53585F"/>
      </a:tcTxStyle>
      <a:tcStyle>
        <a:tcBdr>
          <a:left>
            <a:ln w="12700" cap="flat">
              <a:solidFill>
                <a:srgbClr val="A8A8A8"/>
              </a:solidFill>
              <a:prstDash val="solid"/>
              <a:miter lim="400000"/>
            </a:ln>
          </a:left>
          <a:right>
            <a:ln w="12700" cap="flat">
              <a:solidFill>
                <a:srgbClr val="A8A8A8"/>
              </a:solidFill>
              <a:prstDash val="solid"/>
              <a:miter lim="400000"/>
            </a:ln>
          </a:right>
          <a:top>
            <a:ln w="12700" cap="flat">
              <a:solidFill>
                <a:srgbClr val="A8A8A8"/>
              </a:solidFill>
              <a:prstDash val="solid"/>
              <a:miter lim="400000"/>
            </a:ln>
          </a:top>
          <a:bottom>
            <a:ln w="12700" cap="flat">
              <a:solidFill>
                <a:srgbClr val="A8A8A8"/>
              </a:solidFill>
              <a:prstDash val="solid"/>
              <a:miter lim="400000"/>
            </a:ln>
          </a:bottom>
          <a:insideH>
            <a:ln w="12700" cap="flat">
              <a:solidFill>
                <a:srgbClr val="A8A8A8"/>
              </a:solidFill>
              <a:prstDash val="solid"/>
              <a:miter lim="400000"/>
            </a:ln>
          </a:insideH>
          <a:insideV>
            <a:ln w="12700" cap="flat">
              <a:solidFill>
                <a:srgbClr val="A8A8A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5666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56667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EBEB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656667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A8A8A9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4"/>
    <p:restoredTop sz="94715"/>
  </p:normalViewPr>
  <p:slideViewPr>
    <p:cSldViewPr snapToGrid="0">
      <p:cViewPr varScale="1">
        <p:scale>
          <a:sx n="125" d="100"/>
          <a:sy n="125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>
            <a:off x="568119" y="8737600"/>
            <a:ext cx="11873078" cy="0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532752" y="6876002"/>
            <a:ext cx="11933846" cy="1596088"/>
          </a:xfrm>
          <a:prstGeom prst="rect">
            <a:avLst/>
          </a:prstGeom>
        </p:spPr>
        <p:txBody>
          <a:bodyPr lIns="27093" tIns="27093" rIns="27093" bIns="27093" anchor="b"/>
          <a:lstStyle>
            <a:lvl1pPr>
              <a:lnSpc>
                <a:spcPct val="70000"/>
              </a:lnSpc>
              <a:defRPr sz="10600" spc="-211">
                <a:solidFill>
                  <a:srgbClr val="FFFFFF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4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30019" y="8801100"/>
            <a:ext cx="11938001" cy="344001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100000"/>
              </a:lnSpc>
              <a:tabLst/>
              <a:defRPr sz="1800" b="1" cap="all" spc="107">
                <a:solidFill>
                  <a:schemeClr val="accent4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5" name="Line"/>
          <p:cNvSpPr/>
          <p:nvPr/>
        </p:nvSpPr>
        <p:spPr>
          <a:xfrm>
            <a:off x="568119" y="6831552"/>
            <a:ext cx="11883045" cy="1"/>
          </a:xfrm>
          <a:prstGeom prst="line">
            <a:avLst/>
          </a:prstGeom>
          <a:ln w="889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2752" y="785641"/>
            <a:ext cx="11943812" cy="1447295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80000"/>
              </a:lnSpc>
              <a:tabLst/>
              <a:defRPr sz="4800" spc="-48">
                <a:solidFill>
                  <a:schemeClr val="accent4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1pPr>
            <a:lvl2pPr defTabSz="587022">
              <a:lnSpc>
                <a:spcPct val="80000"/>
              </a:lnSpc>
              <a:tabLst/>
              <a:defRPr sz="4800" spc="-48">
                <a:solidFill>
                  <a:schemeClr val="accent4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2pPr>
            <a:lvl3pPr defTabSz="587022">
              <a:lnSpc>
                <a:spcPct val="80000"/>
              </a:lnSpc>
              <a:tabLst/>
              <a:defRPr sz="4800" spc="-48">
                <a:solidFill>
                  <a:schemeClr val="accent4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3pPr>
            <a:lvl4pPr defTabSz="587022">
              <a:lnSpc>
                <a:spcPct val="80000"/>
              </a:lnSpc>
              <a:tabLst/>
              <a:defRPr sz="4800" spc="-48">
                <a:solidFill>
                  <a:schemeClr val="accent4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4pPr>
            <a:lvl5pPr defTabSz="587022">
              <a:lnSpc>
                <a:spcPct val="80000"/>
              </a:lnSpc>
              <a:tabLst/>
              <a:defRPr sz="4800" spc="-48">
                <a:solidFill>
                  <a:schemeClr val="accent4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1054398042_3378x2084.jpg"/>
          <p:cNvSpPr>
            <a:spLocks noGrp="1"/>
          </p:cNvSpPr>
          <p:nvPr>
            <p:ph type="pic" idx="21"/>
          </p:nvPr>
        </p:nvSpPr>
        <p:spPr>
          <a:xfrm>
            <a:off x="-1003300" y="-1574800"/>
            <a:ext cx="18453100" cy="113843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" name="Line"/>
          <p:cNvSpPr/>
          <p:nvPr/>
        </p:nvSpPr>
        <p:spPr>
          <a:xfrm>
            <a:off x="558853" y="8752030"/>
            <a:ext cx="11873079" cy="1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26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530019" y="8801100"/>
            <a:ext cx="11938001" cy="344001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100000"/>
              </a:lnSpc>
              <a:tabLst/>
              <a:defRPr sz="1800" b="1" cap="all" spc="107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7" name="Line"/>
          <p:cNvSpPr/>
          <p:nvPr/>
        </p:nvSpPr>
        <p:spPr>
          <a:xfrm>
            <a:off x="558853" y="6845982"/>
            <a:ext cx="11883045" cy="1"/>
          </a:xfrm>
          <a:prstGeom prst="line">
            <a:avLst/>
          </a:prstGeom>
          <a:ln w="889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28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532752" y="6876002"/>
            <a:ext cx="11933846" cy="1596088"/>
          </a:xfrm>
          <a:prstGeom prst="rect">
            <a:avLst/>
          </a:prstGeom>
        </p:spPr>
        <p:txBody>
          <a:bodyPr lIns="27093" tIns="27093" rIns="27093" bIns="27093" anchor="b"/>
          <a:lstStyle>
            <a:lvl1pPr>
              <a:lnSpc>
                <a:spcPct val="70000"/>
              </a:lnSpc>
              <a:defRPr sz="10600" spc="-211">
                <a:solidFill>
                  <a:srgbClr val="FFFFFF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2752" y="785641"/>
            <a:ext cx="11943812" cy="1495389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80000"/>
              </a:lnSpc>
              <a:tabLst/>
              <a:defRPr sz="4800" spc="-48">
                <a:solidFill>
                  <a:srgbClr val="FFFFFF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1pPr>
            <a:lvl2pPr defTabSz="587022">
              <a:lnSpc>
                <a:spcPct val="80000"/>
              </a:lnSpc>
              <a:tabLst/>
              <a:defRPr sz="4800" spc="-48">
                <a:solidFill>
                  <a:srgbClr val="FFFFFF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2pPr>
            <a:lvl3pPr defTabSz="587022">
              <a:lnSpc>
                <a:spcPct val="80000"/>
              </a:lnSpc>
              <a:tabLst/>
              <a:defRPr sz="4800" spc="-48">
                <a:solidFill>
                  <a:srgbClr val="FFFFFF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3pPr>
            <a:lvl4pPr defTabSz="587022">
              <a:lnSpc>
                <a:spcPct val="80000"/>
              </a:lnSpc>
              <a:tabLst/>
              <a:defRPr sz="4800" spc="-48">
                <a:solidFill>
                  <a:srgbClr val="FFFFFF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4pPr>
            <a:lvl5pPr defTabSz="587022">
              <a:lnSpc>
                <a:spcPct val="80000"/>
              </a:lnSpc>
              <a:tabLst/>
              <a:defRPr sz="4800" spc="-48">
                <a:solidFill>
                  <a:srgbClr val="FFFFFF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520524404_2582x1617.jpg"/>
          <p:cNvSpPr>
            <a:spLocks noGrp="1"/>
          </p:cNvSpPr>
          <p:nvPr>
            <p:ph type="pic" idx="21"/>
          </p:nvPr>
        </p:nvSpPr>
        <p:spPr>
          <a:xfrm>
            <a:off x="4000500" y="-25400"/>
            <a:ext cx="15887700" cy="99498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39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40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530019" y="8801100"/>
            <a:ext cx="5430521" cy="344001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100000"/>
              </a:lnSpc>
              <a:tabLst/>
              <a:defRPr sz="1800" b="1" cap="all" spc="107">
                <a:solidFill>
                  <a:schemeClr val="accent1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4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38479" y="3725173"/>
            <a:ext cx="5430521" cy="4717958"/>
          </a:xfrm>
          <a:prstGeom prst="rect">
            <a:avLst/>
          </a:prstGeom>
        </p:spPr>
        <p:txBody>
          <a:bodyPr lIns="27093" tIns="27093" rIns="27093" bIns="27093"/>
          <a:lstStyle>
            <a:lvl1pPr>
              <a:lnSpc>
                <a:spcPct val="60000"/>
              </a:lnSpc>
              <a:defRPr sz="8400" spc="-168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50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5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30019" y="8801100"/>
            <a:ext cx="11938001" cy="344001"/>
          </a:xfrm>
          <a:prstGeom prst="rect">
            <a:avLst/>
          </a:prstGeom>
        </p:spPr>
        <p:txBody>
          <a:bodyPr lIns="27093" tIns="27093" rIns="27093" bIns="27093"/>
          <a:lstStyle>
            <a:lvl1pPr defTabSz="587022">
              <a:lnSpc>
                <a:spcPct val="100000"/>
              </a:lnSpc>
              <a:tabLst/>
              <a:defRPr sz="1800" b="1" cap="all" spc="107">
                <a:solidFill>
                  <a:schemeClr val="accent1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lvl1pPr>
          </a:lstStyle>
          <a:p>
            <a:r>
              <a:t>Author and Date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33400" y="2565400"/>
            <a:ext cx="11938000" cy="5626100"/>
          </a:xfrm>
          <a:prstGeom prst="rect">
            <a:avLst/>
          </a:prstGeom>
        </p:spPr>
        <p:txBody>
          <a:bodyPr/>
          <a:lstStyle>
            <a:lvl1pPr marL="3048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1pPr>
            <a:lvl2pPr marL="6096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2pPr>
            <a:lvl3pPr marL="9144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3pPr>
            <a:lvl4pPr marL="12192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4pPr>
            <a:lvl5pPr marL="15240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37834" y="625475"/>
            <a:ext cx="11933567" cy="1396310"/>
          </a:xfrm>
          <a:prstGeom prst="rect">
            <a:avLst/>
          </a:prstGeom>
        </p:spPr>
        <p:txBody>
          <a:bodyPr/>
          <a:lstStyle>
            <a:lvl1pPr>
              <a:lnSpc>
                <a:spcPct val="60000"/>
              </a:lnSpc>
              <a:defRPr sz="8400" spc="-168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62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33400" y="2565400"/>
            <a:ext cx="11938000" cy="5626100"/>
          </a:xfrm>
          <a:prstGeom prst="rect">
            <a:avLst/>
          </a:prstGeom>
        </p:spPr>
        <p:txBody>
          <a:bodyPr numCol="2" spcCol="596900"/>
          <a:lstStyle>
            <a:lvl1pPr marL="3048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1pPr>
            <a:lvl2pPr marL="6096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2pPr>
            <a:lvl3pPr marL="9144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3pPr>
            <a:lvl4pPr marL="12192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4pPr>
            <a:lvl5pPr marL="15240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683033896_1440x1778.jpg"/>
          <p:cNvSpPr>
            <a:spLocks noGrp="1"/>
          </p:cNvSpPr>
          <p:nvPr>
            <p:ph type="pic" idx="21"/>
          </p:nvPr>
        </p:nvSpPr>
        <p:spPr>
          <a:xfrm>
            <a:off x="-571500" y="-38100"/>
            <a:ext cx="7981716" cy="985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870700" y="1388791"/>
            <a:ext cx="5765800" cy="771992"/>
          </a:xfrm>
          <a:prstGeom prst="rect">
            <a:avLst/>
          </a:prstGeom>
        </p:spPr>
        <p:txBody>
          <a:bodyPr lIns="27093" tIns="27093" rIns="27093" bIns="27093" anchor="ctr"/>
          <a:lstStyle>
            <a:lvl1pPr defTabSz="587022">
              <a:lnSpc>
                <a:spcPct val="80000"/>
              </a:lnSpc>
              <a:tabLst/>
              <a:defRPr sz="4800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1pPr>
          </a:lstStyle>
          <a:p>
            <a:r>
              <a:t>Slide Subtitle</a:t>
            </a:r>
          </a:p>
        </p:txBody>
      </p:sp>
      <p:sp>
        <p:nvSpPr>
          <p:cNvPr id="73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74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870700" y="2973384"/>
            <a:ext cx="5765800" cy="5383216"/>
          </a:xfrm>
          <a:prstGeom prst="rect">
            <a:avLst/>
          </a:prstGeom>
        </p:spPr>
        <p:txBody>
          <a:bodyPr lIns="27093" tIns="27093" rIns="27093" bIns="27093"/>
          <a:lstStyle>
            <a:lvl1pPr marL="3048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1pPr>
            <a:lvl2pPr marL="6096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2pPr>
            <a:lvl3pPr marL="9144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3pPr>
            <a:lvl4pPr marL="12192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4pPr>
            <a:lvl5pPr marL="1524000" indent="-304800" defTabSz="587022">
              <a:lnSpc>
                <a:spcPct val="100000"/>
              </a:lnSpc>
              <a:spcBef>
                <a:spcPts val="2200"/>
              </a:spcBef>
              <a:buClr>
                <a:schemeClr val="accent1"/>
              </a:buClr>
              <a:buSzPct val="100000"/>
              <a:buChar char="•"/>
              <a:tabLst/>
              <a:defRPr sz="2800" spc="-28">
                <a:solidFill>
                  <a:srgbClr val="000000"/>
                </a:solidFill>
                <a:latin typeface="Founders Grotesk Text Regular"/>
                <a:ea typeface="Founders Grotesk Text Regular"/>
                <a:cs typeface="Founders Grotesk Text Regular"/>
                <a:sym typeface="Founders Grotesk Tex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870700" y="791431"/>
            <a:ext cx="5765800" cy="774701"/>
          </a:xfrm>
          <a:prstGeom prst="rect">
            <a:avLst/>
          </a:prstGeom>
        </p:spPr>
        <p:txBody>
          <a:bodyPr lIns="27093" tIns="27093" rIns="27093" bIns="27093"/>
          <a:lstStyle>
            <a:lvl1pPr>
              <a:defRPr spc="-96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bg>
      <p:bgPr>
        <a:solidFill>
          <a:schemeClr val="accent3">
            <a:hueOff val="513816"/>
            <a:satOff val="9467"/>
            <a:lumOff val="1748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"/>
          <p:cNvSpPr/>
          <p:nvPr/>
        </p:nvSpPr>
        <p:spPr>
          <a:xfrm>
            <a:off x="568119" y="8737600"/>
            <a:ext cx="11873078" cy="0"/>
          </a:xfrm>
          <a:prstGeom prst="line">
            <a:avLst/>
          </a:prstGeom>
          <a:ln w="254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85" name="Line"/>
          <p:cNvSpPr/>
          <p:nvPr/>
        </p:nvSpPr>
        <p:spPr>
          <a:xfrm>
            <a:off x="568119" y="6831552"/>
            <a:ext cx="11883045" cy="1"/>
          </a:xfrm>
          <a:prstGeom prst="line">
            <a:avLst/>
          </a:prstGeom>
          <a:ln w="508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86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527367" y="6884389"/>
            <a:ext cx="11933846" cy="1596087"/>
          </a:xfrm>
          <a:prstGeom prst="rect">
            <a:avLst/>
          </a:prstGeom>
        </p:spPr>
        <p:txBody>
          <a:bodyPr lIns="27093" tIns="27093" rIns="27093" bIns="27093" anchor="b"/>
          <a:lstStyle>
            <a:lvl1pPr>
              <a:lnSpc>
                <a:spcPct val="70000"/>
              </a:lnSpc>
              <a:defRPr sz="10600" spc="-211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Section Title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37835" y="625475"/>
            <a:ext cx="11938001" cy="1396310"/>
          </a:xfrm>
          <a:prstGeom prst="rect">
            <a:avLst/>
          </a:prstGeom>
        </p:spPr>
        <p:txBody>
          <a:bodyPr/>
          <a:lstStyle>
            <a:lvl1pPr>
              <a:lnSpc>
                <a:spcPct val="60000"/>
              </a:lnSpc>
              <a:defRPr sz="8400" spc="-168">
                <a:solidFill>
                  <a:schemeClr val="accent1"/>
                </a:solidFill>
                <a:latin typeface="+mn-lt"/>
                <a:ea typeface="+mn-ea"/>
                <a:cs typeface="+mn-cs"/>
                <a:sym typeface="Founders Grotesk Semibold"/>
              </a:defRPr>
            </a:lvl1pPr>
          </a:lstStyle>
          <a:p>
            <a:r>
              <a:t>Slide Title</a:t>
            </a:r>
          </a:p>
        </p:txBody>
      </p:sp>
      <p:sp>
        <p:nvSpPr>
          <p:cNvPr id="95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96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4"/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14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31375" y="2701297"/>
            <a:ext cx="11940026" cy="4064001"/>
          </a:xfrm>
          <a:prstGeom prst="rect">
            <a:avLst/>
          </a:prstGeom>
        </p:spPr>
        <p:txBody>
          <a:bodyPr anchor="ctr"/>
          <a:lstStyle>
            <a:lvl1pPr marL="298026" indent="-298026" defTabSz="587022">
              <a:lnSpc>
                <a:spcPct val="10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1pPr>
            <a:lvl2pPr marL="298026" indent="159173" defTabSz="587022">
              <a:lnSpc>
                <a:spcPct val="10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2pPr>
            <a:lvl3pPr marL="298026" indent="616373" defTabSz="587022">
              <a:lnSpc>
                <a:spcPct val="10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3pPr>
            <a:lvl4pPr marL="298026" indent="1073573" defTabSz="587022">
              <a:lnSpc>
                <a:spcPct val="10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4pPr>
            <a:lvl5pPr marL="298026" indent="1530773" defTabSz="587022">
              <a:lnSpc>
                <a:spcPct val="10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">
    <p:bg>
      <p:bgPr>
        <a:solidFill>
          <a:srgbClr val="C3D9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33400" y="711200"/>
            <a:ext cx="11938001" cy="6258071"/>
          </a:xfrm>
          <a:prstGeom prst="rect">
            <a:avLst/>
          </a:prstGeom>
        </p:spPr>
        <p:txBody>
          <a:bodyPr anchor="b"/>
          <a:lstStyle>
            <a:lvl1pPr defTabSz="587022">
              <a:lnSpc>
                <a:spcPct val="100000"/>
              </a:lnSpc>
              <a:tabLst/>
              <a:defRPr sz="29800" spc="-298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1pPr>
            <a:lvl2pPr defTabSz="587022">
              <a:lnSpc>
                <a:spcPct val="100000"/>
              </a:lnSpc>
              <a:tabLst/>
              <a:defRPr sz="29800" spc="-298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2pPr>
            <a:lvl3pPr defTabSz="587022">
              <a:lnSpc>
                <a:spcPct val="100000"/>
              </a:lnSpc>
              <a:tabLst/>
              <a:defRPr sz="29800" spc="-298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3pPr>
            <a:lvl4pPr defTabSz="587022">
              <a:lnSpc>
                <a:spcPct val="100000"/>
              </a:lnSpc>
              <a:tabLst/>
              <a:defRPr sz="29800" spc="-298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4pPr>
            <a:lvl5pPr defTabSz="587022">
              <a:lnSpc>
                <a:spcPct val="100000"/>
              </a:lnSpc>
              <a:tabLst/>
              <a:defRPr sz="29800" spc="-298">
                <a:solidFill>
                  <a:schemeClr val="accent1"/>
                </a:solidFill>
                <a:latin typeface="Founders Grotesk Light"/>
                <a:ea typeface="Founders Grotesk Light"/>
                <a:cs typeface="Founders Grotesk Light"/>
                <a:sym typeface="Founders Grotesk Light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4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25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2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33400" y="6602595"/>
            <a:ext cx="11938000" cy="655575"/>
          </a:xfrm>
          <a:prstGeom prst="rect">
            <a:avLst/>
          </a:prstGeom>
        </p:spPr>
        <p:txBody>
          <a:bodyPr/>
          <a:lstStyle>
            <a:lvl1pPr defTabSz="587022">
              <a:lnSpc>
                <a:spcPct val="80000"/>
              </a:lnSpc>
              <a:tabLst/>
              <a:defRPr sz="3800" spc="-38">
                <a:solidFill>
                  <a:schemeClr val="accent1"/>
                </a:solidFill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266233" y="8826500"/>
            <a:ext cx="232395" cy="344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bg>
      <p:bgPr>
        <a:solidFill>
          <a:srgbClr val="C3D9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ine"/>
          <p:cNvSpPr/>
          <p:nvPr/>
        </p:nvSpPr>
        <p:spPr>
          <a:xfrm>
            <a:off x="558800" y="8731250"/>
            <a:ext cx="11887200" cy="0"/>
          </a:xfrm>
          <a:prstGeom prst="line">
            <a:avLst/>
          </a:prstGeom>
          <a:ln w="127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27093" tIns="27093" rIns="27093" bIns="27093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35" name="Line"/>
          <p:cNvSpPr/>
          <p:nvPr/>
        </p:nvSpPr>
        <p:spPr>
          <a:xfrm>
            <a:off x="558800" y="636209"/>
            <a:ext cx="11887200" cy="1"/>
          </a:xfrm>
          <a:prstGeom prst="line">
            <a:avLst/>
          </a:prstGeom>
          <a:ln w="50800">
            <a:solidFill>
              <a:schemeClr val="accent1">
                <a:hueOff val="-42304"/>
                <a:satOff val="23749"/>
                <a:lumOff val="-4574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31375" y="1126302"/>
            <a:ext cx="11940026" cy="3509285"/>
          </a:xfrm>
          <a:prstGeom prst="rect">
            <a:avLst/>
          </a:prstGeom>
        </p:spPr>
        <p:txBody>
          <a:bodyPr/>
          <a:lstStyle>
            <a:lvl1pPr marL="298026" indent="-298026" defTabSz="587022">
              <a:lnSpc>
                <a:spcPct val="8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1pPr>
            <a:lvl2pPr marL="298026" indent="159173" defTabSz="587022">
              <a:lnSpc>
                <a:spcPct val="8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2pPr>
            <a:lvl3pPr marL="298026" indent="616373" defTabSz="587022">
              <a:lnSpc>
                <a:spcPct val="8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3pPr>
            <a:lvl4pPr marL="298026" indent="1073573" defTabSz="587022">
              <a:lnSpc>
                <a:spcPct val="8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4pPr>
            <a:lvl5pPr marL="298026" indent="1530773" defTabSz="587022">
              <a:lnSpc>
                <a:spcPct val="80000"/>
              </a:lnSpc>
              <a:tabLst/>
              <a:defRPr sz="8400" spc="-84">
                <a:solidFill>
                  <a:schemeClr val="accent1"/>
                </a:solidFill>
                <a:latin typeface="Founders Grotesk Regular"/>
                <a:ea typeface="Founders Grotesk Regular"/>
                <a:cs typeface="Founders Grotesk Regular"/>
                <a:sym typeface="Founders Grotesk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12869" y="6602595"/>
            <a:ext cx="11558531" cy="655575"/>
          </a:xfrm>
          <a:prstGeom prst="rect">
            <a:avLst/>
          </a:prstGeom>
        </p:spPr>
        <p:txBody>
          <a:bodyPr/>
          <a:lstStyle>
            <a:lvl1pPr defTabSz="587022">
              <a:lnSpc>
                <a:spcPct val="80000"/>
              </a:lnSpc>
              <a:tabLst/>
              <a:defRPr sz="3800" spc="-38">
                <a:solidFill>
                  <a:schemeClr val="accent1"/>
                </a:solidFill>
              </a:defRPr>
            </a:lvl1pPr>
          </a:lstStyle>
          <a:p>
            <a:r>
              <a:t>Attribution 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Image"/>
          <p:cNvSpPr>
            <a:spLocks noGrp="1"/>
          </p:cNvSpPr>
          <p:nvPr>
            <p:ph type="pic" sz="half" idx="21"/>
          </p:nvPr>
        </p:nvSpPr>
        <p:spPr>
          <a:xfrm>
            <a:off x="6388100" y="4635698"/>
            <a:ext cx="6193081" cy="4152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Image"/>
          <p:cNvSpPr>
            <a:spLocks noGrp="1"/>
          </p:cNvSpPr>
          <p:nvPr>
            <p:ph type="pic" sz="quarter" idx="22"/>
          </p:nvPr>
        </p:nvSpPr>
        <p:spPr>
          <a:xfrm>
            <a:off x="6426200" y="596899"/>
            <a:ext cx="6134226" cy="40760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Image"/>
          <p:cNvSpPr>
            <a:spLocks noGrp="1"/>
          </p:cNvSpPr>
          <p:nvPr>
            <p:ph type="pic" idx="23"/>
          </p:nvPr>
        </p:nvSpPr>
        <p:spPr>
          <a:xfrm>
            <a:off x="228600" y="596900"/>
            <a:ext cx="6591300" cy="81384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1054398042_3378x2084.jpg"/>
          <p:cNvSpPr>
            <a:spLocks noGrp="1"/>
          </p:cNvSpPr>
          <p:nvPr>
            <p:ph type="pic" idx="21"/>
          </p:nvPr>
        </p:nvSpPr>
        <p:spPr>
          <a:xfrm>
            <a:off x="-673100" y="-381000"/>
            <a:ext cx="16725900" cy="10318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-42304"/>
            <a:satOff val="23749"/>
            <a:lumOff val="-4574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31375" y="2739397"/>
            <a:ext cx="11938001" cy="6480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Line"/>
          <p:cNvSpPr/>
          <p:nvPr/>
        </p:nvSpPr>
        <p:spPr>
          <a:xfrm>
            <a:off x="558800" y="625475"/>
            <a:ext cx="11887200" cy="0"/>
          </a:xfrm>
          <a:prstGeom prst="line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4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537834" y="777875"/>
            <a:ext cx="11933567" cy="1396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Agenda Title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255499" y="8826500"/>
            <a:ext cx="232394" cy="344001"/>
          </a:xfrm>
          <a:prstGeom prst="rect">
            <a:avLst/>
          </a:prstGeom>
          <a:ln w="12700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algn="r" defTabSz="587022">
              <a:spcBef>
                <a:spcPts val="0"/>
              </a:spcBef>
              <a:tabLst/>
              <a:defRPr spc="18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1pPr>
      <a:lvl2pPr marL="0" marR="0" indent="4572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2pPr>
      <a:lvl3pPr marL="0" marR="0" indent="9144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3pPr>
      <a:lvl4pPr marL="0" marR="0" indent="13716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4pPr>
      <a:lvl5pPr marL="0" marR="0" indent="18288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5pPr>
      <a:lvl6pPr marL="0" marR="0" indent="22860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6pPr>
      <a:lvl7pPr marL="0" marR="0" indent="27432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7pPr>
      <a:lvl8pPr marL="0" marR="0" indent="32004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8pPr>
      <a:lvl9pPr marL="0" marR="0" indent="365760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-48" baseline="0">
          <a:solidFill>
            <a:schemeClr val="accent4"/>
          </a:solidFill>
          <a:uFillTx/>
          <a:latin typeface="Founders Grotesk Regular"/>
          <a:ea typeface="Founders Grotesk Regular"/>
          <a:cs typeface="Founders Grotesk Regular"/>
          <a:sym typeface="Founders Grotesk"/>
        </a:defRPr>
      </a:lvl9pPr>
    </p:titleStyle>
    <p:bodyStyle>
      <a:lvl1pPr marL="0" marR="0" indent="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1pPr>
      <a:lvl2pPr marL="0" marR="0" indent="4572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2pPr>
      <a:lvl3pPr marL="0" marR="0" indent="9144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3pPr>
      <a:lvl4pPr marL="0" marR="0" indent="13716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4pPr>
      <a:lvl5pPr marL="0" marR="0" indent="18288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5pPr>
      <a:lvl6pPr marL="0" marR="0" indent="22860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6pPr>
      <a:lvl7pPr marL="0" marR="0" indent="27432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7pPr>
      <a:lvl8pPr marL="0" marR="0" indent="32004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8pPr>
      <a:lvl9pPr marL="0" marR="0" indent="3657600" algn="l" defTabSz="334151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330200" algn="l"/>
        </a:tabLst>
        <a:defRPr sz="5000" b="0" i="0" u="none" strike="noStrike" cap="none" spc="0" baseline="0">
          <a:solidFill>
            <a:srgbClr val="C3CCB0"/>
          </a:solidFill>
          <a:uFillTx/>
          <a:latin typeface="+mn-lt"/>
          <a:ea typeface="+mn-ea"/>
          <a:cs typeface="+mn-cs"/>
          <a:sym typeface="Founders Grotesk Semibold"/>
        </a:defRPr>
      </a:lvl9pPr>
    </p:bodyStyle>
    <p:otherStyle>
      <a:lvl1pPr marL="0" marR="0" indent="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4572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9144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13716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18288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22860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27432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32004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3657600" algn="r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1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evo.2018.00093/full" TargetMode="External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5437" t="13833" r="24088" b="491"/>
          <a:stretch>
            <a:fillRect/>
          </a:stretch>
        </p:blipFill>
        <p:spPr>
          <a:xfrm>
            <a:off x="0" y="0"/>
            <a:ext cx="13004668" cy="9753599"/>
          </a:xfrm>
          <a:prstGeom prst="rect">
            <a:avLst/>
          </a:prstGeom>
        </p:spPr>
      </p:pic>
      <p:sp>
        <p:nvSpPr>
          <p:cNvPr id="173" name="Line"/>
          <p:cNvSpPr/>
          <p:nvPr/>
        </p:nvSpPr>
        <p:spPr>
          <a:xfrm>
            <a:off x="558853" y="8752030"/>
            <a:ext cx="11873079" cy="1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74" name="Line"/>
          <p:cNvSpPr/>
          <p:nvPr/>
        </p:nvSpPr>
        <p:spPr>
          <a:xfrm>
            <a:off x="558853" y="6845982"/>
            <a:ext cx="11883045" cy="1"/>
          </a:xfrm>
          <a:prstGeom prst="line">
            <a:avLst/>
          </a:prstGeom>
          <a:ln w="88900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defTabSz="584200">
              <a:spcBef>
                <a:spcPts val="0"/>
              </a:spcBef>
              <a:tabLst/>
              <a:defRPr sz="2200" b="1" cap="all" spc="132">
                <a:solidFill>
                  <a:srgbClr val="FFFFFF"/>
                </a:solidFill>
                <a:latin typeface="Founders Grotesk Cond Bold"/>
                <a:ea typeface="Founders Grotesk Cond Bold"/>
                <a:cs typeface="Founders Grotesk Cond Bold"/>
                <a:sym typeface="Founders Grotesk Condensed"/>
              </a:defRPr>
            </a:pPr>
            <a:endParaRPr/>
          </a:p>
        </p:txBody>
      </p:sp>
      <p:sp>
        <p:nvSpPr>
          <p:cNvPr id="175" name="Responses to the Environ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6785">
              <a:defRPr sz="7525" spc="-150"/>
            </a:lvl1pPr>
          </a:lstStyle>
          <a:p>
            <a:r>
              <a:t>Responses to the Environment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92F04D-F25C-C8E0-1A44-8B635BD46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23" y="557067"/>
            <a:ext cx="10292353" cy="13466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rganisms respond to changes in their environment by altering their behavior, or through physiological mechanism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04800" indent="-304800">
              <a:defRPr sz="4200" spc="-42"/>
            </a:lvl1pPr>
          </a:lstStyle>
          <a:p>
            <a:r>
              <a:t>Organisms respond to changes in their environment by altering their behavior, or through physiological mechanisms.</a:t>
            </a:r>
          </a:p>
        </p:txBody>
      </p:sp>
      <p:sp>
        <p:nvSpPr>
          <p:cNvPr id="178" name="Environmental Change"/>
          <p:cNvSpPr txBox="1">
            <a:spLocks noGrp="1"/>
          </p:cNvSpPr>
          <p:nvPr>
            <p:ph type="title"/>
          </p:nvPr>
        </p:nvSpPr>
        <p:spPr>
          <a:xfrm>
            <a:off x="537833" y="1169090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Environmental Change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axis and kinesis.…"/>
          <p:cNvSpPr txBox="1">
            <a:spLocks noGrp="1"/>
          </p:cNvSpPr>
          <p:nvPr>
            <p:ph type="body" sz="half" idx="1"/>
          </p:nvPr>
        </p:nvSpPr>
        <p:spPr>
          <a:xfrm>
            <a:off x="533400" y="2023526"/>
            <a:ext cx="4781307" cy="6237244"/>
          </a:xfrm>
          <a:prstGeom prst="rect">
            <a:avLst/>
          </a:prstGeom>
        </p:spPr>
        <p:txBody>
          <a:bodyPr/>
          <a:lstStyle/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Taxis and kinesis.</a:t>
            </a:r>
          </a:p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Taxis is the movement of an animal in response to a stimulus like light or food.</a:t>
            </a:r>
          </a:p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This is directed movement in response to a stimulus. </a:t>
            </a:r>
          </a:p>
        </p:txBody>
      </p:sp>
      <p:sp>
        <p:nvSpPr>
          <p:cNvPr id="181" name="Behavioral Changes"/>
          <p:cNvSpPr txBox="1">
            <a:spLocks noGrp="1"/>
          </p:cNvSpPr>
          <p:nvPr>
            <p:ph type="title"/>
          </p:nvPr>
        </p:nvSpPr>
        <p:spPr>
          <a:xfrm>
            <a:off x="533400" y="950956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131" y="2990189"/>
            <a:ext cx="7167007" cy="5626101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3" name="https://onlinesciencenotes.com/taxis-and-its-types-on-the-basis-of-stimulus/"/>
          <p:cNvSpPr txBox="1"/>
          <p:nvPr/>
        </p:nvSpPr>
        <p:spPr>
          <a:xfrm>
            <a:off x="5551131" y="8396382"/>
            <a:ext cx="2950541" cy="20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 spc="18"/>
            </a:lvl1pPr>
          </a:lstStyle>
          <a:p>
            <a:r>
              <a:rPr dirty="0"/>
              <a:t>https://</a:t>
            </a:r>
            <a:r>
              <a:rPr dirty="0" err="1"/>
              <a:t>onlinesciencenotes.com</a:t>
            </a:r>
            <a:r>
              <a:rPr dirty="0"/>
              <a:t>/taxis-and-its-types-on-the-basis-of-stimulus/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E3DEFA-B550-4642-625B-827866DA7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6849351"/>
            <a:ext cx="3813748" cy="273759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B90D02-2E11-65FE-1860-67B148EE4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5051" y="318202"/>
            <a:ext cx="3330648" cy="139631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axis and kinesis.…"/>
          <p:cNvSpPr txBox="1">
            <a:spLocks noGrp="1"/>
          </p:cNvSpPr>
          <p:nvPr>
            <p:ph type="body" sz="half" idx="1"/>
          </p:nvPr>
        </p:nvSpPr>
        <p:spPr>
          <a:xfrm>
            <a:off x="533400" y="2565400"/>
            <a:ext cx="11887200" cy="2516832"/>
          </a:xfrm>
          <a:prstGeom prst="rect">
            <a:avLst/>
          </a:prstGeom>
        </p:spPr>
        <p:txBody>
          <a:bodyPr/>
          <a:lstStyle/>
          <a:p>
            <a:pPr marL="298704" indent="-298704" defTabSz="575281">
              <a:spcBef>
                <a:spcPts val="2100"/>
              </a:spcBef>
              <a:defRPr sz="4116" spc="-41"/>
            </a:pPr>
            <a:r>
              <a:t>Taxis and kinesis.</a:t>
            </a:r>
          </a:p>
          <a:p>
            <a:pPr marL="298704" indent="-298704" defTabSz="575281">
              <a:spcBef>
                <a:spcPts val="2100"/>
              </a:spcBef>
              <a:defRPr sz="4116" spc="-41"/>
            </a:pPr>
            <a:r>
              <a:t>Kinesis is non-directional movement by an animal in response to a stimulus such as light or food.</a:t>
            </a:r>
          </a:p>
        </p:txBody>
      </p:sp>
      <p:sp>
        <p:nvSpPr>
          <p:cNvPr id="186" name="Behavioral Changes"/>
          <p:cNvSpPr txBox="1">
            <a:spLocks noGrp="1"/>
          </p:cNvSpPr>
          <p:nvPr>
            <p:ph type="title"/>
          </p:nvPr>
        </p:nvSpPr>
        <p:spPr>
          <a:xfrm>
            <a:off x="535616" y="1094007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  <p:pic>
        <p:nvPicPr>
          <p:cNvPr id="1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171" y="5157315"/>
            <a:ext cx="8382001" cy="3492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axis applies to animals, phototropism applies to plants.…"/>
          <p:cNvSpPr txBox="1">
            <a:spLocks noGrp="1"/>
          </p:cNvSpPr>
          <p:nvPr>
            <p:ph type="body" sz="half" idx="1"/>
          </p:nvPr>
        </p:nvSpPr>
        <p:spPr>
          <a:xfrm>
            <a:off x="533400" y="2094538"/>
            <a:ext cx="4781307" cy="6237244"/>
          </a:xfrm>
          <a:prstGeom prst="rect">
            <a:avLst/>
          </a:prstGeom>
        </p:spPr>
        <p:txBody>
          <a:bodyPr/>
          <a:lstStyle/>
          <a:p>
            <a:pPr marL="265176" indent="-265176" defTabSz="510709">
              <a:spcBef>
                <a:spcPts val="1900"/>
              </a:spcBef>
              <a:defRPr sz="3654" spc="-36"/>
            </a:pPr>
            <a:r>
              <a:rPr dirty="0"/>
              <a:t>Taxis applies to animals, phototropism applies to plants.</a:t>
            </a:r>
          </a:p>
          <a:p>
            <a:pPr marL="265176" indent="-265176" defTabSz="510709">
              <a:spcBef>
                <a:spcPts val="1900"/>
              </a:spcBef>
              <a:defRPr sz="3654" spc="-36"/>
            </a:pPr>
            <a:r>
              <a:rPr dirty="0"/>
              <a:t>Plants have the ability to sense light and direct their movement towards it through differential growth.</a:t>
            </a:r>
          </a:p>
        </p:txBody>
      </p:sp>
      <p:sp>
        <p:nvSpPr>
          <p:cNvPr id="190" name="Behavioral Changes"/>
          <p:cNvSpPr txBox="1">
            <a:spLocks noGrp="1"/>
          </p:cNvSpPr>
          <p:nvPr>
            <p:ph type="title"/>
          </p:nvPr>
        </p:nvSpPr>
        <p:spPr>
          <a:xfrm>
            <a:off x="535616" y="1112602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363" y="4678755"/>
            <a:ext cx="7233407" cy="48785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65220C-DA35-EA54-9116-E5B212981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307" y="625475"/>
            <a:ext cx="3625021" cy="487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300F63-FC60-82CD-10E6-BA94584E6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86" y="8172987"/>
            <a:ext cx="3302000" cy="13843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here are other ways for organisms to change their behavior as well.…"/>
          <p:cNvSpPr txBox="1">
            <a:spLocks noGrp="1"/>
          </p:cNvSpPr>
          <p:nvPr>
            <p:ph type="body" sz="half" idx="1"/>
          </p:nvPr>
        </p:nvSpPr>
        <p:spPr>
          <a:xfrm>
            <a:off x="261293" y="2025754"/>
            <a:ext cx="6121099" cy="6250732"/>
          </a:xfrm>
          <a:prstGeom prst="rect">
            <a:avLst/>
          </a:prstGeom>
        </p:spPr>
        <p:txBody>
          <a:bodyPr/>
          <a:lstStyle/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There are other ways for organisms to change their behavior as well. </a:t>
            </a:r>
          </a:p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Many of them exchange information with each other in response to both internal and external cues.</a:t>
            </a:r>
          </a:p>
          <a:p>
            <a:pPr marL="249936" indent="-249936" defTabSz="481358">
              <a:spcBef>
                <a:spcPts val="1800"/>
              </a:spcBef>
              <a:defRPr sz="3443" spc="-34"/>
            </a:pPr>
            <a:r>
              <a:rPr dirty="0"/>
              <a:t>The exchange in information often results in behavioral changes. </a:t>
            </a:r>
          </a:p>
        </p:txBody>
      </p:sp>
      <p:sp>
        <p:nvSpPr>
          <p:cNvPr id="194" name="Behavioral Changes"/>
          <p:cNvSpPr txBox="1">
            <a:spLocks noGrp="1"/>
          </p:cNvSpPr>
          <p:nvPr>
            <p:ph type="title"/>
          </p:nvPr>
        </p:nvSpPr>
        <p:spPr>
          <a:xfrm>
            <a:off x="535616" y="937468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  <p:pic>
        <p:nvPicPr>
          <p:cNvPr id="19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205" y="2810275"/>
            <a:ext cx="6619945" cy="5760982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5D344A-86F5-108D-2732-43B14CC9C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10" y="7884122"/>
            <a:ext cx="5121307" cy="148065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DE40AA-565B-16D5-9D6A-BD21B9C80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022" y="133393"/>
            <a:ext cx="3515506" cy="249088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nimals can use a variety of signals to communicate with other organisms and to try to ensure reproductive success.…"/>
          <p:cNvSpPr txBox="1">
            <a:spLocks noGrp="1"/>
          </p:cNvSpPr>
          <p:nvPr>
            <p:ph type="body" idx="1"/>
          </p:nvPr>
        </p:nvSpPr>
        <p:spPr>
          <a:xfrm>
            <a:off x="533400" y="2565400"/>
            <a:ext cx="11887200" cy="6250732"/>
          </a:xfrm>
          <a:prstGeom prst="rect">
            <a:avLst/>
          </a:prstGeom>
        </p:spPr>
        <p:txBody>
          <a:bodyPr/>
          <a:lstStyle/>
          <a:p>
            <a:pPr marL="286512" indent="-286512" defTabSz="551800">
              <a:spcBef>
                <a:spcPts val="2000"/>
              </a:spcBef>
              <a:defRPr sz="3948" spc="-39"/>
            </a:pPr>
            <a:r>
              <a:t>Animals can use a variety of signals to communicate with other organisms and to try to ensure reproductive success.</a:t>
            </a:r>
          </a:p>
          <a:p>
            <a:pPr marL="286512" indent="-286512" defTabSz="551800">
              <a:spcBef>
                <a:spcPts val="2000"/>
              </a:spcBef>
              <a:defRPr sz="3948" spc="-39"/>
            </a:pPr>
            <a:r>
              <a:t>Visual, audible, tactile, electrical, and chemical signals can be used to indicate the following:</a:t>
            </a:r>
          </a:p>
          <a:p>
            <a:pPr marL="573024" lvl="1" indent="-286512" defTabSz="551800">
              <a:spcBef>
                <a:spcPts val="2000"/>
              </a:spcBef>
              <a:defRPr sz="3948" spc="-39"/>
            </a:pPr>
            <a:r>
              <a:t>Where food is located </a:t>
            </a:r>
          </a:p>
          <a:p>
            <a:pPr marL="573024" lvl="1" indent="-286512" defTabSz="551800">
              <a:spcBef>
                <a:spcPts val="2000"/>
              </a:spcBef>
              <a:defRPr sz="3948" spc="-39"/>
            </a:pPr>
            <a:r>
              <a:t>Dominance over others</a:t>
            </a:r>
          </a:p>
          <a:p>
            <a:pPr marL="573024" lvl="1" indent="-286512" defTabSz="551800">
              <a:spcBef>
                <a:spcPts val="2000"/>
              </a:spcBef>
              <a:defRPr sz="3948" spc="-39"/>
            </a:pPr>
            <a:r>
              <a:t>Territory</a:t>
            </a:r>
          </a:p>
        </p:txBody>
      </p:sp>
      <p:sp>
        <p:nvSpPr>
          <p:cNvPr id="198" name="Types of Signals"/>
          <p:cNvSpPr txBox="1">
            <a:spLocks noGrp="1"/>
          </p:cNvSpPr>
          <p:nvPr>
            <p:ph type="title"/>
          </p:nvPr>
        </p:nvSpPr>
        <p:spPr>
          <a:xfrm>
            <a:off x="535616" y="1087389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Types of Signals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91995-79A7-90AF-628F-5042B2A8B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160" y="5931754"/>
            <a:ext cx="3947742" cy="370962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Visual, audible, tactile, electrical, and chemical signals can be used to indicate the following:…"/>
          <p:cNvSpPr txBox="1">
            <a:spLocks noGrp="1"/>
          </p:cNvSpPr>
          <p:nvPr>
            <p:ph type="body" sz="half" idx="1"/>
          </p:nvPr>
        </p:nvSpPr>
        <p:spPr>
          <a:xfrm>
            <a:off x="533400" y="2565400"/>
            <a:ext cx="5312996" cy="6250732"/>
          </a:xfrm>
          <a:prstGeom prst="rect">
            <a:avLst/>
          </a:prstGeom>
        </p:spPr>
        <p:txBody>
          <a:bodyPr/>
          <a:lstStyle/>
          <a:p>
            <a:pPr marL="271272" indent="-271272" defTabSz="522449">
              <a:spcBef>
                <a:spcPts val="1900"/>
              </a:spcBef>
              <a:defRPr sz="3738" spc="-37"/>
            </a:pPr>
            <a:r>
              <a:rPr dirty="0"/>
              <a:t>Visual, audible, tactile, electrical, and chemical signals can be used to indicate the following:</a:t>
            </a:r>
          </a:p>
          <a:p>
            <a:pPr marL="542544" lvl="1" indent="-271272" defTabSz="522449">
              <a:spcBef>
                <a:spcPts val="1900"/>
              </a:spcBef>
              <a:defRPr sz="3738" spc="-37"/>
            </a:pPr>
            <a:r>
              <a:rPr dirty="0"/>
              <a:t>Where food is located </a:t>
            </a:r>
          </a:p>
          <a:p>
            <a:pPr marL="542544" lvl="1" indent="-271272" defTabSz="522449">
              <a:spcBef>
                <a:spcPts val="1900"/>
              </a:spcBef>
              <a:defRPr sz="3738" spc="-37"/>
            </a:pPr>
            <a:r>
              <a:rPr dirty="0"/>
              <a:t>Dominance over others</a:t>
            </a:r>
          </a:p>
          <a:p>
            <a:pPr marL="542544" lvl="1" indent="-271272" defTabSz="522449">
              <a:spcBef>
                <a:spcPts val="1900"/>
              </a:spcBef>
              <a:defRPr sz="3738" spc="-37"/>
            </a:pPr>
            <a:r>
              <a:rPr dirty="0"/>
              <a:t>Territory</a:t>
            </a:r>
          </a:p>
        </p:txBody>
      </p:sp>
      <p:sp>
        <p:nvSpPr>
          <p:cNvPr id="201" name="Types of Signals"/>
          <p:cNvSpPr txBox="1">
            <a:spLocks noGrp="1"/>
          </p:cNvSpPr>
          <p:nvPr>
            <p:ph type="title"/>
          </p:nvPr>
        </p:nvSpPr>
        <p:spPr>
          <a:xfrm>
            <a:off x="535616" y="937468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Types of Signals</a:t>
            </a:r>
          </a:p>
        </p:txBody>
      </p:sp>
      <p:pic>
        <p:nvPicPr>
          <p:cNvPr id="2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095" y="1851318"/>
            <a:ext cx="5027210" cy="673148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https://www.frontiersin.org/articles/10.3389/fevo.2018.00093/full (A) Harlequin bug, Tectocoris diophthalmus; (B) Eastern newt (eft form), Notophtalmus viridescens; (C) Burnet moths, Family Zygaenidae; (D) Sea slug, Chomodoris annae; (E) Eastern coral sn"/>
          <p:cNvSpPr txBox="1"/>
          <p:nvPr/>
        </p:nvSpPr>
        <p:spPr>
          <a:xfrm>
            <a:off x="7063016" y="8502649"/>
            <a:ext cx="512136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0"/>
              </a:spcBef>
              <a:tabLst/>
              <a:defRPr sz="600" spc="0">
                <a:solidFill>
                  <a:srgbClr val="3E3D40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u="sng">
                <a:hlinkClick r:id="rId3"/>
              </a:rPr>
              <a:t>https://www.frontiersin.org/articles/10.3389/fevo.2018.00093/full</a:t>
            </a:r>
            <a:r>
              <a:t> </a:t>
            </a:r>
            <a:r>
              <a:rPr b="1"/>
              <a:t>(A)</a:t>
            </a:r>
            <a:r>
              <a:t> Harlequin bug, </a:t>
            </a:r>
            <a:r>
              <a:rPr i="1"/>
              <a:t>Tectocoris diophthalmus</a:t>
            </a:r>
            <a:r>
              <a:t>; </a:t>
            </a:r>
            <a:r>
              <a:rPr b="1"/>
              <a:t>(B)</a:t>
            </a:r>
            <a:r>
              <a:t> Eastern newt (eft form), </a:t>
            </a:r>
            <a:r>
              <a:rPr i="1"/>
              <a:t>Notophtalmus viridescens</a:t>
            </a:r>
            <a:r>
              <a:t>; </a:t>
            </a:r>
            <a:r>
              <a:rPr b="1"/>
              <a:t>(C)</a:t>
            </a:r>
            <a:r>
              <a:t> Burnet moths, Family Zygaenidae; </a:t>
            </a:r>
            <a:r>
              <a:rPr b="1"/>
              <a:t>(D)</a:t>
            </a:r>
            <a:r>
              <a:t> Sea slug, </a:t>
            </a:r>
            <a:r>
              <a:rPr i="1"/>
              <a:t>Chomodoris annae</a:t>
            </a:r>
            <a:r>
              <a:t>; </a:t>
            </a:r>
            <a:r>
              <a:rPr b="1"/>
              <a:t>(E)</a:t>
            </a:r>
            <a:r>
              <a:t> Eastern coral snake, </a:t>
            </a:r>
            <a:r>
              <a:rPr i="1"/>
              <a:t>Micrurus fluvius</a:t>
            </a:r>
            <a:r>
              <a:t>; </a:t>
            </a:r>
            <a:r>
              <a:rPr b="1"/>
              <a:t>(F)</a:t>
            </a:r>
            <a:r>
              <a:t> Appalachian mountains millipede, </a:t>
            </a:r>
            <a:r>
              <a:rPr i="1"/>
              <a:t>Apheloria polychroma</a:t>
            </a:r>
            <a:r>
              <a:t>; </a:t>
            </a:r>
            <a:r>
              <a:rPr b="1"/>
              <a:t>(G)</a:t>
            </a:r>
            <a:r>
              <a:t> Harlequin poison frog, </a:t>
            </a:r>
            <a:r>
              <a:rPr i="1"/>
              <a:t>Oophaga occultator</a:t>
            </a:r>
            <a:r>
              <a:t>; </a:t>
            </a:r>
            <a:r>
              <a:rPr b="1"/>
              <a:t>(H)</a:t>
            </a:r>
            <a:r>
              <a:t> ladybird, family Coccinelidae.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Bacteria exchange information with each other through a process known as quorum sensing.…"/>
          <p:cNvSpPr txBox="1">
            <a:spLocks noGrp="1"/>
          </p:cNvSpPr>
          <p:nvPr>
            <p:ph type="body" idx="1"/>
          </p:nvPr>
        </p:nvSpPr>
        <p:spPr>
          <a:xfrm>
            <a:off x="533400" y="2565400"/>
            <a:ext cx="11887200" cy="6009415"/>
          </a:xfrm>
          <a:prstGeom prst="rect">
            <a:avLst/>
          </a:prstGeom>
        </p:spPr>
        <p:txBody>
          <a:bodyPr/>
          <a:lstStyle/>
          <a:p>
            <a:pPr marL="304800" indent="-304800">
              <a:defRPr sz="4200" spc="-42"/>
            </a:pPr>
            <a:r>
              <a:rPr dirty="0"/>
              <a:t>Bacteria exchange information with each other through a process known as quorum sensing.</a:t>
            </a:r>
          </a:p>
          <a:p>
            <a:pPr marL="304800" indent="-304800">
              <a:defRPr sz="4200" spc="-42"/>
            </a:pPr>
            <a:r>
              <a:rPr dirty="0"/>
              <a:t>Using this mechanism, bacterial cells exchange information about the environment with other cells to help them regulate gene expression using signaling molecules.</a:t>
            </a:r>
          </a:p>
        </p:txBody>
      </p:sp>
      <p:sp>
        <p:nvSpPr>
          <p:cNvPr id="206" name="Behavioral Changes"/>
          <p:cNvSpPr txBox="1">
            <a:spLocks noGrp="1"/>
          </p:cNvSpPr>
          <p:nvPr>
            <p:ph type="title"/>
          </p:nvPr>
        </p:nvSpPr>
        <p:spPr>
          <a:xfrm>
            <a:off x="535616" y="927132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By changing gene expression, bacteria can work together to promote biofilm formation, disease mechanisms, production of metabolites, and other factors that enhance survival."/>
          <p:cNvSpPr txBox="1">
            <a:spLocks noGrp="1"/>
          </p:cNvSpPr>
          <p:nvPr>
            <p:ph type="body" sz="half" idx="1"/>
          </p:nvPr>
        </p:nvSpPr>
        <p:spPr>
          <a:xfrm>
            <a:off x="138273" y="2249608"/>
            <a:ext cx="5603168" cy="6524865"/>
          </a:xfrm>
          <a:prstGeom prst="rect">
            <a:avLst/>
          </a:prstGeom>
        </p:spPr>
        <p:txBody>
          <a:bodyPr/>
          <a:lstStyle>
            <a:lvl1pPr marL="286512" indent="-286512" defTabSz="551800">
              <a:spcBef>
                <a:spcPts val="2000"/>
              </a:spcBef>
              <a:defRPr sz="3948" spc="-39"/>
            </a:lvl1pPr>
          </a:lstStyle>
          <a:p>
            <a:r>
              <a:t>By changing gene expression, bacteria can work together to promote biofilm formation, disease mechanisms, production of metabolites, and other factors that enhance survival.</a:t>
            </a:r>
          </a:p>
        </p:txBody>
      </p:sp>
      <p:sp>
        <p:nvSpPr>
          <p:cNvPr id="209" name="Behavioral Changes"/>
          <p:cNvSpPr txBox="1">
            <a:spLocks noGrp="1"/>
          </p:cNvSpPr>
          <p:nvPr>
            <p:ph type="title"/>
          </p:nvPr>
        </p:nvSpPr>
        <p:spPr>
          <a:xfrm>
            <a:off x="535616" y="979127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Behavioral Changes</a:t>
            </a:r>
          </a:p>
        </p:txBody>
      </p:sp>
      <p:pic>
        <p:nvPicPr>
          <p:cNvPr id="2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849" y="2957928"/>
            <a:ext cx="7297464" cy="5108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How an organism responds to the environmental information, and how it communicates it to others is vital to natural selection and evolution."/>
          <p:cNvSpPr txBox="1">
            <a:spLocks noGrp="1"/>
          </p:cNvSpPr>
          <p:nvPr>
            <p:ph type="body" idx="1"/>
          </p:nvPr>
        </p:nvSpPr>
        <p:spPr>
          <a:xfrm>
            <a:off x="496759" y="2249608"/>
            <a:ext cx="12011282" cy="6524865"/>
          </a:xfrm>
          <a:prstGeom prst="rect">
            <a:avLst/>
          </a:prstGeom>
        </p:spPr>
        <p:txBody>
          <a:bodyPr/>
          <a:lstStyle>
            <a:lvl1pPr marL="304800" indent="-304800">
              <a:defRPr sz="4200" spc="-42"/>
            </a:lvl1pPr>
          </a:lstStyle>
          <a:p>
            <a:r>
              <a:t>How an organism responds to the environmental information, and how it communicates it to others is vital to natural selection and evolution.</a:t>
            </a:r>
          </a:p>
        </p:txBody>
      </p:sp>
      <p:sp>
        <p:nvSpPr>
          <p:cNvPr id="213" name="The Evolutionary Connection"/>
          <p:cNvSpPr txBox="1">
            <a:spLocks noGrp="1"/>
          </p:cNvSpPr>
          <p:nvPr>
            <p:ph type="title"/>
          </p:nvPr>
        </p:nvSpPr>
        <p:spPr>
          <a:xfrm>
            <a:off x="535616" y="853298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dirty="0"/>
              <a:t>The Evolutionary Connection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04C33B-6FC6-3B18-3CEB-CD466A7E2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052" y="5238183"/>
            <a:ext cx="4929131" cy="408413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Natural selection will favor both innate and learned behaviors that increase survival.…"/>
          <p:cNvSpPr txBox="1">
            <a:spLocks noGrp="1"/>
          </p:cNvSpPr>
          <p:nvPr>
            <p:ph type="body" idx="1"/>
          </p:nvPr>
        </p:nvSpPr>
        <p:spPr>
          <a:xfrm>
            <a:off x="496759" y="2249608"/>
            <a:ext cx="12011282" cy="6524865"/>
          </a:xfrm>
          <a:prstGeom prst="rect">
            <a:avLst/>
          </a:prstGeom>
        </p:spPr>
        <p:txBody>
          <a:bodyPr/>
          <a:lstStyle/>
          <a:p>
            <a:pPr marL="304800" indent="-304800">
              <a:defRPr sz="4200" spc="-42"/>
            </a:pPr>
            <a:r>
              <a:t>Natural selection will favor both innate and learned behaviors that increase survival.</a:t>
            </a:r>
          </a:p>
          <a:p>
            <a:pPr marL="304800" indent="-304800">
              <a:defRPr sz="4200" spc="-42"/>
            </a:pPr>
            <a:r>
              <a:t>This will increase reproductive fitness within those individuals who have the traits that enable them to perform these behaviors.</a:t>
            </a:r>
          </a:p>
          <a:p>
            <a:pPr marL="304800" indent="-304800">
              <a:defRPr sz="4200" spc="-42"/>
            </a:pPr>
            <a:r>
              <a:t>It will reduce the fitness of those who can’t.</a:t>
            </a:r>
          </a:p>
        </p:txBody>
      </p:sp>
      <p:sp>
        <p:nvSpPr>
          <p:cNvPr id="216" name="The Evolutionary Connection"/>
          <p:cNvSpPr txBox="1">
            <a:spLocks noGrp="1"/>
          </p:cNvSpPr>
          <p:nvPr>
            <p:ph type="title"/>
          </p:nvPr>
        </p:nvSpPr>
        <p:spPr>
          <a:xfrm>
            <a:off x="496759" y="853298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dirty="0"/>
              <a:t>The Evolutionary Connection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CDB0-3542-6ED1-23C5-370953FEC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Natural selection will favor both innate and learned behaviors that increase survival.…">
            <a:extLst>
              <a:ext uri="{FF2B5EF4-FFF2-40B4-BE49-F238E27FC236}">
                <a16:creationId xmlns:a16="http://schemas.microsoft.com/office/drawing/2014/main" id="{53AD64D1-51B7-1147-1337-E2B62EE28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6759" y="2249608"/>
            <a:ext cx="12011282" cy="65248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04800" indent="-304800">
              <a:defRPr sz="4200" spc="-42"/>
            </a:pPr>
            <a:r>
              <a:rPr lang="en-US" dirty="0"/>
              <a:t>Cooperative behavior occurs when organisms work together to enhance fitness.</a:t>
            </a:r>
          </a:p>
          <a:p>
            <a:pPr marL="304800" indent="-304800">
              <a:defRPr sz="4200" spc="-42"/>
            </a:pPr>
            <a:r>
              <a:rPr lang="en-US" dirty="0"/>
              <a:t>Both organisms benefit.</a:t>
            </a:r>
          </a:p>
          <a:p>
            <a:pPr lvl="1">
              <a:defRPr sz="4200" spc="-42"/>
            </a:pPr>
            <a:r>
              <a:rPr lang="en-US" dirty="0"/>
              <a:t>Wolves hunting for a meal as a pack are a good example of cooperative behavior.</a:t>
            </a:r>
          </a:p>
          <a:p>
            <a:pPr lvl="1">
              <a:defRPr sz="4200" spc="-42"/>
            </a:pPr>
            <a:r>
              <a:rPr lang="en-US" dirty="0"/>
              <a:t>Cooperative breeding is another example. Meerkats and some birds work together to raise young. Non-breeding members work to protect and feed offspring that aren’t theirs.</a:t>
            </a:r>
            <a:endParaRPr dirty="0"/>
          </a:p>
        </p:txBody>
      </p:sp>
      <p:sp>
        <p:nvSpPr>
          <p:cNvPr id="216" name="The Evolutionary Connection">
            <a:extLst>
              <a:ext uri="{FF2B5EF4-FFF2-40B4-BE49-F238E27FC236}">
                <a16:creationId xmlns:a16="http://schemas.microsoft.com/office/drawing/2014/main" id="{D2F04606-A367-C7A2-7F16-8FB368553C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759" y="853298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lang="en-US" dirty="0"/>
              <a:t>Cooperative Behavior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89BAAD-6D2D-8B2E-9941-1B810F008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085" y="8408669"/>
            <a:ext cx="5792487" cy="124416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190305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Imprinting is an innate behavior that some organisms possess that is crucial to their survival.…"/>
          <p:cNvSpPr txBox="1">
            <a:spLocks noGrp="1"/>
          </p:cNvSpPr>
          <p:nvPr>
            <p:ph type="body" sz="half" idx="1"/>
          </p:nvPr>
        </p:nvSpPr>
        <p:spPr>
          <a:xfrm>
            <a:off x="475519" y="1908193"/>
            <a:ext cx="6026881" cy="6937170"/>
          </a:xfrm>
          <a:prstGeom prst="rect">
            <a:avLst/>
          </a:prstGeom>
        </p:spPr>
        <p:txBody>
          <a:bodyPr/>
          <a:lstStyle/>
          <a:p>
            <a:pPr marL="304800" indent="-304800">
              <a:defRPr sz="4200" spc="-42"/>
            </a:pPr>
            <a:r>
              <a:rPr dirty="0"/>
              <a:t>Imprinting is an innate behavior that some organisms possess that is crucial to their survival.</a:t>
            </a:r>
          </a:p>
          <a:p>
            <a:pPr marL="304800" indent="-304800">
              <a:defRPr sz="4200" spc="-42"/>
            </a:pPr>
            <a:r>
              <a:rPr dirty="0"/>
              <a:t>When some organisms hatch, they imprint on their parent and follow them around.</a:t>
            </a:r>
            <a:endParaRPr lang="en-US" dirty="0"/>
          </a:p>
          <a:p>
            <a:pPr marL="304800" indent="-304800">
              <a:defRPr sz="4200" spc="-42"/>
            </a:pPr>
            <a:r>
              <a:rPr lang="en-US" dirty="0"/>
              <a:t>This increases fitness.</a:t>
            </a:r>
            <a:endParaRPr dirty="0"/>
          </a:p>
        </p:txBody>
      </p:sp>
      <p:sp>
        <p:nvSpPr>
          <p:cNvPr id="219" name="The Evolutionary Connection"/>
          <p:cNvSpPr txBox="1">
            <a:spLocks noGrp="1"/>
          </p:cNvSpPr>
          <p:nvPr>
            <p:ph type="title"/>
          </p:nvPr>
        </p:nvSpPr>
        <p:spPr>
          <a:xfrm>
            <a:off x="535616" y="853298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dirty="0"/>
              <a:t>The Evolutionary Connection</a:t>
            </a:r>
          </a:p>
        </p:txBody>
      </p:sp>
      <p:pic>
        <p:nvPicPr>
          <p:cNvPr id="2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267" y="1908193"/>
            <a:ext cx="4872560" cy="6341727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1" name="https://i.imgur.com/KoVDqIm.jpg"/>
          <p:cNvSpPr txBox="1"/>
          <p:nvPr/>
        </p:nvSpPr>
        <p:spPr>
          <a:xfrm>
            <a:off x="7604267" y="8194694"/>
            <a:ext cx="1313385" cy="20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 spc="18"/>
            </a:lvl1pPr>
          </a:lstStyle>
          <a:p>
            <a:r>
              <a:rPr dirty="0"/>
              <a:t>https://</a:t>
            </a:r>
            <a:r>
              <a:rPr dirty="0" err="1"/>
              <a:t>i.imgur.com</a:t>
            </a:r>
            <a:r>
              <a:rPr dirty="0"/>
              <a:t>/</a:t>
            </a:r>
            <a:r>
              <a:rPr dirty="0" err="1"/>
              <a:t>KoVDqIm.jpg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531A3B-C077-1E32-13B9-275AFF76E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067" y="8482626"/>
            <a:ext cx="4937782" cy="111004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ooperative behavior will work to increase the fitness of the individual and the survival of the population.…"/>
          <p:cNvSpPr txBox="1">
            <a:spLocks noGrp="1"/>
          </p:cNvSpPr>
          <p:nvPr>
            <p:ph type="body" idx="1"/>
          </p:nvPr>
        </p:nvSpPr>
        <p:spPr>
          <a:xfrm>
            <a:off x="496759" y="2249608"/>
            <a:ext cx="12011282" cy="6524865"/>
          </a:xfrm>
          <a:prstGeom prst="rect">
            <a:avLst/>
          </a:prstGeom>
        </p:spPr>
        <p:txBody>
          <a:bodyPr/>
          <a:lstStyle/>
          <a:p>
            <a:pPr marL="292608" indent="-292608" defTabSz="563541">
              <a:spcBef>
                <a:spcPts val="2100"/>
              </a:spcBef>
              <a:defRPr sz="4032" spc="-40"/>
            </a:pPr>
            <a:r>
              <a:t>Cooperative behavior will work to increase the fitness of the individual and the survival of the population.</a:t>
            </a:r>
          </a:p>
          <a:p>
            <a:pPr marL="292608" indent="-292608" defTabSz="563541">
              <a:spcBef>
                <a:spcPts val="2100"/>
              </a:spcBef>
              <a:defRPr sz="4032" spc="-40"/>
            </a:pPr>
            <a:r>
              <a:t>When organisms can work together to achieve a common goal, there is usually mutual benefit.</a:t>
            </a:r>
          </a:p>
          <a:p>
            <a:pPr marL="292608" indent="-292608" defTabSz="563541">
              <a:spcBef>
                <a:spcPts val="2100"/>
              </a:spcBef>
              <a:defRPr sz="4032" spc="-40"/>
            </a:pPr>
            <a:r>
              <a:t>It is often in the interest of both organism to cooperate when it involves survival—say for hunting, but it may not be in the case of reproduction—fighting for a mate.</a:t>
            </a:r>
          </a:p>
        </p:txBody>
      </p:sp>
      <p:sp>
        <p:nvSpPr>
          <p:cNvPr id="224" name="The Evolutionary Connection"/>
          <p:cNvSpPr txBox="1">
            <a:spLocks noGrp="1"/>
          </p:cNvSpPr>
          <p:nvPr>
            <p:ph type="title"/>
          </p:nvPr>
        </p:nvSpPr>
        <p:spPr>
          <a:xfrm>
            <a:off x="535616" y="979127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dirty="0"/>
              <a:t>The Evolutionary Connection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ommunication in bees regarding the location of the food source enhances the survivability of the hive."/>
          <p:cNvSpPr txBox="1">
            <a:spLocks noGrp="1"/>
          </p:cNvSpPr>
          <p:nvPr>
            <p:ph type="body" sz="half" idx="1"/>
          </p:nvPr>
        </p:nvSpPr>
        <p:spPr>
          <a:xfrm>
            <a:off x="496759" y="2249608"/>
            <a:ext cx="6156532" cy="6524865"/>
          </a:xfrm>
          <a:prstGeom prst="rect">
            <a:avLst/>
          </a:prstGeom>
        </p:spPr>
        <p:txBody>
          <a:bodyPr/>
          <a:lstStyle>
            <a:lvl1pPr marL="304800" indent="-304800">
              <a:defRPr sz="4200" spc="-42"/>
            </a:lvl1pPr>
          </a:lstStyle>
          <a:p>
            <a:r>
              <a:t>Communication in bees regarding the location of the food source enhances the survivability of the hive.</a:t>
            </a:r>
          </a:p>
        </p:txBody>
      </p:sp>
      <p:sp>
        <p:nvSpPr>
          <p:cNvPr id="227" name="The Evolutionary Conne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t>The Evolutionary Connection</a:t>
            </a:r>
          </a:p>
        </p:txBody>
      </p:sp>
      <p:pic>
        <p:nvPicPr>
          <p:cNvPr id="2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277" y="1581779"/>
            <a:ext cx="5499624" cy="8037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chooling in fish is a mechanism of communication about a pending threat.…"/>
          <p:cNvSpPr txBox="1">
            <a:spLocks noGrp="1"/>
          </p:cNvSpPr>
          <p:nvPr>
            <p:ph type="body" sz="half" idx="1"/>
          </p:nvPr>
        </p:nvSpPr>
        <p:spPr>
          <a:xfrm>
            <a:off x="462400" y="1995905"/>
            <a:ext cx="6935246" cy="7376653"/>
          </a:xfrm>
          <a:prstGeom prst="rect">
            <a:avLst/>
          </a:prstGeom>
        </p:spPr>
        <p:txBody>
          <a:bodyPr/>
          <a:lstStyle/>
          <a:p>
            <a:pPr marL="274320" indent="-274320" defTabSz="528319">
              <a:spcBef>
                <a:spcPts val="1900"/>
              </a:spcBef>
              <a:defRPr sz="3780" spc="-37"/>
            </a:pPr>
            <a:r>
              <a:rPr dirty="0"/>
              <a:t>Schooling in fish is a mechanism of communication about a pending threat. </a:t>
            </a:r>
          </a:p>
          <a:p>
            <a:pPr marL="274320" indent="-274320" defTabSz="528319">
              <a:spcBef>
                <a:spcPts val="1900"/>
              </a:spcBef>
              <a:defRPr sz="3780" spc="-37"/>
            </a:pPr>
            <a:r>
              <a:rPr dirty="0"/>
              <a:t>Staying in the school increases the chances of survival.</a:t>
            </a:r>
          </a:p>
          <a:p>
            <a:pPr marL="274320" indent="-274320" defTabSz="528319">
              <a:spcBef>
                <a:spcPts val="1900"/>
              </a:spcBef>
              <a:defRPr sz="3780" spc="-37"/>
            </a:pPr>
            <a:r>
              <a:rPr dirty="0"/>
              <a:t>More fit individuals congregate in the middle of the school. Less fit ones are towards the outside.</a:t>
            </a:r>
          </a:p>
        </p:txBody>
      </p:sp>
      <p:sp>
        <p:nvSpPr>
          <p:cNvPr id="231" name="The Evolutionary Connection"/>
          <p:cNvSpPr txBox="1">
            <a:spLocks noGrp="1"/>
          </p:cNvSpPr>
          <p:nvPr>
            <p:ph type="title"/>
          </p:nvPr>
        </p:nvSpPr>
        <p:spPr>
          <a:xfrm>
            <a:off x="535616" y="879999"/>
            <a:ext cx="11933567" cy="1396310"/>
          </a:xfrm>
          <a:prstGeom prst="rect">
            <a:avLst/>
          </a:prstGeom>
        </p:spPr>
        <p:txBody>
          <a:bodyPr/>
          <a:lstStyle>
            <a:lvl1pPr defTabSz="545930">
              <a:defRPr sz="7812" spc="-156"/>
            </a:lvl1pPr>
          </a:lstStyle>
          <a:p>
            <a:r>
              <a:rPr dirty="0"/>
              <a:t>The Evolutionary Connection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66" y="1874231"/>
            <a:ext cx="5080001" cy="762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https://i.pinimg.com/originals/06/c7/18/06c718a66692fde63f4e3bc40620c023.jpg"/>
          <p:cNvSpPr txBox="1"/>
          <p:nvPr/>
        </p:nvSpPr>
        <p:spPr>
          <a:xfrm>
            <a:off x="7719403" y="9448375"/>
            <a:ext cx="3097759" cy="20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 spc="18"/>
            </a:lvl1pPr>
          </a:lstStyle>
          <a:p>
            <a:r>
              <a:t>https://i.pinimg.com/originals/06/c7/18/06c718a66692fde63f4e3bc40620c023.jpg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7A3B85-A84B-288D-6913-289268D80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8" y="7834714"/>
            <a:ext cx="2540000" cy="18161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here are a wide variety of communication and behavior mechanisms organisms use, and many examples that can be cited. Knowledge of any specific example is not necessary.…"/>
          <p:cNvSpPr txBox="1">
            <a:spLocks noGrp="1"/>
          </p:cNvSpPr>
          <p:nvPr>
            <p:ph type="body" idx="1"/>
          </p:nvPr>
        </p:nvSpPr>
        <p:spPr>
          <a:xfrm>
            <a:off x="533400" y="2565400"/>
            <a:ext cx="11938000" cy="6167319"/>
          </a:xfrm>
          <a:prstGeom prst="rect">
            <a:avLst/>
          </a:prstGeom>
        </p:spPr>
        <p:txBody>
          <a:bodyPr/>
          <a:lstStyle/>
          <a:p>
            <a:pPr marL="304800" indent="-304800">
              <a:defRPr sz="4200" spc="-42"/>
            </a:pPr>
            <a:r>
              <a:t>There are a wide variety of communication and behavior mechanisms organisms use, and many examples that can be cited. Knowledge of any specific example is not necessary. </a:t>
            </a:r>
          </a:p>
          <a:p>
            <a:pPr marL="304800" indent="-304800">
              <a:defRPr sz="4200" spc="-42"/>
            </a:pPr>
            <a:r>
              <a:t>What is important is that you understand how the example is a response to the change in the environment, and how it changes fitness and influences the evolution of the population.</a:t>
            </a:r>
          </a:p>
        </p:txBody>
      </p:sp>
      <p:sp>
        <p:nvSpPr>
          <p:cNvPr id="236" name="Significance"/>
          <p:cNvSpPr txBox="1">
            <a:spLocks noGrp="1"/>
          </p:cNvSpPr>
          <p:nvPr>
            <p:ph type="title"/>
          </p:nvPr>
        </p:nvSpPr>
        <p:spPr>
          <a:xfrm>
            <a:off x="537833" y="1020881"/>
            <a:ext cx="11933567" cy="1396310"/>
          </a:xfrm>
          <a:prstGeom prst="rect">
            <a:avLst/>
          </a:prstGeom>
        </p:spPr>
        <p:txBody>
          <a:bodyPr/>
          <a:lstStyle/>
          <a:p>
            <a:r>
              <a:rPr dirty="0"/>
              <a:t>Significance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3B39E4"/>
      </a:lt1>
      <a:dk2>
        <a:srgbClr val="555952"/>
      </a:dk2>
      <a:lt2>
        <a:srgbClr val="D6DCCF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Founders Grotesk Semibold"/>
        <a:ea typeface="Founders Grotesk Semibold"/>
        <a:cs typeface="Founders Grotesk Semibold"/>
      </a:majorFont>
      <a:minorFont>
        <a:latin typeface="Founders Grotesk Semibold"/>
        <a:ea typeface="Founders Grotesk Semibold"/>
        <a:cs typeface="Founders Grotesk Semibold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42304"/>
            <a:satOff val="23749"/>
            <a:lumOff val="-4574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1" i="0" u="none" strike="noStrike" cap="all" spc="132" normalizeH="0" baseline="0">
            <a:ln>
              <a:noFill/>
            </a:ln>
            <a:solidFill>
              <a:srgbClr val="FFFFFF"/>
            </a:solidFill>
            <a:effectLst/>
            <a:uFillTx/>
            <a:latin typeface="Founders Grotesk Cond Bold"/>
            <a:ea typeface="Founders Grotesk Cond Bold"/>
            <a:cs typeface="Founders Grotesk Cond Bold"/>
            <a:sym typeface="Founders Grotesk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15431" rtl="0" fontAlgn="auto" latinLnBrk="0" hangingPunct="0">
          <a:lnSpc>
            <a:spcPct val="100000"/>
          </a:lnSpc>
          <a:spcBef>
            <a:spcPts val="1700"/>
          </a:spcBef>
          <a:spcAft>
            <a:spcPts val="0"/>
          </a:spcAft>
          <a:buClrTx/>
          <a:buSzTx/>
          <a:buFontTx/>
          <a:buNone/>
          <a:tabLst>
            <a:tab pos="406400" algn="l"/>
          </a:tabLst>
          <a:defRPr kumimoji="0" sz="1800" b="0" i="0" u="none" strike="noStrike" cap="none" spc="53" normalizeH="0" baseline="0">
            <a:ln>
              <a:noFill/>
            </a:ln>
            <a:solidFill>
              <a:schemeClr val="accent1"/>
            </a:solidFill>
            <a:effectLst/>
            <a:uFillTx/>
            <a:latin typeface="Founders Grotesk Text Regular"/>
            <a:ea typeface="Founders Grotesk Text Regular"/>
            <a:cs typeface="Founders Grotesk Text Regular"/>
            <a:sym typeface="Founders Grotesk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555952"/>
      </a:dk2>
      <a:lt2>
        <a:srgbClr val="D6DCCF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Founders Grotesk Semibold"/>
        <a:ea typeface="Founders Grotesk Semibold"/>
        <a:cs typeface="Founders Grotesk Semibold"/>
      </a:majorFont>
      <a:minorFont>
        <a:latin typeface="Founders Grotesk Semibold"/>
        <a:ea typeface="Founders Grotesk Semibold"/>
        <a:cs typeface="Founders Grotesk Semibold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42304"/>
            <a:satOff val="23749"/>
            <a:lumOff val="-4574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1" i="0" u="none" strike="noStrike" cap="all" spc="132" normalizeH="0" baseline="0">
            <a:ln>
              <a:noFill/>
            </a:ln>
            <a:solidFill>
              <a:srgbClr val="FFFFFF"/>
            </a:solidFill>
            <a:effectLst/>
            <a:uFillTx/>
            <a:latin typeface="Founders Grotesk Cond Bold"/>
            <a:ea typeface="Founders Grotesk Cond Bold"/>
            <a:cs typeface="Founders Grotesk Cond Bold"/>
            <a:sym typeface="Founders Grotesk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15431" rtl="0" fontAlgn="auto" latinLnBrk="0" hangingPunct="0">
          <a:lnSpc>
            <a:spcPct val="100000"/>
          </a:lnSpc>
          <a:spcBef>
            <a:spcPts val="1700"/>
          </a:spcBef>
          <a:spcAft>
            <a:spcPts val="0"/>
          </a:spcAft>
          <a:buClrTx/>
          <a:buSzTx/>
          <a:buFontTx/>
          <a:buNone/>
          <a:tabLst>
            <a:tab pos="406400" algn="l"/>
          </a:tabLst>
          <a:defRPr kumimoji="0" sz="1800" b="0" i="0" u="none" strike="noStrike" cap="none" spc="53" normalizeH="0" baseline="0">
            <a:ln>
              <a:noFill/>
            </a:ln>
            <a:solidFill>
              <a:schemeClr val="accent1"/>
            </a:solidFill>
            <a:effectLst/>
            <a:uFillTx/>
            <a:latin typeface="Founders Grotesk Text Regular"/>
            <a:ea typeface="Founders Grotesk Text Regular"/>
            <a:cs typeface="Founders Grotesk Text Regular"/>
            <a:sym typeface="Founders Grotesk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804</Words>
  <Application>Microsoft Macintosh PowerPoint</Application>
  <PresentationFormat>Custom</PresentationFormat>
  <Paragraphs>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Founders Grotesk Cond Bold</vt:lpstr>
      <vt:lpstr>Founders Grotesk Light</vt:lpstr>
      <vt:lpstr>Founders Grotesk Regular</vt:lpstr>
      <vt:lpstr>Founders Grotesk Semibold</vt:lpstr>
      <vt:lpstr>Founders Grotesk Text Regular</vt:lpstr>
      <vt:lpstr>Helvetica Neue</vt:lpstr>
      <vt:lpstr>28_Academy</vt:lpstr>
      <vt:lpstr>Responses to the Environment</vt:lpstr>
      <vt:lpstr>Environmental Change</vt:lpstr>
      <vt:lpstr>Behavioral Changes</vt:lpstr>
      <vt:lpstr>Behavioral Changes</vt:lpstr>
      <vt:lpstr>Behavioral Changes</vt:lpstr>
      <vt:lpstr>Behavioral Changes</vt:lpstr>
      <vt:lpstr>Types of Signals</vt:lpstr>
      <vt:lpstr>Types of Signals</vt:lpstr>
      <vt:lpstr>Behavioral Changes</vt:lpstr>
      <vt:lpstr>Behavioral Changes</vt:lpstr>
      <vt:lpstr>The Evolutionary Connection</vt:lpstr>
      <vt:lpstr>The Evolutionary Connection</vt:lpstr>
      <vt:lpstr>Cooperative Behavior</vt:lpstr>
      <vt:lpstr>The Evolutionary Connection</vt:lpstr>
      <vt:lpstr>The Evolutionary Connection</vt:lpstr>
      <vt:lpstr>The Evolutionary Connection</vt:lpstr>
      <vt:lpstr>The Evolutionary Connection</vt:lpstr>
      <vt:lpstr>Significance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Responses to the Environment</dc:title>
  <cp:lastModifiedBy>MULTHAUPT, TRAVIS</cp:lastModifiedBy>
  <cp:revision>17</cp:revision>
  <dcterms:modified xsi:type="dcterms:W3CDTF">2026-03-21T14:58:20Z</dcterms:modified>
</cp:coreProperties>
</file>