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1pPr>
    <a:lvl2pPr marL="0" marR="0" indent="2286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2pPr>
    <a:lvl3pPr marL="0" marR="0" indent="4572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3pPr>
    <a:lvl4pPr marL="0" marR="0" indent="6858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4pPr>
    <a:lvl5pPr marL="0" marR="0" indent="9144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5pPr>
    <a:lvl6pPr marL="0" marR="0" indent="11430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6pPr>
    <a:lvl7pPr marL="0" marR="0" indent="13716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7pPr>
    <a:lvl8pPr marL="0" marR="0" indent="16002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8pPr>
    <a:lvl9pPr marL="0" marR="0" indent="182880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
          <a:latin typeface="Arial"/>
          <a:ea typeface="Arial"/>
          <a:cs typeface="Arial"/>
        </a:font>
        <a:srgbClr val="004100"/>
      </a:tcTxStyle>
      <a:tcStyle>
        <a:tcBdr>
          <a:left>
            <a:ln w="3175" cap="flat">
              <a:solidFill>
                <a:srgbClr val="004100"/>
              </a:solidFill>
              <a:prstDash val="solid"/>
              <a:miter lim="400000"/>
            </a:ln>
          </a:left>
          <a:right>
            <a:ln w="3175" cap="flat">
              <a:solidFill>
                <a:srgbClr val="004100"/>
              </a:solidFill>
              <a:prstDash val="solid"/>
              <a:miter lim="400000"/>
            </a:ln>
          </a:right>
          <a:top>
            <a:ln w="3175" cap="flat">
              <a:solidFill>
                <a:srgbClr val="004100"/>
              </a:solidFill>
              <a:prstDash val="solid"/>
              <a:miter lim="400000"/>
            </a:ln>
          </a:top>
          <a:bottom>
            <a:ln w="3175"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Arial"/>
          <a:ea typeface="Arial"/>
          <a:cs typeface="Arial"/>
        </a:font>
        <a:srgbClr val="004100"/>
      </a:tcTxStyle>
      <a:tcStyle>
        <a:tcBdr>
          <a:left>
            <a:ln w="12700" cap="flat">
              <a:solidFill>
                <a:srgbClr val="004100"/>
              </a:solidFill>
              <a:prstDash val="solid"/>
              <a:miter lim="400000"/>
            </a:ln>
          </a:left>
          <a:right>
            <a:ln w="3175" cap="flat">
              <a:solidFill>
                <a:srgbClr val="004100"/>
              </a:solidFill>
              <a:prstDash val="solid"/>
              <a:miter lim="400000"/>
            </a:ln>
          </a:right>
          <a:top>
            <a:ln w="3175" cap="flat">
              <a:solidFill>
                <a:srgbClr val="004100"/>
              </a:solidFill>
              <a:prstDash val="solid"/>
              <a:miter lim="400000"/>
            </a:ln>
          </a:top>
          <a:bottom>
            <a:ln w="3175"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solidFill>
            <a:srgbClr val="FFFFFF">
              <a:alpha val="35000"/>
            </a:srgbClr>
          </a:solidFill>
        </a:fill>
      </a:tcStyle>
    </a:firstCol>
    <a:lastRow>
      <a:tcTxStyle b="off" i="off">
        <a:font>
          <a:latin typeface="Arial"/>
          <a:ea typeface="Arial"/>
          <a:cs typeface="Arial"/>
        </a:font>
        <a:srgbClr val="004100"/>
      </a:tcTxStyle>
      <a:tcStyle>
        <a:tcBdr>
          <a:left>
            <a:ln w="3175" cap="flat">
              <a:solidFill>
                <a:srgbClr val="004100"/>
              </a:solidFill>
              <a:prstDash val="solid"/>
              <a:miter lim="400000"/>
            </a:ln>
          </a:left>
          <a:right>
            <a:ln w="3175" cap="flat">
              <a:solidFill>
                <a:srgbClr val="004100"/>
              </a:solidFill>
              <a:prstDash val="solid"/>
              <a:miter lim="400000"/>
            </a:ln>
          </a:right>
          <a:top>
            <a:ln w="3175" cap="flat">
              <a:solidFill>
                <a:srgbClr val="004100"/>
              </a:solidFill>
              <a:prstDash val="solid"/>
              <a:miter lim="400000"/>
            </a:ln>
          </a:top>
          <a:bottom>
            <a:ln w="12700"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solidFill>
            <a:srgbClr val="FFFFFF">
              <a:alpha val="35000"/>
            </a:srgbClr>
          </a:solidFill>
        </a:fill>
      </a:tcStyle>
    </a:lastRow>
    <a:firstRow>
      <a:tcTxStyle b="off" i="off">
        <a:font>
          <a:latin typeface="Arial"/>
          <a:ea typeface="Arial"/>
          <a:cs typeface="Arial"/>
        </a:font>
        <a:srgbClr val="004100"/>
      </a:tcTxStyle>
      <a:tcStyle>
        <a:tcBdr>
          <a:left>
            <a:ln w="3175" cap="flat">
              <a:solidFill>
                <a:srgbClr val="004100"/>
              </a:solidFill>
              <a:prstDash val="solid"/>
              <a:miter lim="400000"/>
            </a:ln>
          </a:left>
          <a:right>
            <a:ln w="3175" cap="flat">
              <a:solidFill>
                <a:srgbClr val="004100"/>
              </a:solidFill>
              <a:prstDash val="solid"/>
              <a:miter lim="400000"/>
            </a:ln>
          </a:right>
          <a:top>
            <a:ln w="12700" cap="flat">
              <a:solidFill>
                <a:srgbClr val="004100"/>
              </a:solidFill>
              <a:prstDash val="solid"/>
              <a:miter lim="400000"/>
            </a:ln>
          </a:top>
          <a:bottom>
            <a:ln w="3175" cap="flat">
              <a:solidFill>
                <a:srgbClr val="004100"/>
              </a:solidFill>
              <a:prstDash val="solid"/>
              <a:miter lim="400000"/>
            </a:ln>
          </a:bottom>
          <a:insideH>
            <a:ln w="3175" cap="flat">
              <a:solidFill>
                <a:srgbClr val="004100"/>
              </a:solidFill>
              <a:prstDash val="solid"/>
              <a:miter lim="400000"/>
            </a:ln>
          </a:insideH>
          <a:insideV>
            <a:ln w="3175" cap="flat">
              <a:solidFill>
                <a:srgbClr val="004100"/>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85" d="100"/>
          <a:sy n="85" d="100"/>
        </p:scale>
        <p:origin x="7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xfrm>
            <a:off x="1143000" y="685800"/>
            <a:ext cx="4572000" cy="3429000"/>
          </a:xfrm>
          <a:prstGeom prst="rect">
            <a:avLst/>
          </a:prstGeom>
        </p:spPr>
        <p:txBody>
          <a:bodyPr/>
          <a:lstStyle/>
          <a:p>
            <a:endParaRPr/>
          </a:p>
        </p:txBody>
      </p:sp>
      <p:sp>
        <p:nvSpPr>
          <p:cNvPr id="153" name="Shape 15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46100" latinLnBrk="0">
      <a:defRPr sz="2000">
        <a:latin typeface="Lucida Grande"/>
        <a:ea typeface="Lucida Grande"/>
        <a:cs typeface="Lucida Grande"/>
        <a:sym typeface="Lucida Grande"/>
      </a:defRPr>
    </a:lvl1pPr>
    <a:lvl2pPr indent="457200" defTabSz="546100" latinLnBrk="0">
      <a:defRPr sz="2000">
        <a:latin typeface="Lucida Grande"/>
        <a:ea typeface="Lucida Grande"/>
        <a:cs typeface="Lucida Grande"/>
        <a:sym typeface="Lucida Grande"/>
      </a:defRPr>
    </a:lvl2pPr>
    <a:lvl3pPr indent="914400" defTabSz="546100" latinLnBrk="0">
      <a:defRPr sz="2000">
        <a:latin typeface="Lucida Grande"/>
        <a:ea typeface="Lucida Grande"/>
        <a:cs typeface="Lucida Grande"/>
        <a:sym typeface="Lucida Grande"/>
      </a:defRPr>
    </a:lvl3pPr>
    <a:lvl4pPr indent="1371600" defTabSz="546100" latinLnBrk="0">
      <a:defRPr sz="2000">
        <a:latin typeface="Lucida Grande"/>
        <a:ea typeface="Lucida Grande"/>
        <a:cs typeface="Lucida Grande"/>
        <a:sym typeface="Lucida Grande"/>
      </a:defRPr>
    </a:lvl4pPr>
    <a:lvl5pPr indent="1828800" defTabSz="546100" latinLnBrk="0">
      <a:defRPr sz="2000">
        <a:latin typeface="Lucida Grande"/>
        <a:ea typeface="Lucida Grande"/>
        <a:cs typeface="Lucida Grande"/>
        <a:sym typeface="Lucida Grande"/>
      </a:defRPr>
    </a:lvl5pPr>
    <a:lvl6pPr indent="2286000" defTabSz="546100" latinLnBrk="0">
      <a:defRPr sz="2000">
        <a:latin typeface="Lucida Grande"/>
        <a:ea typeface="Lucida Grande"/>
        <a:cs typeface="Lucida Grande"/>
        <a:sym typeface="Lucida Grande"/>
      </a:defRPr>
    </a:lvl6pPr>
    <a:lvl7pPr indent="2743200" defTabSz="546100" latinLnBrk="0">
      <a:defRPr sz="2000">
        <a:latin typeface="Lucida Grande"/>
        <a:ea typeface="Lucida Grande"/>
        <a:cs typeface="Lucida Grande"/>
        <a:sym typeface="Lucida Grande"/>
      </a:defRPr>
    </a:lvl7pPr>
    <a:lvl8pPr indent="3200400" defTabSz="546100" latinLnBrk="0">
      <a:defRPr sz="2000">
        <a:latin typeface="Lucida Grande"/>
        <a:ea typeface="Lucida Grande"/>
        <a:cs typeface="Lucida Grande"/>
        <a:sym typeface="Lucida Grande"/>
      </a:defRPr>
    </a:lvl8pPr>
    <a:lvl9pPr indent="3657600" defTabSz="546100" latinLnBrk="0">
      <a:defRPr sz="20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Euro Soccer">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Euro Socc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xfrm>
            <a:off x="10609020" y="8193898"/>
            <a:ext cx="348254" cy="340503"/>
          </a:xfrm>
          <a:prstGeom prst="rect">
            <a:avLst/>
          </a:prstGeom>
        </p:spPr>
        <p:txBody>
          <a:bodyPr/>
          <a:lstStyle>
            <a:lvl1pPr>
              <a:defRPr>
                <a:solidFill>
                  <a:srgbClr val="F9F9F9"/>
                </a:solidFill>
                <a:uFill>
                  <a:solidFill>
                    <a:srgbClr val="F9F9F9"/>
                  </a:solidFill>
                </a:u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24559" y="2448560"/>
            <a:ext cx="11145522" cy="2468881"/>
          </a:xfrm>
          <a:prstGeom prst="rect">
            <a:avLst/>
          </a:prstGeom>
          <a:effectLst/>
        </p:spPr>
        <p:txBody>
          <a:bodyPr anchor="b"/>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30" name="Body Level One…"/>
          <p:cNvSpPr txBox="1">
            <a:spLocks noGrp="1"/>
          </p:cNvSpPr>
          <p:nvPr>
            <p:ph type="body" sz="quarter" idx="1"/>
          </p:nvPr>
        </p:nvSpPr>
        <p:spPr>
          <a:xfrm>
            <a:off x="924559" y="4988559"/>
            <a:ext cx="11145522" cy="843281"/>
          </a:xfrm>
          <a:prstGeom prst="rect">
            <a:avLst/>
          </a:prstGeom>
        </p:spPr>
        <p:txBody>
          <a:bodyPr/>
          <a:lstStyle>
            <a:lvl1pPr marL="0" marR="0" indent="0" algn="ctr" defTabSz="582506">
              <a:spcBef>
                <a:spcPts val="0"/>
              </a:spcBef>
              <a:buClrTx/>
              <a:buSzTx/>
              <a:buNone/>
              <a:defRPr sz="3400">
                <a:solidFill>
                  <a:srgbClr val="000000"/>
                </a:solidFill>
                <a:uFillTx/>
                <a:latin typeface="+mj-lt"/>
                <a:ea typeface="+mj-ea"/>
                <a:cs typeface="+mj-cs"/>
                <a:sym typeface="Gill Sans"/>
              </a:defRPr>
            </a:lvl1pPr>
            <a:lvl2pPr marL="0" marR="0" indent="0" algn="ctr" defTabSz="582506">
              <a:spcBef>
                <a:spcPts val="0"/>
              </a:spcBef>
              <a:buClrTx/>
              <a:buSzTx/>
              <a:buNone/>
              <a:defRPr sz="3400">
                <a:solidFill>
                  <a:srgbClr val="000000"/>
                </a:solidFill>
                <a:uFillTx/>
                <a:latin typeface="+mj-lt"/>
                <a:ea typeface="+mj-ea"/>
                <a:cs typeface="+mj-cs"/>
                <a:sym typeface="Gill Sans"/>
              </a:defRPr>
            </a:lvl2pPr>
            <a:lvl3pPr marL="0" marR="0" indent="0" algn="ctr" defTabSz="582506">
              <a:spcBef>
                <a:spcPts val="0"/>
              </a:spcBef>
              <a:buClrTx/>
              <a:buSzTx/>
              <a:buNone/>
              <a:defRPr>
                <a:solidFill>
                  <a:srgbClr val="000000"/>
                </a:solidFill>
                <a:uFillTx/>
                <a:latin typeface="+mj-lt"/>
                <a:ea typeface="+mj-ea"/>
                <a:cs typeface="+mj-cs"/>
                <a:sym typeface="Gill Sans"/>
              </a:defRPr>
            </a:lvl3pPr>
            <a:lvl4pPr marL="0" marR="0" indent="0" algn="ctr" defTabSz="582506">
              <a:spcBef>
                <a:spcPts val="0"/>
              </a:spcBef>
              <a:buClrTx/>
              <a:buSzTx/>
              <a:buNone/>
              <a:defRPr sz="3400">
                <a:solidFill>
                  <a:srgbClr val="000000"/>
                </a:solidFill>
                <a:uFillTx/>
                <a:latin typeface="+mj-lt"/>
                <a:ea typeface="+mj-ea"/>
                <a:cs typeface="+mj-cs"/>
                <a:sym typeface="Gill Sans"/>
              </a:defRPr>
            </a:lvl4pPr>
            <a:lvl5pPr marL="0" marR="0" indent="0" algn="ctr" defTabSz="582506">
              <a:spcBef>
                <a:spcPts val="0"/>
              </a:spcBef>
              <a:buClrTx/>
              <a:buSzTx/>
              <a:buNone/>
              <a:defRPr sz="34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39" name="Body Level One…"/>
          <p:cNvSpPr txBox="1">
            <a:spLocks noGrp="1"/>
          </p:cNvSpPr>
          <p:nvPr>
            <p:ph type="body" idx="1"/>
          </p:nvPr>
        </p:nvSpPr>
        <p:spPr>
          <a:xfrm>
            <a:off x="924559" y="3302000"/>
            <a:ext cx="11145522" cy="4561841"/>
          </a:xfrm>
          <a:prstGeom prst="rect">
            <a:avLst/>
          </a:prstGeom>
        </p:spPr>
        <p:txBody>
          <a:bodyPr anchor="ctr"/>
          <a:lstStyle>
            <a:lvl1pPr marL="778933" marR="0" indent="-563033" defTabSz="582506">
              <a:spcBef>
                <a:spcPts val="3700"/>
              </a:spcBef>
              <a:buClrTx/>
              <a:buSzPct val="171000"/>
              <a:buChar char="•"/>
              <a:defRPr sz="3800">
                <a:solidFill>
                  <a:srgbClr val="000000"/>
                </a:solidFill>
                <a:uFillTx/>
                <a:latin typeface="+mj-lt"/>
                <a:ea typeface="+mj-ea"/>
                <a:cs typeface="+mj-cs"/>
                <a:sym typeface="Gill Sans"/>
              </a:defRPr>
            </a:lvl1pPr>
            <a:lvl2pPr marL="1071033" marR="0" indent="-563033" defTabSz="582506">
              <a:spcBef>
                <a:spcPts val="3700"/>
              </a:spcBef>
              <a:buClrTx/>
              <a:buSzPct val="171000"/>
              <a:buChar char="•"/>
              <a:defRPr>
                <a:solidFill>
                  <a:srgbClr val="000000"/>
                </a:solidFill>
                <a:uFillTx/>
                <a:latin typeface="+mj-lt"/>
                <a:ea typeface="+mj-ea"/>
                <a:cs typeface="+mj-cs"/>
                <a:sym typeface="Gill Sans"/>
              </a:defRPr>
            </a:lvl2pPr>
            <a:lvl3pPr marL="1363133" marR="0" indent="-563033" defTabSz="582506">
              <a:spcBef>
                <a:spcPts val="3700"/>
              </a:spcBef>
              <a:buClrTx/>
              <a:buSzPct val="171000"/>
              <a:buChar char="•"/>
              <a:defRPr sz="3800">
                <a:solidFill>
                  <a:srgbClr val="000000"/>
                </a:solidFill>
                <a:uFillTx/>
                <a:latin typeface="+mj-lt"/>
                <a:ea typeface="+mj-ea"/>
                <a:cs typeface="+mj-cs"/>
                <a:sym typeface="Gill Sans"/>
              </a:defRPr>
            </a:lvl3pPr>
            <a:lvl4pPr marL="1667933" marR="0" indent="-563033" defTabSz="582506">
              <a:spcBef>
                <a:spcPts val="3700"/>
              </a:spcBef>
              <a:buClrTx/>
              <a:buSzPct val="171000"/>
              <a:buChar char="•"/>
              <a:defRPr sz="3800">
                <a:solidFill>
                  <a:srgbClr val="000000"/>
                </a:solidFill>
                <a:uFillTx/>
                <a:latin typeface="+mj-lt"/>
                <a:ea typeface="+mj-ea"/>
                <a:cs typeface="+mj-cs"/>
                <a:sym typeface="Gill Sans"/>
              </a:defRPr>
            </a:lvl4pPr>
            <a:lvl5pPr marL="1960033" marR="0" indent="-563033" defTabSz="582506">
              <a:spcBef>
                <a:spcPts val="3700"/>
              </a:spcBef>
              <a:buClrTx/>
              <a:buSzPct val="171000"/>
              <a:buChar char="•"/>
              <a:defRPr sz="3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 2 Column">
    <p:bg>
      <p:bgPr>
        <a:solidFill>
          <a:srgbClr val="FFFFFF"/>
        </a:solidFill>
        <a:effectLst/>
      </p:bgPr>
    </p:bg>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48" name="Body Level One…"/>
          <p:cNvSpPr txBox="1">
            <a:spLocks noGrp="1"/>
          </p:cNvSpPr>
          <p:nvPr>
            <p:ph type="body" idx="1"/>
          </p:nvPr>
        </p:nvSpPr>
        <p:spPr>
          <a:xfrm>
            <a:off x="924559" y="3302000"/>
            <a:ext cx="11145522" cy="4561841"/>
          </a:xfrm>
          <a:prstGeom prst="rect">
            <a:avLst/>
          </a:prstGeom>
        </p:spPr>
        <p:txBody>
          <a:bodyPr numCol="2" spcCol="557276"/>
          <a:lstStyle>
            <a:lvl1pPr marL="685800" marR="0" indent="-469900" defTabSz="582506">
              <a:spcBef>
                <a:spcPts val="37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37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37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37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37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56" name="Body Level One…"/>
          <p:cNvSpPr txBox="1">
            <a:spLocks noGrp="1"/>
          </p:cNvSpPr>
          <p:nvPr>
            <p:ph type="body" idx="1"/>
          </p:nvPr>
        </p:nvSpPr>
        <p:spPr>
          <a:xfrm>
            <a:off x="924559" y="2164079"/>
            <a:ext cx="11145522" cy="5415281"/>
          </a:xfrm>
          <a:prstGeom prst="rect">
            <a:avLst/>
          </a:prstGeom>
        </p:spPr>
        <p:txBody>
          <a:bodyPr anchor="ctr"/>
          <a:lstStyle>
            <a:lvl1pPr marL="778933" marR="0" indent="-563033" defTabSz="582506">
              <a:spcBef>
                <a:spcPts val="5200"/>
              </a:spcBef>
              <a:buClrTx/>
              <a:buSzPct val="171000"/>
              <a:buChar char="•"/>
              <a:defRPr sz="3800">
                <a:solidFill>
                  <a:srgbClr val="000000"/>
                </a:solidFill>
                <a:uFillTx/>
                <a:latin typeface="+mj-lt"/>
                <a:ea typeface="+mj-ea"/>
                <a:cs typeface="+mj-cs"/>
                <a:sym typeface="Gill Sans"/>
              </a:defRPr>
            </a:lvl1pPr>
            <a:lvl2pPr marL="1071033" marR="0" indent="-563033" defTabSz="582506">
              <a:spcBef>
                <a:spcPts val="5200"/>
              </a:spcBef>
              <a:buClrTx/>
              <a:buSzPct val="171000"/>
              <a:buChar char="•"/>
              <a:defRPr>
                <a:solidFill>
                  <a:srgbClr val="000000"/>
                </a:solidFill>
                <a:uFillTx/>
                <a:latin typeface="+mj-lt"/>
                <a:ea typeface="+mj-ea"/>
                <a:cs typeface="+mj-cs"/>
                <a:sym typeface="Gill Sans"/>
              </a:defRPr>
            </a:lvl2pPr>
            <a:lvl3pPr marL="1363133" marR="0" indent="-563033" defTabSz="582506">
              <a:spcBef>
                <a:spcPts val="5200"/>
              </a:spcBef>
              <a:buClrTx/>
              <a:buSzPct val="171000"/>
              <a:buChar char="•"/>
              <a:defRPr sz="3800">
                <a:solidFill>
                  <a:srgbClr val="000000"/>
                </a:solidFill>
                <a:uFillTx/>
                <a:latin typeface="+mj-lt"/>
                <a:ea typeface="+mj-ea"/>
                <a:cs typeface="+mj-cs"/>
                <a:sym typeface="Gill Sans"/>
              </a:defRPr>
            </a:lvl3pPr>
            <a:lvl4pPr marL="1667933" marR="0" indent="-563033" defTabSz="582506">
              <a:spcBef>
                <a:spcPts val="5200"/>
              </a:spcBef>
              <a:buClrTx/>
              <a:buSzPct val="171000"/>
              <a:buChar char="•"/>
              <a:defRPr sz="3800">
                <a:solidFill>
                  <a:srgbClr val="000000"/>
                </a:solidFill>
                <a:uFillTx/>
                <a:latin typeface="+mj-lt"/>
                <a:ea typeface="+mj-ea"/>
                <a:cs typeface="+mj-cs"/>
                <a:sym typeface="Gill Sans"/>
              </a:defRPr>
            </a:lvl4pPr>
            <a:lvl5pPr marL="1960033" marR="0" indent="-563033" defTabSz="582506">
              <a:spcBef>
                <a:spcPts val="5200"/>
              </a:spcBef>
              <a:buClrTx/>
              <a:buSzPct val="171000"/>
              <a:buChar char="•"/>
              <a:defRPr sz="3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71" name="Title Text"/>
          <p:cNvSpPr txBox="1">
            <a:spLocks noGrp="1"/>
          </p:cNvSpPr>
          <p:nvPr>
            <p:ph type="title"/>
          </p:nvPr>
        </p:nvSpPr>
        <p:spPr>
          <a:xfrm>
            <a:off x="1330959" y="1412239"/>
            <a:ext cx="1035304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72"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 Center">
    <p:bg>
      <p:bgPr>
        <a:solidFill>
          <a:srgbClr val="FFFFFF"/>
        </a:solidFill>
        <a:effectLst/>
      </p:bgPr>
    </p:bg>
    <p:spTree>
      <p:nvGrpSpPr>
        <p:cNvPr id="1" name=""/>
        <p:cNvGrpSpPr/>
        <p:nvPr/>
      </p:nvGrpSpPr>
      <p:grpSpPr>
        <a:xfrm>
          <a:off x="0" y="0"/>
          <a:ext cx="0" cy="0"/>
          <a:chOff x="0" y="0"/>
          <a:chExt cx="0" cy="0"/>
        </a:xfrm>
      </p:grpSpPr>
      <p:sp>
        <p:nvSpPr>
          <p:cNvPr id="79" name="Title Text"/>
          <p:cNvSpPr txBox="1">
            <a:spLocks noGrp="1"/>
          </p:cNvSpPr>
          <p:nvPr>
            <p:ph type="title"/>
          </p:nvPr>
        </p:nvSpPr>
        <p:spPr>
          <a:xfrm>
            <a:off x="924559" y="3444240"/>
            <a:ext cx="11145522" cy="2854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80"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Horizontal">
    <p:bg>
      <p:bgPr>
        <a:solidFill>
          <a:srgbClr val="FFFFFF"/>
        </a:solidFill>
        <a:effectLst/>
      </p:bgPr>
    </p:bg>
    <p:spTree>
      <p:nvGrpSpPr>
        <p:cNvPr id="1" name=""/>
        <p:cNvGrpSpPr/>
        <p:nvPr/>
      </p:nvGrpSpPr>
      <p:grpSpPr>
        <a:xfrm>
          <a:off x="0" y="0"/>
          <a:ext cx="0" cy="0"/>
          <a:chOff x="0" y="0"/>
          <a:chExt cx="0" cy="0"/>
        </a:xfrm>
      </p:grpSpPr>
      <p:sp>
        <p:nvSpPr>
          <p:cNvPr id="87" name="Image"/>
          <p:cNvSpPr>
            <a:spLocks noGrp="1"/>
          </p:cNvSpPr>
          <p:nvPr>
            <p:ph type="pic" sz="quarter" idx="21"/>
          </p:nvPr>
        </p:nvSpPr>
        <p:spPr>
          <a:xfrm>
            <a:off x="3556000" y="2529839"/>
            <a:ext cx="5892800" cy="3655601"/>
          </a:xfrm>
          <a:prstGeom prst="rect">
            <a:avLst/>
          </a:prstGeom>
        </p:spPr>
        <p:txBody>
          <a:bodyPr lIns="91439" tIns="45719" rIns="91439" bIns="45719"/>
          <a:lstStyle/>
          <a:p>
            <a:endParaRPr/>
          </a:p>
        </p:txBody>
      </p:sp>
      <p:sp>
        <p:nvSpPr>
          <p:cNvPr id="88" name="Title Text"/>
          <p:cNvSpPr txBox="1">
            <a:spLocks noGrp="1"/>
          </p:cNvSpPr>
          <p:nvPr>
            <p:ph type="title"/>
          </p:nvPr>
        </p:nvSpPr>
        <p:spPr>
          <a:xfrm>
            <a:off x="924559" y="6746240"/>
            <a:ext cx="11145522" cy="127000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89"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Horizontal Reflection">
    <p:bg>
      <p:bgPr>
        <a:solidFill>
          <a:srgbClr val="FFFFFF"/>
        </a:solidFill>
        <a:effectLst/>
      </p:bgPr>
    </p:bg>
    <p:spTree>
      <p:nvGrpSpPr>
        <p:cNvPr id="1" name=""/>
        <p:cNvGrpSpPr/>
        <p:nvPr/>
      </p:nvGrpSpPr>
      <p:grpSpPr>
        <a:xfrm>
          <a:off x="0" y="0"/>
          <a:ext cx="0" cy="0"/>
          <a:chOff x="0" y="0"/>
          <a:chExt cx="0" cy="0"/>
        </a:xfrm>
      </p:grpSpPr>
      <p:sp>
        <p:nvSpPr>
          <p:cNvPr id="96" name="Image"/>
          <p:cNvSpPr>
            <a:spLocks noGrp="1"/>
          </p:cNvSpPr>
          <p:nvPr>
            <p:ph type="pic" sz="quarter" idx="21"/>
          </p:nvPr>
        </p:nvSpPr>
        <p:spPr>
          <a:xfrm>
            <a:off x="3556000" y="2529839"/>
            <a:ext cx="5892800" cy="3655601"/>
          </a:xfrm>
          <a:prstGeom prst="rect">
            <a:avLst/>
          </a:prstGeom>
          <a:ln w="12700"/>
          <a:effectLst>
            <a:reflection stA="50000" endPos="40000" dir="5400000" sy="-100000" algn="bl" rotWithShape="0"/>
          </a:effectLst>
        </p:spPr>
        <p:txBody>
          <a:bodyPr lIns="91439" tIns="45719" rIns="91439" bIns="45719"/>
          <a:lstStyle/>
          <a:p>
            <a:endParaRPr/>
          </a:p>
        </p:txBody>
      </p:sp>
      <p:sp>
        <p:nvSpPr>
          <p:cNvPr id="97" name="Title Text"/>
          <p:cNvSpPr txBox="1">
            <a:spLocks noGrp="1"/>
          </p:cNvSpPr>
          <p:nvPr>
            <p:ph type="title"/>
          </p:nvPr>
        </p:nvSpPr>
        <p:spPr>
          <a:xfrm>
            <a:off x="924559" y="6746240"/>
            <a:ext cx="11145522" cy="127000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9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05" name="Image"/>
          <p:cNvSpPr>
            <a:spLocks noGrp="1"/>
          </p:cNvSpPr>
          <p:nvPr>
            <p:ph type="pic" sz="quarter" idx="21"/>
          </p:nvPr>
        </p:nvSpPr>
        <p:spPr>
          <a:xfrm>
            <a:off x="8280400" y="2275839"/>
            <a:ext cx="3484880" cy="5230745"/>
          </a:xfrm>
          <a:prstGeom prst="rect">
            <a:avLst/>
          </a:prstGeom>
        </p:spPr>
        <p:txBody>
          <a:bodyPr lIns="91439" tIns="45719" rIns="91439" bIns="45719"/>
          <a:lstStyle/>
          <a:p>
            <a:endParaRPr/>
          </a:p>
        </p:txBody>
      </p:sp>
      <p:sp>
        <p:nvSpPr>
          <p:cNvPr id="106" name="Title Text"/>
          <p:cNvSpPr txBox="1">
            <a:spLocks noGrp="1"/>
          </p:cNvSpPr>
          <p:nvPr>
            <p:ph type="title"/>
          </p:nvPr>
        </p:nvSpPr>
        <p:spPr>
          <a:xfrm>
            <a:off x="924559" y="2367279"/>
            <a:ext cx="6695442" cy="2468882"/>
          </a:xfrm>
          <a:prstGeom prst="rect">
            <a:avLst/>
          </a:prstGeom>
          <a:effectLst/>
        </p:spPr>
        <p:txBody>
          <a:bodyPr anchor="b"/>
          <a:lstStyle>
            <a:lvl1pPr marL="0" marR="0" algn="ctr" defTabSz="582506">
              <a:spcBef>
                <a:spcPts val="0"/>
              </a:spcBef>
              <a:defRPr sz="6800" b="0" i="0">
                <a:solidFill>
                  <a:srgbClr val="000000"/>
                </a:solidFill>
                <a:uFillTx/>
                <a:latin typeface="+mj-lt"/>
                <a:ea typeface="+mj-ea"/>
                <a:cs typeface="+mj-cs"/>
                <a:sym typeface="Gill Sans"/>
              </a:defRPr>
            </a:lvl1pPr>
          </a:lstStyle>
          <a:p>
            <a:r>
              <a:t>Title Text</a:t>
            </a:r>
          </a:p>
        </p:txBody>
      </p:sp>
      <p:sp>
        <p:nvSpPr>
          <p:cNvPr id="107" name="Body Level One…"/>
          <p:cNvSpPr txBox="1">
            <a:spLocks noGrp="1"/>
          </p:cNvSpPr>
          <p:nvPr>
            <p:ph type="body" sz="quarter" idx="1"/>
          </p:nvPr>
        </p:nvSpPr>
        <p:spPr>
          <a:xfrm>
            <a:off x="924559" y="4897120"/>
            <a:ext cx="6695442" cy="2468881"/>
          </a:xfrm>
          <a:prstGeom prst="rect">
            <a:avLst/>
          </a:prstGeom>
        </p:spPr>
        <p:txBody>
          <a:bodyPr/>
          <a:lstStyle>
            <a:lvl1pPr marL="0" marR="0" indent="0" algn="ctr" defTabSz="582506">
              <a:spcBef>
                <a:spcPts val="0"/>
              </a:spcBef>
              <a:buClrTx/>
              <a:buSzTx/>
              <a:buNone/>
              <a:defRPr sz="3200">
                <a:solidFill>
                  <a:srgbClr val="000000"/>
                </a:solidFill>
                <a:uFillTx/>
                <a:latin typeface="+mj-lt"/>
                <a:ea typeface="+mj-ea"/>
                <a:cs typeface="+mj-cs"/>
                <a:sym typeface="Gill Sans"/>
              </a:defRPr>
            </a:lvl1pPr>
            <a:lvl2pPr marL="0" marR="0" indent="0" algn="ctr" defTabSz="582506">
              <a:spcBef>
                <a:spcPts val="0"/>
              </a:spcBef>
              <a:buClrTx/>
              <a:buSzTx/>
              <a:buNone/>
              <a:defRPr sz="3200">
                <a:solidFill>
                  <a:srgbClr val="000000"/>
                </a:solidFill>
                <a:uFillTx/>
                <a:latin typeface="+mj-lt"/>
                <a:ea typeface="+mj-ea"/>
                <a:cs typeface="+mj-cs"/>
                <a:sym typeface="Gill Sans"/>
              </a:defRPr>
            </a:lvl2pPr>
            <a:lvl3pPr marL="0" marR="0" indent="0" algn="ctr" defTabSz="582506">
              <a:spcBef>
                <a:spcPts val="0"/>
              </a:spcBef>
              <a:buClrTx/>
              <a:buSzTx/>
              <a:buNone/>
              <a:defRPr sz="3200">
                <a:solidFill>
                  <a:srgbClr val="000000"/>
                </a:solidFill>
                <a:uFillTx/>
                <a:latin typeface="+mj-lt"/>
                <a:ea typeface="+mj-ea"/>
                <a:cs typeface="+mj-cs"/>
                <a:sym typeface="Gill Sans"/>
              </a:defRPr>
            </a:lvl3pPr>
            <a:lvl4pPr marL="0" marR="0" indent="0" algn="ctr" defTabSz="582506">
              <a:spcBef>
                <a:spcPts val="0"/>
              </a:spcBef>
              <a:buClrTx/>
              <a:buSzTx/>
              <a:buNone/>
              <a:defRPr sz="3200">
                <a:solidFill>
                  <a:srgbClr val="000000"/>
                </a:solidFill>
                <a:uFillTx/>
                <a:latin typeface="+mj-lt"/>
                <a:ea typeface="+mj-ea"/>
                <a:cs typeface="+mj-cs"/>
                <a:sym typeface="Gill Sans"/>
              </a:defRPr>
            </a:lvl4pPr>
            <a:lvl5pPr marL="0" marR="0" indent="0" algn="ctr" defTabSz="582506">
              <a:spcBef>
                <a:spcPts val="0"/>
              </a:spcBef>
              <a:buClrTx/>
              <a:buSzTx/>
              <a:buNone/>
              <a:defRPr sz="3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Vertical Reflection">
    <p:bg>
      <p:bgPr>
        <a:solidFill>
          <a:srgbClr val="FFFFFF"/>
        </a:solidFill>
        <a:effectLst/>
      </p:bgPr>
    </p:bg>
    <p:spTree>
      <p:nvGrpSpPr>
        <p:cNvPr id="1" name=""/>
        <p:cNvGrpSpPr/>
        <p:nvPr/>
      </p:nvGrpSpPr>
      <p:grpSpPr>
        <a:xfrm>
          <a:off x="0" y="0"/>
          <a:ext cx="0" cy="0"/>
          <a:chOff x="0" y="0"/>
          <a:chExt cx="0" cy="0"/>
        </a:xfrm>
      </p:grpSpPr>
      <p:sp>
        <p:nvSpPr>
          <p:cNvPr id="115" name="Image"/>
          <p:cNvSpPr>
            <a:spLocks noGrp="1"/>
          </p:cNvSpPr>
          <p:nvPr>
            <p:ph type="pic" sz="quarter" idx="21"/>
          </p:nvPr>
        </p:nvSpPr>
        <p:spPr>
          <a:xfrm>
            <a:off x="8280400" y="2275839"/>
            <a:ext cx="3484880" cy="5230745"/>
          </a:xfrm>
          <a:prstGeom prst="rect">
            <a:avLst/>
          </a:prstGeom>
          <a:ln w="12700"/>
          <a:effectLst>
            <a:reflection stA="50000" endPos="40000" dir="5400000" sy="-100000" algn="bl" rotWithShape="0"/>
          </a:effectLst>
        </p:spPr>
        <p:txBody>
          <a:bodyPr lIns="91439" tIns="45719" rIns="91439" bIns="45719"/>
          <a:lstStyle/>
          <a:p>
            <a:endParaRPr/>
          </a:p>
        </p:txBody>
      </p:sp>
      <p:sp>
        <p:nvSpPr>
          <p:cNvPr id="116" name="Title Text"/>
          <p:cNvSpPr txBox="1">
            <a:spLocks noGrp="1"/>
          </p:cNvSpPr>
          <p:nvPr>
            <p:ph type="title"/>
          </p:nvPr>
        </p:nvSpPr>
        <p:spPr>
          <a:xfrm>
            <a:off x="924559" y="2367279"/>
            <a:ext cx="6695442" cy="2468882"/>
          </a:xfrm>
          <a:prstGeom prst="rect">
            <a:avLst/>
          </a:prstGeom>
          <a:effectLst/>
        </p:spPr>
        <p:txBody>
          <a:bodyPr anchor="b"/>
          <a:lstStyle>
            <a:lvl1pPr marL="0" marR="0" algn="ctr" defTabSz="582506">
              <a:spcBef>
                <a:spcPts val="0"/>
              </a:spcBef>
              <a:defRPr sz="6800" b="0" i="0">
                <a:solidFill>
                  <a:srgbClr val="000000"/>
                </a:solidFill>
                <a:uFillTx/>
                <a:latin typeface="+mj-lt"/>
                <a:ea typeface="+mj-ea"/>
                <a:cs typeface="+mj-cs"/>
                <a:sym typeface="Gill Sans"/>
              </a:defRPr>
            </a:lvl1pPr>
          </a:lstStyle>
          <a:p>
            <a:r>
              <a:t>Title Text</a:t>
            </a:r>
          </a:p>
        </p:txBody>
      </p:sp>
      <p:sp>
        <p:nvSpPr>
          <p:cNvPr id="117" name="Body Level One…"/>
          <p:cNvSpPr txBox="1">
            <a:spLocks noGrp="1"/>
          </p:cNvSpPr>
          <p:nvPr>
            <p:ph type="body" sz="quarter" idx="1"/>
          </p:nvPr>
        </p:nvSpPr>
        <p:spPr>
          <a:xfrm>
            <a:off x="924559" y="4897120"/>
            <a:ext cx="6695442" cy="2468881"/>
          </a:xfrm>
          <a:prstGeom prst="rect">
            <a:avLst/>
          </a:prstGeom>
        </p:spPr>
        <p:txBody>
          <a:bodyPr/>
          <a:lstStyle>
            <a:lvl1pPr marL="0" marR="0" indent="0" algn="ctr" defTabSz="582506">
              <a:spcBef>
                <a:spcPts val="0"/>
              </a:spcBef>
              <a:buClrTx/>
              <a:buSzTx/>
              <a:buNone/>
              <a:defRPr sz="3200">
                <a:solidFill>
                  <a:srgbClr val="000000"/>
                </a:solidFill>
                <a:uFillTx/>
                <a:latin typeface="+mj-lt"/>
                <a:ea typeface="+mj-ea"/>
                <a:cs typeface="+mj-cs"/>
                <a:sym typeface="Gill Sans"/>
              </a:defRPr>
            </a:lvl1pPr>
            <a:lvl2pPr marL="0" marR="0" indent="0" algn="ctr" defTabSz="582506">
              <a:spcBef>
                <a:spcPts val="0"/>
              </a:spcBef>
              <a:buClrTx/>
              <a:buSzTx/>
              <a:buNone/>
              <a:defRPr sz="3200">
                <a:solidFill>
                  <a:srgbClr val="000000"/>
                </a:solidFill>
                <a:uFillTx/>
                <a:latin typeface="+mj-lt"/>
                <a:ea typeface="+mj-ea"/>
                <a:cs typeface="+mj-cs"/>
                <a:sym typeface="Gill Sans"/>
              </a:defRPr>
            </a:lvl2pPr>
            <a:lvl3pPr marL="0" marR="0" indent="0" algn="ctr" defTabSz="582506">
              <a:spcBef>
                <a:spcPts val="0"/>
              </a:spcBef>
              <a:buClrTx/>
              <a:buSzTx/>
              <a:buNone/>
              <a:defRPr sz="3200">
                <a:solidFill>
                  <a:srgbClr val="000000"/>
                </a:solidFill>
                <a:uFillTx/>
                <a:latin typeface="+mj-lt"/>
                <a:ea typeface="+mj-ea"/>
                <a:cs typeface="+mj-cs"/>
                <a:sym typeface="Gill Sans"/>
              </a:defRPr>
            </a:lvl3pPr>
            <a:lvl4pPr marL="0" marR="0" indent="0" algn="ctr" defTabSz="582506">
              <a:spcBef>
                <a:spcPts val="0"/>
              </a:spcBef>
              <a:buClrTx/>
              <a:buSzTx/>
              <a:buNone/>
              <a:defRPr sz="3200">
                <a:solidFill>
                  <a:srgbClr val="000000"/>
                </a:solidFill>
                <a:uFillTx/>
                <a:latin typeface="+mj-lt"/>
                <a:ea typeface="+mj-ea"/>
                <a:cs typeface="+mj-cs"/>
                <a:sym typeface="Gill Sans"/>
              </a:defRPr>
            </a:lvl4pPr>
            <a:lvl5pPr marL="0" marR="0" indent="0" algn="ctr" defTabSz="582506">
              <a:spcBef>
                <a:spcPts val="0"/>
              </a:spcBef>
              <a:buClrTx/>
              <a:buSzTx/>
              <a:buNone/>
              <a:defRPr sz="32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1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FFFFFF"/>
        </a:solidFill>
        <a:effectLst/>
      </p:bgPr>
    </p:bg>
    <p:spTree>
      <p:nvGrpSpPr>
        <p:cNvPr id="1" name=""/>
        <p:cNvGrpSpPr/>
        <p:nvPr/>
      </p:nvGrpSpPr>
      <p:grpSpPr>
        <a:xfrm>
          <a:off x="0" y="0"/>
          <a:ext cx="0" cy="0"/>
          <a:chOff x="0" y="0"/>
          <a:chExt cx="0" cy="0"/>
        </a:xfrm>
      </p:grpSpPr>
      <p:sp>
        <p:nvSpPr>
          <p:cNvPr id="125" name="Image"/>
          <p:cNvSpPr>
            <a:spLocks noGrp="1"/>
          </p:cNvSpPr>
          <p:nvPr>
            <p:ph type="pic" sz="quarter" idx="21"/>
          </p:nvPr>
        </p:nvSpPr>
        <p:spPr>
          <a:xfrm>
            <a:off x="7670800" y="3068319"/>
            <a:ext cx="3352800" cy="5032495"/>
          </a:xfrm>
          <a:prstGeom prst="rect">
            <a:avLst/>
          </a:prstGeom>
        </p:spPr>
        <p:txBody>
          <a:bodyPr lIns="91439" tIns="45719" rIns="91439" bIns="45719"/>
          <a:lstStyle/>
          <a:p>
            <a:endParaRPr/>
          </a:p>
        </p:txBody>
      </p:sp>
      <p:sp>
        <p:nvSpPr>
          <p:cNvPr id="126"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127" name="Body Level One…"/>
          <p:cNvSpPr txBox="1">
            <a:spLocks noGrp="1"/>
          </p:cNvSpPr>
          <p:nvPr>
            <p:ph type="body" sz="quarter" idx="1"/>
          </p:nvPr>
        </p:nvSpPr>
        <p:spPr>
          <a:xfrm>
            <a:off x="924559" y="3302000"/>
            <a:ext cx="5445762" cy="4561841"/>
          </a:xfrm>
          <a:prstGeom prst="rect">
            <a:avLst/>
          </a:prstGeom>
        </p:spPr>
        <p:txBody>
          <a:bodyPr anchor="ctr"/>
          <a:lstStyle>
            <a:lvl1pPr marL="685800" marR="0" indent="-469900" defTabSz="582506">
              <a:spcBef>
                <a:spcPts val="49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49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49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49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49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 Left">
    <p:bg>
      <p:bgPr>
        <a:solidFill>
          <a:srgbClr val="FFFFFF"/>
        </a:solidFill>
        <a:effectLst/>
      </p:bgPr>
    </p:bg>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136" name="Body Level One…"/>
          <p:cNvSpPr txBox="1">
            <a:spLocks noGrp="1"/>
          </p:cNvSpPr>
          <p:nvPr>
            <p:ph type="body" sz="quarter" idx="1"/>
          </p:nvPr>
        </p:nvSpPr>
        <p:spPr>
          <a:xfrm>
            <a:off x="924559" y="3302000"/>
            <a:ext cx="5445762" cy="4561841"/>
          </a:xfrm>
          <a:prstGeom prst="rect">
            <a:avLst/>
          </a:prstGeom>
        </p:spPr>
        <p:txBody>
          <a:bodyPr anchor="ctr"/>
          <a:lstStyle>
            <a:lvl1pPr marL="685800" marR="0" indent="-469900" defTabSz="582506">
              <a:spcBef>
                <a:spcPts val="49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49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49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49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49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 Right">
    <p:bg>
      <p:bgPr>
        <a:solidFill>
          <a:srgbClr val="FFFFFF"/>
        </a:solidFill>
        <a:effectLst/>
      </p:bgPr>
    </p:bg>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924559" y="1412239"/>
            <a:ext cx="11145522" cy="1838961"/>
          </a:xfrm>
          <a:prstGeom prst="rect">
            <a:avLst/>
          </a:prstGeom>
          <a:effectLst/>
        </p:spPr>
        <p:txBody>
          <a:bodyPr/>
          <a:lstStyle>
            <a:lvl1pPr marL="0" marR="0" algn="ctr" defTabSz="582506">
              <a:spcBef>
                <a:spcPts val="0"/>
              </a:spcBef>
              <a:defRPr sz="8000" b="0" i="0">
                <a:solidFill>
                  <a:srgbClr val="000000"/>
                </a:solidFill>
                <a:uFillTx/>
                <a:latin typeface="+mj-lt"/>
                <a:ea typeface="+mj-ea"/>
                <a:cs typeface="+mj-cs"/>
                <a:sym typeface="Gill Sans"/>
              </a:defRPr>
            </a:lvl1pPr>
          </a:lstStyle>
          <a:p>
            <a:r>
              <a:t>Title Text</a:t>
            </a:r>
          </a:p>
        </p:txBody>
      </p:sp>
      <p:sp>
        <p:nvSpPr>
          <p:cNvPr id="145" name="Body Level One…"/>
          <p:cNvSpPr txBox="1">
            <a:spLocks noGrp="1"/>
          </p:cNvSpPr>
          <p:nvPr>
            <p:ph type="body" sz="quarter" idx="1"/>
          </p:nvPr>
        </p:nvSpPr>
        <p:spPr>
          <a:xfrm>
            <a:off x="7081519" y="3302000"/>
            <a:ext cx="4988561" cy="4561841"/>
          </a:xfrm>
          <a:prstGeom prst="rect">
            <a:avLst/>
          </a:prstGeom>
        </p:spPr>
        <p:txBody>
          <a:bodyPr anchor="ctr"/>
          <a:lstStyle>
            <a:lvl1pPr marL="685800" marR="0" indent="-469900" defTabSz="582506">
              <a:spcBef>
                <a:spcPts val="4900"/>
              </a:spcBef>
              <a:buClrTx/>
              <a:buSzPct val="171000"/>
              <a:buChar char="•"/>
              <a:defRPr sz="2800">
                <a:solidFill>
                  <a:srgbClr val="000000"/>
                </a:solidFill>
                <a:uFillTx/>
                <a:latin typeface="+mj-lt"/>
                <a:ea typeface="+mj-ea"/>
                <a:cs typeface="+mj-cs"/>
                <a:sym typeface="Gill Sans"/>
              </a:defRPr>
            </a:lvl1pPr>
            <a:lvl2pPr marL="977900" marR="0" indent="-469900" defTabSz="582506">
              <a:spcBef>
                <a:spcPts val="4900"/>
              </a:spcBef>
              <a:buClrTx/>
              <a:buSzPct val="171000"/>
              <a:buChar char="•"/>
              <a:defRPr sz="2800">
                <a:solidFill>
                  <a:srgbClr val="000000"/>
                </a:solidFill>
                <a:uFillTx/>
                <a:latin typeface="+mj-lt"/>
                <a:ea typeface="+mj-ea"/>
                <a:cs typeface="+mj-cs"/>
                <a:sym typeface="Gill Sans"/>
              </a:defRPr>
            </a:lvl2pPr>
            <a:lvl3pPr marL="1270000" marR="0" indent="-469900" defTabSz="582506">
              <a:spcBef>
                <a:spcPts val="4900"/>
              </a:spcBef>
              <a:buClrTx/>
              <a:buSzPct val="171000"/>
              <a:buChar char="•"/>
              <a:defRPr sz="2800">
                <a:solidFill>
                  <a:srgbClr val="000000"/>
                </a:solidFill>
                <a:uFillTx/>
                <a:latin typeface="+mj-lt"/>
                <a:ea typeface="+mj-ea"/>
                <a:cs typeface="+mj-cs"/>
                <a:sym typeface="Gill Sans"/>
              </a:defRPr>
            </a:lvl3pPr>
            <a:lvl4pPr marL="1574800" marR="0" indent="-469900" defTabSz="582506">
              <a:spcBef>
                <a:spcPts val="4900"/>
              </a:spcBef>
              <a:buClrTx/>
              <a:buSzPct val="171000"/>
              <a:buChar char="•"/>
              <a:defRPr sz="2800">
                <a:solidFill>
                  <a:srgbClr val="000000"/>
                </a:solidFill>
                <a:uFillTx/>
                <a:latin typeface="+mj-lt"/>
                <a:ea typeface="+mj-ea"/>
                <a:cs typeface="+mj-cs"/>
                <a:sym typeface="Gill Sans"/>
              </a:defRPr>
            </a:lvl4pPr>
            <a:lvl5pPr marL="1866900" marR="0" indent="-469900" defTabSz="582506">
              <a:spcBef>
                <a:spcPts val="4900"/>
              </a:spcBef>
              <a:buClrTx/>
              <a:buSzPct val="171000"/>
              <a:buChar char="•"/>
              <a:defRPr sz="2800">
                <a:solidFill>
                  <a:srgbClr val="000000"/>
                </a:solidFill>
                <a:uFillTx/>
                <a:latin typeface="+mj-lt"/>
                <a:ea typeface="+mj-ea"/>
                <a:cs typeface="+mj-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46" name="Slide Number"/>
          <p:cNvSpPr txBox="1">
            <a:spLocks noGrp="1"/>
          </p:cNvSpPr>
          <p:nvPr>
            <p:ph type="sldNum" sz="quarter" idx="2"/>
          </p:nvPr>
        </p:nvSpPr>
        <p:spPr>
          <a:xfrm>
            <a:off x="6347036" y="8120379"/>
            <a:ext cx="297181" cy="322581"/>
          </a:xfrm>
          <a:prstGeom prst="rect">
            <a:avLst/>
          </a:prstGeom>
        </p:spPr>
        <p:txBody>
          <a:bodyPr/>
          <a:lstStyle>
            <a:lvl1pPr defTabSz="582506">
              <a:defRPr sz="1600" b="0">
                <a:solidFill>
                  <a:srgbClr val="000000"/>
                </a:solidFill>
                <a:uFillTx/>
                <a:latin typeface="+mj-lt"/>
                <a:ea typeface="+mj-ea"/>
                <a:cs typeface="+mj-c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8"/>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6879" y="2032000"/>
            <a:ext cx="11816082" cy="1381761"/>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p>
            <a:r>
              <a:t>Title Text</a:t>
            </a:r>
          </a:p>
        </p:txBody>
      </p:sp>
      <p:sp>
        <p:nvSpPr>
          <p:cNvPr id="3" name="Body Level One…"/>
          <p:cNvSpPr txBox="1">
            <a:spLocks noGrp="1"/>
          </p:cNvSpPr>
          <p:nvPr>
            <p:ph type="body" idx="1"/>
          </p:nvPr>
        </p:nvSpPr>
        <p:spPr>
          <a:xfrm>
            <a:off x="436879" y="3413759"/>
            <a:ext cx="11816082" cy="512064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lstStyle>
            <a:lvl2pPr marL="799465" indent="-301625">
              <a:spcBef>
                <a:spcPts val="900"/>
              </a:spcBef>
              <a:defRPr sz="3800"/>
            </a:lvl2pPr>
            <a:lvl3pPr marL="1197927" indent="-242887">
              <a:spcBef>
                <a:spcPts val="700"/>
              </a:spcBef>
              <a:defRPr sz="3400"/>
            </a:lvl3pPr>
            <a:lvl4pPr marL="1640839" indent="-228600">
              <a:spcBef>
                <a:spcPts val="600"/>
              </a:spcBef>
              <a:defRPr sz="2600"/>
            </a:lvl4pPr>
            <a:lvl5pPr marL="2098039" indent="-228600">
              <a:spcBef>
                <a:spcPts val="600"/>
              </a:spcBef>
              <a:defRPr sz="26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717393" y="8193898"/>
            <a:ext cx="348254" cy="340503"/>
          </a:xfrm>
          <a:prstGeom prst="rect">
            <a:avLst/>
          </a:prstGeom>
          <a:ln w="3175">
            <a:miter lim="400000"/>
          </a:ln>
        </p:spPr>
        <p:txBody>
          <a:bodyPr wrap="none" lIns="40640" tIns="40640" rIns="40640" bIns="40640" anchor="b">
            <a:spAutoFit/>
          </a:bodyPr>
          <a:lstStyle>
            <a:lvl1pPr defTabSz="826346">
              <a:defRPr sz="1800" b="1">
                <a:solidFill>
                  <a:srgbClr val="004100"/>
                </a:solidFill>
                <a:uFill>
                  <a:solidFill>
                    <a:srgbClr val="004100"/>
                  </a:solidFill>
                </a:u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58702" marR="58702" indent="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1pPr>
      <a:lvl2pPr marL="58702" marR="58702" indent="4572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2pPr>
      <a:lvl3pPr marL="58702" marR="58702" indent="9144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3pPr>
      <a:lvl4pPr marL="58702" marR="58702" indent="13716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4pPr>
      <a:lvl5pPr marL="58702" marR="58702" indent="18288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5pPr>
      <a:lvl6pPr marL="58702" marR="58702" indent="22860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6pPr>
      <a:lvl7pPr marL="58702" marR="58702" indent="27432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7pPr>
      <a:lvl8pPr marL="58702" marR="58702" indent="32004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8pPr>
      <a:lvl9pPr marL="58702" marR="58702" indent="3657600" algn="l" defTabSz="1300480" rtl="0" latinLnBrk="0">
        <a:lnSpc>
          <a:spcPct val="100000"/>
        </a:lnSpc>
        <a:spcBef>
          <a:spcPts val="1400"/>
        </a:spcBef>
        <a:spcAft>
          <a:spcPts val="0"/>
        </a:spcAft>
        <a:buClrTx/>
        <a:buSzTx/>
        <a:buFontTx/>
        <a:buNone/>
        <a:tabLst/>
        <a:defRPr sz="6000" b="1" i="1" u="none" strike="noStrike" cap="none" spc="0" baseline="0">
          <a:solidFill>
            <a:srgbClr val="F9F9F9"/>
          </a:solidFill>
          <a:uFill>
            <a:solidFill>
              <a:srgbClr val="F9F9F9"/>
            </a:solidFill>
          </a:uFill>
          <a:latin typeface="+mn-lt"/>
          <a:ea typeface="+mn-ea"/>
          <a:cs typeface="+mn-cs"/>
          <a:sym typeface="Times New Roman"/>
        </a:defRPr>
      </a:lvl9pPr>
    </p:titleStyle>
    <p:bodyStyle>
      <a:lvl1pPr marL="399868" marR="57799" indent="-359228"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1pPr>
      <a:lvl2pPr marL="847089" marR="57799" indent="-349249"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2pPr>
      <a:lvl3pPr marL="1269364" marR="57799" indent="-314325"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3pPr>
      <a:lvl4pPr marL="17991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4pPr>
      <a:lvl5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5pPr>
      <a:lvl6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6pPr>
      <a:lvl7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7pPr>
      <a:lvl8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8pPr>
      <a:lvl9pPr marL="2256301" marR="57799" indent="-386861" algn="l" defTabSz="1300480" rtl="0" latinLnBrk="0">
        <a:lnSpc>
          <a:spcPct val="100000"/>
        </a:lnSpc>
        <a:spcBef>
          <a:spcPts val="1000"/>
        </a:spcBef>
        <a:spcAft>
          <a:spcPts val="0"/>
        </a:spcAft>
        <a:buClr>
          <a:srgbClr val="004100"/>
        </a:buClr>
        <a:buSzPct val="80000"/>
        <a:buFontTx/>
        <a:buChar char=""/>
        <a:tabLst/>
        <a:defRPr sz="4400" b="0" i="0" u="none" strike="noStrike" cap="none" spc="0" baseline="0">
          <a:solidFill>
            <a:srgbClr val="004100"/>
          </a:solidFill>
          <a:uFill>
            <a:solidFill>
              <a:srgbClr val="004100"/>
            </a:solidFill>
          </a:uFill>
          <a:latin typeface="Arial"/>
          <a:ea typeface="Arial"/>
          <a:cs typeface="Arial"/>
          <a:sym typeface="Arial"/>
        </a:defRPr>
      </a:lvl9pPr>
    </p:bodyStyle>
    <p:otherStyle>
      <a:lvl1pPr marL="0" marR="0" indent="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1pPr>
      <a:lvl2pPr marL="0" marR="0" indent="4572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2pPr>
      <a:lvl3pPr marL="0" marR="0" indent="9144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3pPr>
      <a:lvl4pPr marL="0" marR="0" indent="13716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4pPr>
      <a:lvl5pPr marL="0" marR="0" indent="18288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5pPr>
      <a:lvl6pPr marL="0" marR="0" indent="22860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6pPr>
      <a:lvl7pPr marL="0" marR="0" indent="27432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7pPr>
      <a:lvl8pPr marL="0" marR="0" indent="32004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8pPr>
      <a:lvl9pPr marL="0" marR="0" indent="3657600" algn="ctr" defTabSz="826346" latinLnBrk="0">
        <a:lnSpc>
          <a:spcPct val="100000"/>
        </a:lnSpc>
        <a:spcBef>
          <a:spcPts val="0"/>
        </a:spcBef>
        <a:spcAft>
          <a:spcPts val="0"/>
        </a:spcAft>
        <a:buClrTx/>
        <a:buSzTx/>
        <a:buFontTx/>
        <a:buNone/>
        <a:tabLst/>
        <a:defRPr sz="1800" b="1" i="0" u="none" strike="noStrike" cap="none" spc="0" baseline="0">
          <a:solidFill>
            <a:schemeClr val="tx1"/>
          </a:solidFill>
          <a:uFill>
            <a:solidFill>
              <a:srgbClr val="004100"/>
            </a:solidFill>
          </a:u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hapter 10 Photosynthesis"/>
          <p:cNvSpPr txBox="1">
            <a:spLocks noGrp="1"/>
          </p:cNvSpPr>
          <p:nvPr>
            <p:ph type="title"/>
          </p:nvPr>
        </p:nvSpPr>
        <p:spPr>
          <a:xfrm>
            <a:off x="650239" y="2722879"/>
            <a:ext cx="7691122" cy="1788161"/>
          </a:xfrm>
          <a:prstGeom prst="rect">
            <a:avLst/>
          </a:prstGeom>
        </p:spPr>
        <p:txBody>
          <a:bodyPr/>
          <a:lstStyle>
            <a:lvl1pPr algn="ctr"/>
          </a:lstStyle>
          <a:p>
            <a:r>
              <a:t>Chapter 10 Photosynthesis</a:t>
            </a:r>
          </a:p>
        </p:txBody>
      </p:sp>
      <p:sp>
        <p:nvSpPr>
          <p:cNvPr id="156" name="“Sunshine splits apart the carbon dioxide that a plant has absorbed from the air, the plant throws out at that time the oxygen alone and keeps the carbon to itself as nourishment.” —  Jan Ingenhousz (1779)"/>
          <p:cNvSpPr txBox="1">
            <a:spLocks noGrp="1"/>
          </p:cNvSpPr>
          <p:nvPr>
            <p:ph type="body" sz="quarter" idx="1"/>
          </p:nvPr>
        </p:nvSpPr>
        <p:spPr>
          <a:xfrm>
            <a:off x="650239" y="4511040"/>
            <a:ext cx="7753211" cy="2438401"/>
          </a:xfrm>
          <a:prstGeom prst="rect">
            <a:avLst/>
          </a:prstGeom>
        </p:spPr>
        <p:txBody>
          <a:bodyPr anchor="ctr"/>
          <a:lstStyle/>
          <a:p>
            <a:pPr marL="58702" marR="58702" indent="0">
              <a:buSzTx/>
              <a:buFont typeface="Wingdings"/>
              <a:buNone/>
            </a:pPr>
            <a:r>
              <a:rPr sz="2600">
                <a:solidFill>
                  <a:srgbClr val="0F0F0F"/>
                </a:solidFill>
                <a:uFill>
                  <a:solidFill>
                    <a:srgbClr val="0F0F0F"/>
                  </a:solidFill>
                </a:uFill>
              </a:rPr>
              <a:t>“</a:t>
            </a:r>
            <a:r>
              <a:rPr sz="2600" i="1">
                <a:solidFill>
                  <a:srgbClr val="0F0F0F"/>
                </a:solidFill>
                <a:uFill>
                  <a:solidFill>
                    <a:srgbClr val="0F0F0F"/>
                  </a:solidFill>
                </a:uFill>
              </a:rPr>
              <a:t>Sunshine splits apart the carbon dioxide that a plant has absorbed from the air, the plant throws out at that time the oxygen alone and keeps the carbon to itself as nourishment.” —  Jan Ingenhousz (1779)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Essential Idea:  Photosynthesis uses the energy in sunlight to produce the chemical energy needed for life.…"/>
          <p:cNvSpPr txBox="1">
            <a:spLocks noGrp="1"/>
          </p:cNvSpPr>
          <p:nvPr>
            <p:ph type="body" sz="half" idx="1"/>
          </p:nvPr>
        </p:nvSpPr>
        <p:spPr>
          <a:xfrm>
            <a:off x="424502" y="2168824"/>
            <a:ext cx="8148321" cy="5598162"/>
          </a:xfrm>
          <a:prstGeom prst="rect">
            <a:avLst/>
          </a:prstGeom>
        </p:spPr>
        <p:txBody>
          <a:bodyPr/>
          <a:lstStyle/>
          <a:p>
            <a:pPr>
              <a:buFont typeface="Arial" panose="020B0604020202020204" pitchFamily="34" charset="0"/>
              <a:buChar char="•"/>
              <a:defRPr>
                <a:solidFill>
                  <a:srgbClr val="FFFFFF"/>
                </a:solidFill>
                <a:uFill>
                  <a:solidFill>
                    <a:srgbClr val="FFFFFF"/>
                  </a:solidFill>
                </a:uFill>
              </a:defRPr>
            </a:pPr>
            <a:r>
              <a:rPr b="1" dirty="0">
                <a:solidFill>
                  <a:schemeClr val="tx1"/>
                </a:solidFill>
              </a:rPr>
              <a:t>Essential Idea:</a:t>
            </a:r>
            <a:r>
              <a:rPr dirty="0">
                <a:solidFill>
                  <a:schemeClr val="tx1"/>
                </a:solidFill>
              </a:rPr>
              <a:t>  </a:t>
            </a:r>
            <a:r>
              <a:rPr dirty="0"/>
              <a:t>Photosynthesis uses the energy in sunlight to produce the chemical energy needed for life.</a:t>
            </a:r>
          </a:p>
          <a:p>
            <a:pPr>
              <a:buFont typeface="Arial" panose="020B0604020202020204" pitchFamily="34" charset="0"/>
              <a:buChar char="•"/>
              <a:defRPr>
                <a:solidFill>
                  <a:srgbClr val="FFFFFF"/>
                </a:solidFill>
                <a:uFill>
                  <a:solidFill>
                    <a:srgbClr val="FFFFFF"/>
                  </a:solidFill>
                </a:uFill>
              </a:defRPr>
            </a:pPr>
            <a:r>
              <a:rPr b="1" dirty="0">
                <a:solidFill>
                  <a:schemeClr val="tx1"/>
                </a:solidFill>
              </a:rPr>
              <a:t>Essential Idea:</a:t>
            </a:r>
            <a:r>
              <a:rPr dirty="0">
                <a:solidFill>
                  <a:schemeClr val="tx1"/>
                </a:solidFill>
              </a:rPr>
              <a:t>  </a:t>
            </a:r>
            <a:r>
              <a:rPr dirty="0"/>
              <a:t>Light is converted into chemical energy.</a:t>
            </a:r>
          </a:p>
        </p:txBody>
      </p:sp>
      <p:sp>
        <p:nvSpPr>
          <p:cNvPr id="159" name="Slide Number"/>
          <p:cNvSpPr txBox="1">
            <a:spLocks noGrp="1"/>
          </p:cNvSpPr>
          <p:nvPr>
            <p:ph type="sldNum" sz="quarter" idx="2"/>
          </p:nvPr>
        </p:nvSpPr>
        <p:spPr>
          <a:xfrm>
            <a:off x="10635718" y="8193898"/>
            <a:ext cx="294859" cy="34050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pic>
        <p:nvPicPr>
          <p:cNvPr id="160" name="pasted-movie.png" descr="pasted-movie.png"/>
          <p:cNvPicPr>
            <a:picLocks noChangeAspect="1"/>
          </p:cNvPicPr>
          <p:nvPr/>
        </p:nvPicPr>
        <p:blipFill>
          <a:blip r:embed="rId2"/>
          <a:stretch>
            <a:fillRect/>
          </a:stretch>
        </p:blipFill>
        <p:spPr>
          <a:xfrm>
            <a:off x="1473200" y="191104"/>
            <a:ext cx="10058400" cy="13208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TOK"/>
          <p:cNvSpPr txBox="1">
            <a:spLocks noGrp="1"/>
          </p:cNvSpPr>
          <p:nvPr>
            <p:ph type="title"/>
          </p:nvPr>
        </p:nvSpPr>
        <p:spPr>
          <a:xfrm>
            <a:off x="436879" y="2265679"/>
            <a:ext cx="11816082" cy="1381761"/>
          </a:xfrm>
          <a:prstGeom prst="rect">
            <a:avLst/>
          </a:prstGeom>
        </p:spPr>
        <p:txBody>
          <a:bodyPr/>
          <a:lstStyle/>
          <a:p>
            <a:r>
              <a:t>TOK</a:t>
            </a:r>
          </a:p>
        </p:txBody>
      </p:sp>
      <p:sp>
        <p:nvSpPr>
          <p:cNvPr id="163" name="To what extent is the creation of an elegant protocol similar to the creation of a work of art?"/>
          <p:cNvSpPr txBox="1">
            <a:spLocks noGrp="1"/>
          </p:cNvSpPr>
          <p:nvPr>
            <p:ph type="body" sz="half" idx="1"/>
          </p:nvPr>
        </p:nvSpPr>
        <p:spPr>
          <a:xfrm>
            <a:off x="325119" y="3657600"/>
            <a:ext cx="8331201" cy="5120641"/>
          </a:xfrm>
          <a:prstGeom prst="rect">
            <a:avLst/>
          </a:prstGeom>
        </p:spPr>
        <p:txBody>
          <a:bodyPr/>
          <a:lstStyle>
            <a:lvl1pPr>
              <a:defRPr>
                <a:solidFill>
                  <a:srgbClr val="FFFFFF"/>
                </a:solidFill>
                <a:uFill>
                  <a:solidFill>
                    <a:srgbClr val="FFFFFF"/>
                  </a:solidFill>
                </a:uFill>
              </a:defRPr>
            </a:lvl1pPr>
          </a:lstStyle>
          <a:p>
            <a:pPr>
              <a:buFont typeface="Arial" panose="020B0604020202020204" pitchFamily="34" charset="0"/>
              <a:buChar char="•"/>
            </a:pPr>
            <a:r>
              <a:rPr dirty="0"/>
              <a:t>To what extent is the creation of an elegant protocol similar to the creation of a work of art?</a:t>
            </a:r>
          </a:p>
        </p:txBody>
      </p:sp>
      <p:sp>
        <p:nvSpPr>
          <p:cNvPr id="164" name="Slide Number"/>
          <p:cNvSpPr txBox="1">
            <a:spLocks noGrp="1"/>
          </p:cNvSpPr>
          <p:nvPr>
            <p:ph type="sldNum" sz="quarter" idx="2"/>
          </p:nvPr>
        </p:nvSpPr>
        <p:spPr>
          <a:xfrm>
            <a:off x="10635718" y="8193898"/>
            <a:ext cx="294859" cy="34050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Autotrophs and Heterotrophs"/>
          <p:cNvSpPr txBox="1">
            <a:spLocks noGrp="1"/>
          </p:cNvSpPr>
          <p:nvPr>
            <p:ph type="title"/>
          </p:nvPr>
        </p:nvSpPr>
        <p:spPr>
          <a:prstGeom prst="rect">
            <a:avLst/>
          </a:prstGeom>
        </p:spPr>
        <p:txBody>
          <a:bodyPr/>
          <a:lstStyle>
            <a:lvl1pPr algn="ctr"/>
          </a:lstStyle>
          <a:p>
            <a:r>
              <a:t>Autotrophs and Heterotrophs</a:t>
            </a:r>
          </a:p>
        </p:txBody>
      </p:sp>
      <p:sp>
        <p:nvSpPr>
          <p:cNvPr id="167" name="Autotrophs are organisms that make their own food.…"/>
          <p:cNvSpPr txBox="1">
            <a:spLocks noGrp="1"/>
          </p:cNvSpPr>
          <p:nvPr>
            <p:ph type="body" sz="half" idx="1"/>
          </p:nvPr>
        </p:nvSpPr>
        <p:spPr>
          <a:xfrm>
            <a:off x="436879" y="3413759"/>
            <a:ext cx="5801362" cy="5120641"/>
          </a:xfrm>
          <a:prstGeom prst="rect">
            <a:avLst/>
          </a:prstGeom>
        </p:spPr>
        <p:txBody>
          <a:bodyPr/>
          <a:lstStyle/>
          <a:p>
            <a:pPr>
              <a:buFont typeface="Arial" panose="020B0604020202020204" pitchFamily="34" charset="0"/>
              <a:buChar char="•"/>
            </a:pPr>
            <a:r>
              <a:rPr sz="3800" dirty="0">
                <a:solidFill>
                  <a:srgbClr val="F9F9F9"/>
                </a:solidFill>
                <a:uFill>
                  <a:solidFill>
                    <a:srgbClr val="F9F9F9"/>
                  </a:solidFill>
                </a:uFill>
              </a:rPr>
              <a:t>Autotrophs are organisms that make their own food.</a:t>
            </a:r>
          </a:p>
          <a:p>
            <a:pPr>
              <a:buFont typeface="Arial" panose="020B0604020202020204" pitchFamily="34" charset="0"/>
              <a:buChar char="•"/>
            </a:pPr>
            <a:r>
              <a:rPr sz="3800" dirty="0">
                <a:solidFill>
                  <a:srgbClr val="F9F9F9"/>
                </a:solidFill>
                <a:uFill>
                  <a:solidFill>
                    <a:srgbClr val="F9F9F9"/>
                  </a:solidFill>
                </a:uFill>
              </a:rPr>
              <a:t>They obtain everything they need by using CO</a:t>
            </a:r>
            <a:r>
              <a:rPr sz="3800" baseline="-20000" dirty="0">
                <a:solidFill>
                  <a:srgbClr val="F9F9F9"/>
                </a:solidFill>
                <a:uFill>
                  <a:solidFill>
                    <a:srgbClr val="F9F9F9"/>
                  </a:solidFill>
                </a:uFill>
              </a:rPr>
              <a:t>2</a:t>
            </a:r>
            <a:r>
              <a:rPr sz="3800" dirty="0">
                <a:solidFill>
                  <a:srgbClr val="F9F9F9"/>
                </a:solidFill>
                <a:uFill>
                  <a:solidFill>
                    <a:srgbClr val="F9F9F9"/>
                  </a:solidFill>
                </a:uFill>
              </a:rPr>
              <a:t> and inorganic compounds from the environment.</a:t>
            </a:r>
          </a:p>
        </p:txBody>
      </p:sp>
      <p:sp>
        <p:nvSpPr>
          <p:cNvPr id="168" name="Heterotrophs are unable to make their own food and survive on compounds made by other organisms.…"/>
          <p:cNvSpPr/>
          <p:nvPr/>
        </p:nvSpPr>
        <p:spPr>
          <a:xfrm>
            <a:off x="6451600" y="3413759"/>
            <a:ext cx="5811521" cy="487569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spAutoFit/>
          </a:bodyPr>
          <a:lstStyle/>
          <a:p>
            <a:pPr marL="612140" marR="57799" indent="-571500" algn="l" defTabSz="1300480">
              <a:spcBef>
                <a:spcPts val="900"/>
              </a:spcBef>
              <a:buClr>
                <a:srgbClr val="004100"/>
              </a:buClr>
              <a:buSzPct val="80000"/>
              <a:buFont typeface="Arial" panose="020B0604020202020204" pitchFamily="34" charset="0"/>
              <a:buChar char="•"/>
              <a:defRPr>
                <a:solidFill>
                  <a:srgbClr val="F9F9F9"/>
                </a:solidFill>
                <a:uFill>
                  <a:solidFill>
                    <a:srgbClr val="F9F9F9"/>
                  </a:solidFill>
                </a:uFill>
                <a:latin typeface="Arial"/>
                <a:ea typeface="Arial"/>
                <a:cs typeface="Arial"/>
                <a:sym typeface="Arial"/>
              </a:defRPr>
            </a:pPr>
            <a:r>
              <a:rPr dirty="0"/>
              <a:t>Heterotrophs are unable to make their own food and survive on compounds made by other organisms.</a:t>
            </a:r>
          </a:p>
          <a:p>
            <a:pPr marL="612140" marR="57799" indent="-571500" algn="l" defTabSz="1300480">
              <a:spcBef>
                <a:spcPts val="900"/>
              </a:spcBef>
              <a:buClr>
                <a:srgbClr val="004100"/>
              </a:buClr>
              <a:buSzPct val="80000"/>
              <a:buFont typeface="Arial" panose="020B0604020202020204" pitchFamily="34" charset="0"/>
              <a:buChar char="•"/>
              <a:defRPr>
                <a:solidFill>
                  <a:srgbClr val="F9F9F9"/>
                </a:solidFill>
                <a:uFill>
                  <a:solidFill>
                    <a:srgbClr val="F9F9F9"/>
                  </a:solidFill>
                </a:uFill>
                <a:latin typeface="Arial"/>
                <a:ea typeface="Arial"/>
                <a:cs typeface="Arial"/>
                <a:sym typeface="Arial"/>
              </a:defRPr>
            </a:pPr>
            <a:r>
              <a:rPr dirty="0"/>
              <a:t>Plants are autotrophic and animals are heterotrophic.</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hloroplasts"/>
          <p:cNvSpPr txBox="1">
            <a:spLocks noGrp="1"/>
          </p:cNvSpPr>
          <p:nvPr>
            <p:ph type="title"/>
          </p:nvPr>
        </p:nvSpPr>
        <p:spPr>
          <a:xfrm>
            <a:off x="436879" y="1237751"/>
            <a:ext cx="11816082" cy="1219201"/>
          </a:xfrm>
          <a:prstGeom prst="rect">
            <a:avLst/>
          </a:prstGeom>
        </p:spPr>
        <p:txBody>
          <a:bodyPr/>
          <a:lstStyle>
            <a:lvl1pPr algn="ctr"/>
          </a:lstStyle>
          <a:p>
            <a:r>
              <a:t>Chloroplasts</a:t>
            </a:r>
          </a:p>
        </p:txBody>
      </p:sp>
      <p:sp>
        <p:nvSpPr>
          <p:cNvPr id="171" name="Chloroplasts are the main site of photosynthesis in plants.…"/>
          <p:cNvSpPr txBox="1">
            <a:spLocks noGrp="1"/>
          </p:cNvSpPr>
          <p:nvPr>
            <p:ph type="body" idx="1"/>
          </p:nvPr>
        </p:nvSpPr>
        <p:spPr>
          <a:xfrm>
            <a:off x="436879" y="2488982"/>
            <a:ext cx="7824435" cy="6795133"/>
          </a:xfrm>
          <a:prstGeom prst="rect">
            <a:avLst/>
          </a:prstGeom>
        </p:spPr>
        <p:txBody>
          <a:bodyPr/>
          <a:lstStyle/>
          <a:p>
            <a:pPr>
              <a:lnSpc>
                <a:spcPct val="90000"/>
              </a:lnSpc>
              <a:buFont typeface="Arial" panose="020B0604020202020204" pitchFamily="34" charset="0"/>
              <a:buChar char="•"/>
              <a:defRPr sz="4000">
                <a:solidFill>
                  <a:srgbClr val="F9F9F9"/>
                </a:solidFill>
                <a:uFill>
                  <a:solidFill>
                    <a:srgbClr val="F9F9F9"/>
                  </a:solidFill>
                </a:uFill>
              </a:defRPr>
            </a:pPr>
            <a:r>
              <a:rPr dirty="0"/>
              <a:t>Chloroplasts are the main site of photosynthesis in plants.</a:t>
            </a:r>
          </a:p>
          <a:p>
            <a:pPr>
              <a:lnSpc>
                <a:spcPct val="90000"/>
              </a:lnSpc>
              <a:buFont typeface="Arial" panose="020B0604020202020204" pitchFamily="34" charset="0"/>
              <a:buChar char="•"/>
              <a:defRPr sz="4000">
                <a:solidFill>
                  <a:srgbClr val="F9F9F9"/>
                </a:solidFill>
                <a:uFill>
                  <a:solidFill>
                    <a:srgbClr val="F9F9F9"/>
                  </a:solidFill>
                </a:uFill>
              </a:defRPr>
            </a:pPr>
            <a:r>
              <a:rPr dirty="0"/>
              <a:t>They are found in all green parts of plants.</a:t>
            </a:r>
          </a:p>
          <a:p>
            <a:pPr>
              <a:lnSpc>
                <a:spcPct val="90000"/>
              </a:lnSpc>
              <a:buFont typeface="Arial" panose="020B0604020202020204" pitchFamily="34" charset="0"/>
              <a:buChar char="•"/>
              <a:defRPr sz="4000">
                <a:solidFill>
                  <a:srgbClr val="F9F9F9"/>
                </a:solidFill>
                <a:uFill>
                  <a:solidFill>
                    <a:srgbClr val="F9F9F9"/>
                  </a:solidFill>
                </a:uFill>
              </a:defRPr>
            </a:pPr>
            <a:r>
              <a:rPr dirty="0"/>
              <a:t>Chlorophyll is the green pigment found in chloroplasts and is responsible for a plant’s color.</a:t>
            </a:r>
          </a:p>
          <a:p>
            <a:pPr>
              <a:lnSpc>
                <a:spcPct val="90000"/>
              </a:lnSpc>
              <a:buFont typeface="Arial" panose="020B0604020202020204" pitchFamily="34" charset="0"/>
              <a:buChar char="•"/>
              <a:defRPr sz="4000">
                <a:solidFill>
                  <a:srgbClr val="F9F9F9"/>
                </a:solidFill>
                <a:uFill>
                  <a:solidFill>
                    <a:srgbClr val="F9F9F9"/>
                  </a:solidFill>
                </a:uFill>
              </a:defRPr>
            </a:pPr>
            <a:r>
              <a:rPr i="1" u="sng" dirty="0"/>
              <a:t>Chlorophyll a</a:t>
            </a:r>
            <a:r>
              <a:rPr dirty="0"/>
              <a:t> is the main photosynthetic pigment.  </a:t>
            </a:r>
          </a:p>
          <a:p>
            <a:pPr>
              <a:lnSpc>
                <a:spcPct val="90000"/>
              </a:lnSpc>
              <a:buFont typeface="Arial" panose="020B0604020202020204" pitchFamily="34" charset="0"/>
              <a:buChar char="•"/>
              <a:defRPr sz="4000">
                <a:solidFill>
                  <a:srgbClr val="F9F9F9"/>
                </a:solidFill>
                <a:uFill>
                  <a:solidFill>
                    <a:srgbClr val="F9F9F9"/>
                  </a:solidFill>
                </a:uFill>
              </a:defRPr>
            </a:pPr>
            <a:r>
              <a:rPr dirty="0"/>
              <a:t>There are many other pigments involved as well.</a:t>
            </a:r>
          </a:p>
        </p:txBody>
      </p:sp>
      <p:pic>
        <p:nvPicPr>
          <p:cNvPr id="172" name="pasted-movie.png" descr="pasted-movie.png"/>
          <p:cNvPicPr>
            <a:picLocks noChangeAspect="1"/>
          </p:cNvPicPr>
          <p:nvPr/>
        </p:nvPicPr>
        <p:blipFill>
          <a:blip r:embed="rId2"/>
          <a:stretch>
            <a:fillRect/>
          </a:stretch>
        </p:blipFill>
        <p:spPr>
          <a:xfrm>
            <a:off x="8746317" y="494257"/>
            <a:ext cx="4027040" cy="7431719"/>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Chloroplasts"/>
          <p:cNvSpPr txBox="1">
            <a:spLocks noGrp="1"/>
          </p:cNvSpPr>
          <p:nvPr>
            <p:ph type="title"/>
          </p:nvPr>
        </p:nvSpPr>
        <p:spPr>
          <a:prstGeom prst="rect">
            <a:avLst/>
          </a:prstGeom>
        </p:spPr>
        <p:txBody>
          <a:bodyPr/>
          <a:lstStyle>
            <a:lvl1pPr algn="ctr"/>
          </a:lstStyle>
          <a:p>
            <a:r>
              <a:t>Chloroplasts</a:t>
            </a:r>
          </a:p>
        </p:txBody>
      </p:sp>
      <p:sp>
        <p:nvSpPr>
          <p:cNvPr id="175" name="They are found in the mesophyll and absorb light and drive the synthesis of organic molecules."/>
          <p:cNvSpPr txBox="1">
            <a:spLocks noGrp="1"/>
          </p:cNvSpPr>
          <p:nvPr>
            <p:ph type="body" idx="1"/>
          </p:nvPr>
        </p:nvSpPr>
        <p:spPr>
          <a:prstGeom prst="rect">
            <a:avLst/>
          </a:prstGeom>
        </p:spPr>
        <p:txBody>
          <a:bodyPr/>
          <a:lstStyle>
            <a:lvl1pPr>
              <a:lnSpc>
                <a:spcPct val="90000"/>
              </a:lnSpc>
              <a:defRPr>
                <a:solidFill>
                  <a:srgbClr val="F9F9F9"/>
                </a:solidFill>
                <a:uFill>
                  <a:solidFill>
                    <a:srgbClr val="F9F9F9"/>
                  </a:solidFill>
                </a:uFill>
              </a:defRPr>
            </a:lvl1pPr>
          </a:lstStyle>
          <a:p>
            <a:pPr>
              <a:buFont typeface="Arial" panose="020B0604020202020204" pitchFamily="34" charset="0"/>
              <a:buChar char="•"/>
            </a:pPr>
            <a:r>
              <a:rPr dirty="0"/>
              <a:t>They are found in the mesophyll and absorb light and drive the synthesis of organic molecules.</a:t>
            </a:r>
          </a:p>
        </p:txBody>
      </p:sp>
      <p:sp>
        <p:nvSpPr>
          <p:cNvPr id="176" name="Slide Number"/>
          <p:cNvSpPr txBox="1">
            <a:spLocks noGrp="1"/>
          </p:cNvSpPr>
          <p:nvPr>
            <p:ph type="sldNum" sz="quarter" idx="2"/>
          </p:nvPr>
        </p:nvSpPr>
        <p:spPr>
          <a:xfrm>
            <a:off x="10744090" y="8193898"/>
            <a:ext cx="294859" cy="34050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a:p>
        </p:txBody>
      </p:sp>
      <p:pic>
        <p:nvPicPr>
          <p:cNvPr id="177" name="535473_492502137448130_1039341878_n.jpg" descr="535473_492502137448130_1039341878_n.jpg"/>
          <p:cNvPicPr>
            <a:picLocks noChangeAspect="1"/>
          </p:cNvPicPr>
          <p:nvPr/>
        </p:nvPicPr>
        <p:blipFill>
          <a:blip r:embed="rId2"/>
          <a:stretch>
            <a:fillRect/>
          </a:stretch>
        </p:blipFill>
        <p:spPr>
          <a:xfrm>
            <a:off x="5335545" y="4958701"/>
            <a:ext cx="7526661" cy="4659363"/>
          </a:xfrm>
          <a:prstGeom prst="rect">
            <a:avLst/>
          </a:prstGeom>
          <a:ln w="3175"/>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Chloroplasts"/>
          <p:cNvSpPr txBox="1">
            <a:spLocks noGrp="1"/>
          </p:cNvSpPr>
          <p:nvPr>
            <p:ph type="title"/>
          </p:nvPr>
        </p:nvSpPr>
        <p:spPr>
          <a:xfrm>
            <a:off x="436879" y="1544319"/>
            <a:ext cx="11816082" cy="1869441"/>
          </a:xfrm>
          <a:prstGeom prst="rect">
            <a:avLst/>
          </a:prstGeom>
        </p:spPr>
        <p:txBody>
          <a:bodyPr/>
          <a:lstStyle>
            <a:lvl1pPr algn="ctr"/>
          </a:lstStyle>
          <a:p>
            <a:r>
              <a:t>Chloroplasts</a:t>
            </a:r>
          </a:p>
        </p:txBody>
      </p:sp>
      <p:sp>
        <p:nvSpPr>
          <p:cNvPr id="180" name="CO2 and O2 enter and exit the leaf through pores called stomata.…"/>
          <p:cNvSpPr txBox="1">
            <a:spLocks noGrp="1"/>
          </p:cNvSpPr>
          <p:nvPr>
            <p:ph type="body" sz="half" idx="1"/>
          </p:nvPr>
        </p:nvSpPr>
        <p:spPr>
          <a:xfrm>
            <a:off x="436879" y="3413759"/>
            <a:ext cx="6390642" cy="5120641"/>
          </a:xfrm>
          <a:prstGeom prst="rect">
            <a:avLst/>
          </a:prstGeom>
        </p:spPr>
        <p:txBody>
          <a:bodyPr/>
          <a:lstStyle/>
          <a:p>
            <a:pPr>
              <a:buFont typeface="Arial" panose="020B0604020202020204" pitchFamily="34" charset="0"/>
              <a:buChar char="•"/>
            </a:pPr>
            <a:r>
              <a:rPr sz="3800" dirty="0">
                <a:solidFill>
                  <a:srgbClr val="F9F9F9"/>
                </a:solidFill>
                <a:uFill>
                  <a:solidFill>
                    <a:srgbClr val="F9F9F9"/>
                  </a:solidFill>
                </a:uFill>
              </a:rPr>
              <a:t>CO</a:t>
            </a:r>
            <a:r>
              <a:rPr sz="3800" baseline="-20000" dirty="0">
                <a:solidFill>
                  <a:srgbClr val="F9F9F9"/>
                </a:solidFill>
                <a:uFill>
                  <a:solidFill>
                    <a:srgbClr val="F9F9F9"/>
                  </a:solidFill>
                </a:uFill>
              </a:rPr>
              <a:t>2</a:t>
            </a:r>
            <a:r>
              <a:rPr sz="3800" dirty="0">
                <a:solidFill>
                  <a:srgbClr val="F9F9F9"/>
                </a:solidFill>
                <a:uFill>
                  <a:solidFill>
                    <a:srgbClr val="F9F9F9"/>
                  </a:solidFill>
                </a:uFill>
              </a:rPr>
              <a:t> and O</a:t>
            </a:r>
            <a:r>
              <a:rPr sz="3800" baseline="-20000" dirty="0">
                <a:solidFill>
                  <a:srgbClr val="F9F9F9"/>
                </a:solidFill>
                <a:uFill>
                  <a:solidFill>
                    <a:srgbClr val="F9F9F9"/>
                  </a:solidFill>
                </a:uFill>
              </a:rPr>
              <a:t>2</a:t>
            </a:r>
            <a:r>
              <a:rPr sz="3800" dirty="0">
                <a:solidFill>
                  <a:srgbClr val="F9F9F9"/>
                </a:solidFill>
                <a:uFill>
                  <a:solidFill>
                    <a:srgbClr val="F9F9F9"/>
                  </a:solidFill>
                </a:uFill>
              </a:rPr>
              <a:t> enter and exit the leaf through pores called stomata.</a:t>
            </a:r>
          </a:p>
          <a:p>
            <a:pPr>
              <a:buFont typeface="Arial" panose="020B0604020202020204" pitchFamily="34" charset="0"/>
              <a:buChar char="•"/>
              <a:defRPr sz="3800">
                <a:solidFill>
                  <a:srgbClr val="F9F9F9"/>
                </a:solidFill>
                <a:uFill>
                  <a:solidFill>
                    <a:srgbClr val="F9F9F9"/>
                  </a:solidFill>
                </a:uFill>
              </a:defRPr>
            </a:pPr>
            <a:r>
              <a:rPr dirty="0"/>
              <a:t>The leaves contain veins that deliver water to the leaves and sugar to the roots of the plant.</a:t>
            </a:r>
          </a:p>
        </p:txBody>
      </p:sp>
      <p:pic>
        <p:nvPicPr>
          <p:cNvPr id="181" name="10_03Chloroplast_CL.jpg" descr="10_03Chloroplast_CL.jpg"/>
          <p:cNvPicPr>
            <a:picLocks noChangeAspect="1"/>
          </p:cNvPicPr>
          <p:nvPr/>
        </p:nvPicPr>
        <p:blipFill>
          <a:blip r:embed="rId2"/>
          <a:stretch>
            <a:fillRect/>
          </a:stretch>
        </p:blipFill>
        <p:spPr>
          <a:xfrm>
            <a:off x="7304885" y="2844800"/>
            <a:ext cx="5395521" cy="6831256"/>
          </a:xfrm>
          <a:prstGeom prst="rect">
            <a:avLst/>
          </a:prstGeom>
          <a:ln w="3175">
            <a:solidFill>
              <a:srgbClr val="000000"/>
            </a:solidFill>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Chloroplasts"/>
          <p:cNvSpPr txBox="1">
            <a:spLocks noGrp="1"/>
          </p:cNvSpPr>
          <p:nvPr>
            <p:ph type="title"/>
          </p:nvPr>
        </p:nvSpPr>
        <p:spPr>
          <a:xfrm>
            <a:off x="468911" y="1099730"/>
            <a:ext cx="11816081" cy="1143745"/>
          </a:xfrm>
          <a:prstGeom prst="rect">
            <a:avLst/>
          </a:prstGeom>
        </p:spPr>
        <p:txBody>
          <a:bodyPr/>
          <a:lstStyle/>
          <a:p>
            <a:r>
              <a:t>     Chloroplasts</a:t>
            </a:r>
          </a:p>
        </p:txBody>
      </p:sp>
      <p:sp>
        <p:nvSpPr>
          <p:cNvPr id="184" name="Like the mitochondrion, the chloroplast is enclosed by 2 membranes.…"/>
          <p:cNvSpPr txBox="1">
            <a:spLocks noGrp="1"/>
          </p:cNvSpPr>
          <p:nvPr>
            <p:ph type="body" sz="half" idx="1"/>
          </p:nvPr>
        </p:nvSpPr>
        <p:spPr>
          <a:xfrm>
            <a:off x="-1" y="2326639"/>
            <a:ext cx="6981477" cy="7074534"/>
          </a:xfrm>
          <a:prstGeom prst="rect">
            <a:avLst/>
          </a:prstGeom>
        </p:spPr>
        <p:txBody>
          <a:bodyPr/>
          <a:lstStyle/>
          <a:p>
            <a:pPr>
              <a:lnSpc>
                <a:spcPct val="90000"/>
              </a:lnSpc>
              <a:buFont typeface="Arial" panose="020B0604020202020204" pitchFamily="34" charset="0"/>
              <a:buChar char="•"/>
              <a:defRPr sz="3600">
                <a:solidFill>
                  <a:srgbClr val="F9F9F9"/>
                </a:solidFill>
                <a:uFill>
                  <a:solidFill>
                    <a:srgbClr val="F9F9F9"/>
                  </a:solidFill>
                </a:uFill>
              </a:defRPr>
            </a:pPr>
            <a:r>
              <a:rPr sz="3800" dirty="0"/>
              <a:t>Like the mitochondrion, the chloroplast is enclosed by 2 membranes.</a:t>
            </a:r>
            <a:r>
              <a:rPr dirty="0"/>
              <a:t>  </a:t>
            </a:r>
          </a:p>
          <a:p>
            <a:pPr lvl="1">
              <a:lnSpc>
                <a:spcPct val="90000"/>
              </a:lnSpc>
              <a:buFont typeface="Arial" panose="020B0604020202020204" pitchFamily="34" charset="0"/>
              <a:buChar char="•"/>
              <a:defRPr sz="3600">
                <a:solidFill>
                  <a:srgbClr val="F9F9F9"/>
                </a:solidFill>
                <a:uFill>
                  <a:solidFill>
                    <a:srgbClr val="F9F9F9"/>
                  </a:solidFill>
                </a:uFill>
              </a:defRPr>
            </a:pPr>
            <a:r>
              <a:rPr dirty="0"/>
              <a:t>Within the chloroplast is the stroma, the site of the light independent reactions of photosynthesis.</a:t>
            </a:r>
          </a:p>
          <a:p>
            <a:pPr>
              <a:lnSpc>
                <a:spcPct val="90000"/>
              </a:lnSpc>
              <a:buFont typeface="Arial" panose="020B0604020202020204" pitchFamily="34" charset="0"/>
              <a:buChar char="•"/>
              <a:defRPr sz="3800">
                <a:solidFill>
                  <a:srgbClr val="F9F9F9"/>
                </a:solidFill>
                <a:uFill>
                  <a:solidFill>
                    <a:srgbClr val="F9F9F9"/>
                  </a:solidFill>
                </a:uFill>
              </a:defRPr>
            </a:pPr>
            <a:r>
              <a:rPr dirty="0"/>
              <a:t>Tiny interconnected stacks of thylakoids are called grana.  </a:t>
            </a:r>
          </a:p>
          <a:p>
            <a:pPr lvl="1">
              <a:lnSpc>
                <a:spcPct val="90000"/>
              </a:lnSpc>
              <a:buFont typeface="Arial" panose="020B0604020202020204" pitchFamily="34" charset="0"/>
              <a:buChar char="•"/>
              <a:defRPr sz="3600">
                <a:solidFill>
                  <a:srgbClr val="F9F9F9"/>
                </a:solidFill>
                <a:uFill>
                  <a:solidFill>
                    <a:srgbClr val="F9F9F9"/>
                  </a:solidFill>
                </a:uFill>
              </a:defRPr>
            </a:pPr>
            <a:r>
              <a:rPr dirty="0"/>
              <a:t>Inside of the thylakoids, the thylakoid space is where the light dependent reactions of photosynthesis take place.</a:t>
            </a:r>
          </a:p>
        </p:txBody>
      </p:sp>
      <p:pic>
        <p:nvPicPr>
          <p:cNvPr id="185" name="10_03Chloroplast_CL.jpg" descr="10_03Chloroplast_CL.jpg"/>
          <p:cNvPicPr>
            <a:picLocks noChangeAspect="1"/>
          </p:cNvPicPr>
          <p:nvPr/>
        </p:nvPicPr>
        <p:blipFill>
          <a:blip r:embed="rId2"/>
          <a:stretch>
            <a:fillRect/>
          </a:stretch>
        </p:blipFill>
        <p:spPr>
          <a:xfrm>
            <a:off x="7859313" y="199644"/>
            <a:ext cx="4544565" cy="5754525"/>
          </a:xfrm>
          <a:prstGeom prst="rect">
            <a:avLst/>
          </a:prstGeom>
          <a:ln w="3175">
            <a:solidFill>
              <a:srgbClr val="000000"/>
            </a:solidFill>
            <a:miter lim="400000"/>
          </a:ln>
        </p:spPr>
      </p:pic>
      <p:pic>
        <p:nvPicPr>
          <p:cNvPr id="186" name="06_18Chloroplast_CL.jpg" descr="06_18Chloroplast_CL.jpg"/>
          <p:cNvPicPr>
            <a:picLocks noChangeAspect="1"/>
          </p:cNvPicPr>
          <p:nvPr/>
        </p:nvPicPr>
        <p:blipFill>
          <a:blip r:embed="rId3"/>
          <a:stretch>
            <a:fillRect/>
          </a:stretch>
        </p:blipFill>
        <p:spPr>
          <a:xfrm>
            <a:off x="6923472" y="6099723"/>
            <a:ext cx="6019359" cy="3547701"/>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hotosynthesis"/>
          <p:cNvSpPr txBox="1">
            <a:spLocks noGrp="1"/>
          </p:cNvSpPr>
          <p:nvPr>
            <p:ph type="title"/>
          </p:nvPr>
        </p:nvSpPr>
        <p:spPr>
          <a:xfrm>
            <a:off x="436879" y="1644579"/>
            <a:ext cx="11816082" cy="894081"/>
          </a:xfrm>
          <a:prstGeom prst="rect">
            <a:avLst/>
          </a:prstGeom>
        </p:spPr>
        <p:txBody>
          <a:bodyPr/>
          <a:lstStyle>
            <a:lvl1pPr algn="ctr"/>
          </a:lstStyle>
          <a:p>
            <a:r>
              <a:t>Photosynthesis</a:t>
            </a:r>
          </a:p>
        </p:txBody>
      </p:sp>
      <p:sp>
        <p:nvSpPr>
          <p:cNvPr id="189" name="In general, photosynthesis is carried out according to the following equation:…"/>
          <p:cNvSpPr txBox="1">
            <a:spLocks noGrp="1"/>
          </p:cNvSpPr>
          <p:nvPr>
            <p:ph type="body" idx="1"/>
          </p:nvPr>
        </p:nvSpPr>
        <p:spPr>
          <a:xfrm>
            <a:off x="436879" y="2855543"/>
            <a:ext cx="11816082" cy="6280412"/>
          </a:xfrm>
          <a:prstGeom prst="rect">
            <a:avLst/>
          </a:prstGeom>
        </p:spPr>
        <p:txBody>
          <a:bodyPr/>
          <a:lstStyle/>
          <a:p>
            <a:pPr>
              <a:lnSpc>
                <a:spcPct val="90000"/>
              </a:lnSpc>
              <a:buFont typeface="Arial" panose="020B0604020202020204" pitchFamily="34" charset="0"/>
              <a:buChar char="•"/>
              <a:defRPr>
                <a:solidFill>
                  <a:srgbClr val="F9F9F9"/>
                </a:solidFill>
                <a:uFill>
                  <a:solidFill>
                    <a:srgbClr val="F9F9F9"/>
                  </a:solidFill>
                </a:uFill>
              </a:defRPr>
            </a:pPr>
            <a:r>
              <a:rPr dirty="0"/>
              <a:t>In general, photosynthesis is carried out according to the following equation:</a:t>
            </a:r>
          </a:p>
          <a:p>
            <a:pPr lvl="2">
              <a:lnSpc>
                <a:spcPct val="90000"/>
              </a:lnSpc>
              <a:buFont typeface="Arial" panose="020B0604020202020204" pitchFamily="34" charset="0"/>
              <a:buChar char="•"/>
              <a:defRPr>
                <a:solidFill>
                  <a:srgbClr val="F9F9F9"/>
                </a:solidFill>
                <a:uFill>
                  <a:solidFill>
                    <a:srgbClr val="F9F9F9"/>
                  </a:solidFill>
                </a:uFill>
              </a:defRPr>
            </a:pPr>
            <a:r>
              <a:rPr sz="3200" dirty="0">
                <a:solidFill>
                  <a:srgbClr val="000000"/>
                </a:solidFill>
                <a:uFill>
                  <a:solidFill>
                    <a:srgbClr val="000000"/>
                  </a:solidFill>
                </a:uFill>
              </a:rPr>
              <a:t>6CO</a:t>
            </a:r>
            <a:r>
              <a:rPr sz="3200" baseline="-19411" dirty="0">
                <a:solidFill>
                  <a:srgbClr val="000000"/>
                </a:solidFill>
                <a:uFill>
                  <a:solidFill>
                    <a:srgbClr val="000000"/>
                  </a:solidFill>
                </a:uFill>
              </a:rPr>
              <a:t>2</a:t>
            </a:r>
            <a:r>
              <a:rPr sz="3200" dirty="0">
                <a:solidFill>
                  <a:srgbClr val="000000"/>
                </a:solidFill>
                <a:uFill>
                  <a:solidFill>
                    <a:srgbClr val="000000"/>
                  </a:solidFill>
                </a:uFill>
              </a:rPr>
              <a:t> + 12H</a:t>
            </a:r>
            <a:r>
              <a:rPr sz="3200" baseline="-19411" dirty="0">
                <a:solidFill>
                  <a:srgbClr val="000000"/>
                </a:solidFill>
                <a:uFill>
                  <a:solidFill>
                    <a:srgbClr val="000000"/>
                  </a:solidFill>
                </a:uFill>
              </a:rPr>
              <a:t>2</a:t>
            </a:r>
            <a:r>
              <a:rPr sz="3200" dirty="0">
                <a:solidFill>
                  <a:srgbClr val="000000"/>
                </a:solidFill>
                <a:uFill>
                  <a:solidFill>
                    <a:srgbClr val="000000"/>
                  </a:solidFill>
                </a:uFill>
              </a:rPr>
              <a:t>O + light energy —&gt; C</a:t>
            </a:r>
            <a:r>
              <a:rPr sz="3200" baseline="-19411" dirty="0">
                <a:solidFill>
                  <a:srgbClr val="000000"/>
                </a:solidFill>
                <a:uFill>
                  <a:solidFill>
                    <a:srgbClr val="000000"/>
                  </a:solidFill>
                </a:uFill>
              </a:rPr>
              <a:t>6</a:t>
            </a:r>
            <a:r>
              <a:rPr sz="3200" dirty="0">
                <a:solidFill>
                  <a:srgbClr val="000000"/>
                </a:solidFill>
                <a:uFill>
                  <a:solidFill>
                    <a:srgbClr val="000000"/>
                  </a:solidFill>
                </a:uFill>
              </a:rPr>
              <a:t>H</a:t>
            </a:r>
            <a:r>
              <a:rPr sz="3200" baseline="-19411" dirty="0">
                <a:solidFill>
                  <a:srgbClr val="000000"/>
                </a:solidFill>
                <a:uFill>
                  <a:solidFill>
                    <a:srgbClr val="000000"/>
                  </a:solidFill>
                </a:uFill>
              </a:rPr>
              <a:t>12</a:t>
            </a:r>
            <a:r>
              <a:rPr sz="3200" dirty="0">
                <a:solidFill>
                  <a:srgbClr val="000000"/>
                </a:solidFill>
                <a:uFill>
                  <a:solidFill>
                    <a:srgbClr val="000000"/>
                  </a:solidFill>
                </a:uFill>
              </a:rPr>
              <a:t>O</a:t>
            </a:r>
            <a:r>
              <a:rPr sz="3200" baseline="-19411" dirty="0">
                <a:solidFill>
                  <a:srgbClr val="000000"/>
                </a:solidFill>
                <a:uFill>
                  <a:solidFill>
                    <a:srgbClr val="000000"/>
                  </a:solidFill>
                </a:uFill>
              </a:rPr>
              <a:t>6</a:t>
            </a:r>
            <a:r>
              <a:rPr sz="3200" dirty="0">
                <a:solidFill>
                  <a:srgbClr val="000000"/>
                </a:solidFill>
                <a:uFill>
                  <a:solidFill>
                    <a:srgbClr val="000000"/>
                  </a:solidFill>
                </a:uFill>
              </a:rPr>
              <a:t> + 6O</a:t>
            </a:r>
            <a:r>
              <a:rPr sz="3200" baseline="-19411" dirty="0">
                <a:solidFill>
                  <a:srgbClr val="000000"/>
                </a:solidFill>
                <a:uFill>
                  <a:solidFill>
                    <a:srgbClr val="000000"/>
                  </a:solidFill>
                </a:uFill>
              </a:rPr>
              <a:t>2</a:t>
            </a:r>
            <a:r>
              <a:rPr sz="3200" dirty="0">
                <a:solidFill>
                  <a:srgbClr val="000000"/>
                </a:solidFill>
                <a:uFill>
                  <a:solidFill>
                    <a:srgbClr val="000000"/>
                  </a:solidFill>
                </a:uFill>
              </a:rPr>
              <a:t> + 6H</a:t>
            </a:r>
            <a:r>
              <a:rPr sz="3200" baseline="-19411" dirty="0">
                <a:solidFill>
                  <a:srgbClr val="000000"/>
                </a:solidFill>
                <a:uFill>
                  <a:solidFill>
                    <a:srgbClr val="000000"/>
                  </a:solidFill>
                </a:uFill>
              </a:rPr>
              <a:t>2</a:t>
            </a:r>
            <a:r>
              <a:rPr sz="3200" dirty="0">
                <a:solidFill>
                  <a:srgbClr val="000000"/>
                </a:solidFill>
                <a:uFill>
                  <a:solidFill>
                    <a:srgbClr val="000000"/>
                  </a:solidFill>
                </a:uFill>
              </a:rPr>
              <a:t>O</a:t>
            </a:r>
          </a:p>
          <a:p>
            <a:pPr>
              <a:lnSpc>
                <a:spcPct val="90000"/>
              </a:lnSpc>
              <a:buFont typeface="Arial" panose="020B0604020202020204" pitchFamily="34" charset="0"/>
              <a:buChar char="•"/>
              <a:defRPr>
                <a:solidFill>
                  <a:srgbClr val="F9F9F9"/>
                </a:solidFill>
                <a:uFill>
                  <a:solidFill>
                    <a:srgbClr val="F9F9F9"/>
                  </a:solidFill>
                </a:uFill>
              </a:defRPr>
            </a:pPr>
            <a:r>
              <a:rPr dirty="0"/>
              <a:t>Which is essentially the reverse of cellular respiration:</a:t>
            </a:r>
          </a:p>
          <a:p>
            <a:pPr algn="ctr">
              <a:lnSpc>
                <a:spcPct val="90000"/>
              </a:lnSpc>
              <a:buFont typeface="Arial" panose="020B0604020202020204" pitchFamily="34" charset="0"/>
              <a:buChar char="•"/>
            </a:pPr>
            <a:r>
              <a:rPr sz="3200" dirty="0">
                <a:solidFill>
                  <a:srgbClr val="000000"/>
                </a:solidFill>
                <a:uFill>
                  <a:solidFill>
                    <a:srgbClr val="000000"/>
                  </a:solidFill>
                </a:uFill>
              </a:rPr>
              <a:t>C</a:t>
            </a:r>
            <a:r>
              <a:rPr sz="3200" baseline="-19411" dirty="0">
                <a:solidFill>
                  <a:srgbClr val="000000"/>
                </a:solidFill>
                <a:uFill>
                  <a:solidFill>
                    <a:srgbClr val="000000"/>
                  </a:solidFill>
                </a:uFill>
              </a:rPr>
              <a:t>6</a:t>
            </a:r>
            <a:r>
              <a:rPr sz="3200" dirty="0">
                <a:solidFill>
                  <a:srgbClr val="000000"/>
                </a:solidFill>
                <a:uFill>
                  <a:solidFill>
                    <a:srgbClr val="000000"/>
                  </a:solidFill>
                </a:uFill>
              </a:rPr>
              <a:t>H</a:t>
            </a:r>
            <a:r>
              <a:rPr sz="3200" baseline="-19411" dirty="0">
                <a:solidFill>
                  <a:srgbClr val="000000"/>
                </a:solidFill>
                <a:uFill>
                  <a:solidFill>
                    <a:srgbClr val="000000"/>
                  </a:solidFill>
                </a:uFill>
              </a:rPr>
              <a:t>12</a:t>
            </a:r>
            <a:r>
              <a:rPr sz="3200" dirty="0">
                <a:solidFill>
                  <a:srgbClr val="000000"/>
                </a:solidFill>
                <a:uFill>
                  <a:solidFill>
                    <a:srgbClr val="000000"/>
                  </a:solidFill>
                </a:uFill>
              </a:rPr>
              <a:t>O</a:t>
            </a:r>
            <a:r>
              <a:rPr sz="3200" baseline="-19411" dirty="0">
                <a:solidFill>
                  <a:srgbClr val="000000"/>
                </a:solidFill>
                <a:uFill>
                  <a:solidFill>
                    <a:srgbClr val="000000"/>
                  </a:solidFill>
                </a:uFill>
              </a:rPr>
              <a:t>6</a:t>
            </a:r>
            <a:r>
              <a:rPr sz="3200" dirty="0">
                <a:solidFill>
                  <a:srgbClr val="000000"/>
                </a:solidFill>
                <a:uFill>
                  <a:solidFill>
                    <a:srgbClr val="000000"/>
                  </a:solidFill>
                </a:uFill>
              </a:rPr>
              <a:t> + 6O</a:t>
            </a:r>
            <a:r>
              <a:rPr sz="3200" baseline="-19411" dirty="0">
                <a:solidFill>
                  <a:srgbClr val="000000"/>
                </a:solidFill>
                <a:uFill>
                  <a:solidFill>
                    <a:srgbClr val="000000"/>
                  </a:solidFill>
                </a:uFill>
              </a:rPr>
              <a:t>2</a:t>
            </a:r>
            <a:r>
              <a:rPr sz="3200" dirty="0">
                <a:solidFill>
                  <a:srgbClr val="000000"/>
                </a:solidFill>
                <a:uFill>
                  <a:solidFill>
                    <a:srgbClr val="000000"/>
                  </a:solidFill>
                </a:uFill>
              </a:rPr>
              <a:t> —&gt; 6CO</a:t>
            </a:r>
            <a:r>
              <a:rPr sz="3200" baseline="-19411" dirty="0">
                <a:solidFill>
                  <a:srgbClr val="000000"/>
                </a:solidFill>
                <a:uFill>
                  <a:solidFill>
                    <a:srgbClr val="000000"/>
                  </a:solidFill>
                </a:uFill>
              </a:rPr>
              <a:t>2</a:t>
            </a:r>
            <a:r>
              <a:rPr sz="3200" dirty="0">
                <a:solidFill>
                  <a:srgbClr val="000000"/>
                </a:solidFill>
                <a:uFill>
                  <a:solidFill>
                    <a:srgbClr val="000000"/>
                  </a:solidFill>
                </a:uFill>
              </a:rPr>
              <a:t> + 6H</a:t>
            </a:r>
            <a:r>
              <a:rPr sz="3200" baseline="-19411" dirty="0">
                <a:solidFill>
                  <a:srgbClr val="000000"/>
                </a:solidFill>
                <a:uFill>
                  <a:solidFill>
                    <a:srgbClr val="000000"/>
                  </a:solidFill>
                </a:uFill>
              </a:rPr>
              <a:t>2</a:t>
            </a:r>
            <a:r>
              <a:rPr sz="3200" dirty="0">
                <a:solidFill>
                  <a:srgbClr val="000000"/>
                </a:solidFill>
                <a:uFill>
                  <a:solidFill>
                    <a:srgbClr val="000000"/>
                  </a:solidFill>
                </a:uFill>
              </a:rPr>
              <a:t>O + energy</a:t>
            </a:r>
          </a:p>
        </p:txBody>
      </p:sp>
      <p:pic>
        <p:nvPicPr>
          <p:cNvPr id="190" name="pasted-movie.png" descr="pasted-movie.png"/>
          <p:cNvPicPr>
            <a:picLocks noChangeAspect="1"/>
          </p:cNvPicPr>
          <p:nvPr/>
        </p:nvPicPr>
        <p:blipFill>
          <a:blip r:embed="rId2"/>
          <a:stretch>
            <a:fillRect/>
          </a:stretch>
        </p:blipFill>
        <p:spPr>
          <a:xfrm>
            <a:off x="1676066" y="6693911"/>
            <a:ext cx="10058401" cy="2857501"/>
          </a:xfrm>
          <a:prstGeom prst="rect">
            <a:avLst/>
          </a:prstGeom>
          <a:ln w="12700">
            <a:solidFill>
              <a:schemeClr val="tx1"/>
            </a:solidFill>
            <a:miter lim="400000"/>
          </a:ln>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id="{3406FC92-3046-6416-8D56-A4CDDF612ED3}"/>
              </a:ext>
            </a:extLst>
          </p:cNvPr>
          <p:cNvPicPr>
            <a:picLocks noChangeAspect="1"/>
          </p:cNvPicPr>
          <p:nvPr/>
        </p:nvPicPr>
        <p:blipFill>
          <a:blip r:embed="rId3"/>
          <a:stretch>
            <a:fillRect/>
          </a:stretch>
        </p:blipFill>
        <p:spPr>
          <a:xfrm>
            <a:off x="1526414" y="375026"/>
            <a:ext cx="10357704" cy="1269553"/>
          </a:xfrm>
          <a:prstGeom prst="rect">
            <a:avLst/>
          </a:prstGeom>
          <a:ln w="12700">
            <a:solidFill>
              <a:schemeClr val="tx1"/>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In the 1930’s, C.B. van Neil was working with photosynthetic bacteria and showed where the oxygen gas (O2) came from.…"/>
          <p:cNvSpPr txBox="1">
            <a:spLocks noGrp="1"/>
          </p:cNvSpPr>
          <p:nvPr>
            <p:ph type="body" idx="1"/>
          </p:nvPr>
        </p:nvSpPr>
        <p:spPr>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In the 1930’s, C.B. van Neil was working with photosynthetic bacteria and showed where the oxygen gas (O</a:t>
            </a:r>
            <a:r>
              <a:rPr baseline="-5999" dirty="0">
                <a:solidFill>
                  <a:srgbClr val="F9F9F9"/>
                </a:solidFill>
                <a:uFill>
                  <a:solidFill>
                    <a:srgbClr val="F9F9F9"/>
                  </a:solidFill>
                </a:uFill>
              </a:rPr>
              <a:t>2</a:t>
            </a:r>
            <a:r>
              <a:rPr dirty="0">
                <a:solidFill>
                  <a:srgbClr val="F9F9F9"/>
                </a:solidFill>
                <a:uFill>
                  <a:solidFill>
                    <a:srgbClr val="F9F9F9"/>
                  </a:solidFill>
                </a:uFill>
              </a:rPr>
              <a:t>) came from.  </a:t>
            </a:r>
          </a:p>
          <a:p>
            <a:pPr lvl="1">
              <a:buFont typeface="Arial" panose="020B0604020202020204" pitchFamily="34" charset="0"/>
              <a:buChar char="•"/>
            </a:pPr>
            <a:r>
              <a:rPr dirty="0">
                <a:solidFill>
                  <a:srgbClr val="F9F9F9"/>
                </a:solidFill>
                <a:uFill>
                  <a:solidFill>
                    <a:srgbClr val="F9F9F9"/>
                  </a:solidFill>
                </a:uFill>
              </a:rPr>
              <a:t>He demonstrated that H</a:t>
            </a:r>
            <a:r>
              <a:rPr baseline="-21999" dirty="0">
                <a:solidFill>
                  <a:srgbClr val="F9F9F9"/>
                </a:solidFill>
                <a:uFill>
                  <a:solidFill>
                    <a:srgbClr val="F9F9F9"/>
                  </a:solidFill>
                </a:uFill>
              </a:rPr>
              <a:t>2</a:t>
            </a:r>
            <a:r>
              <a:rPr dirty="0">
                <a:solidFill>
                  <a:srgbClr val="F9F9F9"/>
                </a:solidFill>
                <a:uFill>
                  <a:solidFill>
                    <a:srgbClr val="F9F9F9"/>
                  </a:solidFill>
                </a:uFill>
              </a:rPr>
              <a:t>O was split.</a:t>
            </a:r>
          </a:p>
          <a:p>
            <a:pPr>
              <a:buFont typeface="Arial" panose="020B0604020202020204" pitchFamily="34" charset="0"/>
              <a:buChar char="•"/>
            </a:pPr>
            <a:r>
              <a:rPr dirty="0">
                <a:solidFill>
                  <a:srgbClr val="F9F9F9"/>
                </a:solidFill>
                <a:uFill>
                  <a:solidFill>
                    <a:srgbClr val="F9F9F9"/>
                  </a:solidFill>
                </a:uFill>
              </a:rPr>
              <a:t>One of the groups of bacterial used H</a:t>
            </a:r>
            <a:r>
              <a:rPr baseline="-19818" dirty="0">
                <a:solidFill>
                  <a:srgbClr val="F9F9F9"/>
                </a:solidFill>
                <a:uFill>
                  <a:solidFill>
                    <a:srgbClr val="F9F9F9"/>
                  </a:solidFill>
                </a:uFill>
              </a:rPr>
              <a:t>2</a:t>
            </a:r>
            <a:r>
              <a:rPr dirty="0">
                <a:solidFill>
                  <a:srgbClr val="F9F9F9"/>
                </a:solidFill>
                <a:uFill>
                  <a:solidFill>
                    <a:srgbClr val="F9F9F9"/>
                  </a:solidFill>
                </a:uFill>
              </a:rPr>
              <a:t>S (vs. H</a:t>
            </a:r>
            <a:r>
              <a:rPr baseline="-19818" dirty="0">
                <a:solidFill>
                  <a:srgbClr val="F9F9F9"/>
                </a:solidFill>
                <a:uFill>
                  <a:solidFill>
                    <a:srgbClr val="F9F9F9"/>
                  </a:solidFill>
                </a:uFill>
              </a:rPr>
              <a:t>2</a:t>
            </a:r>
            <a:r>
              <a:rPr dirty="0">
                <a:solidFill>
                  <a:srgbClr val="F9F9F9"/>
                </a:solidFill>
                <a:uFill>
                  <a:solidFill>
                    <a:srgbClr val="F9F9F9"/>
                  </a:solidFill>
                </a:uFill>
              </a:rPr>
              <a:t>O) and yellow globules of sulfur were produced as a waste product.</a:t>
            </a:r>
          </a:p>
        </p:txBody>
      </p:sp>
      <p:sp>
        <p:nvSpPr>
          <p:cNvPr id="195"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van Neil’s reasoning was that the bacteria used the H atoms from hydrogen sulfide to make sugar and sulfur was a byproduct.…"/>
          <p:cNvSpPr txBox="1">
            <a:spLocks noGrp="1"/>
          </p:cNvSpPr>
          <p:nvPr>
            <p:ph type="body" idx="1"/>
          </p:nvPr>
        </p:nvSpPr>
        <p:spPr>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van Neil’s reasoning was that the bacteria used the H atoms from hydrogen sulfide to make sugar and sulfur was a byproduct.  </a:t>
            </a:r>
          </a:p>
          <a:p>
            <a:pPr>
              <a:buFont typeface="Arial" panose="020B0604020202020204" pitchFamily="34" charset="0"/>
              <a:buChar char="•"/>
            </a:pPr>
            <a:r>
              <a:rPr dirty="0">
                <a:solidFill>
                  <a:srgbClr val="F9F9F9"/>
                </a:solidFill>
                <a:uFill>
                  <a:solidFill>
                    <a:srgbClr val="F9F9F9"/>
                  </a:solidFill>
                </a:uFill>
              </a:rPr>
              <a:t>This idea was then generalized to say that all photosynthetic plants require a hydrogen source (which can vary) to make sugar and a byproduct is given off as a result (S, O</a:t>
            </a:r>
            <a:r>
              <a:rPr baseline="-19818" dirty="0">
                <a:solidFill>
                  <a:srgbClr val="F9F9F9"/>
                </a:solidFill>
                <a:uFill>
                  <a:solidFill>
                    <a:srgbClr val="F9F9F9"/>
                  </a:solidFill>
                </a:uFill>
              </a:rPr>
              <a:t>2</a:t>
            </a:r>
            <a:r>
              <a:rPr dirty="0">
                <a:solidFill>
                  <a:srgbClr val="F9F9F9"/>
                </a:solidFill>
                <a:uFill>
                  <a:solidFill>
                    <a:srgbClr val="F9F9F9"/>
                  </a:solidFill>
                </a:uFill>
              </a:rPr>
              <a:t>, etc.).</a:t>
            </a:r>
          </a:p>
        </p:txBody>
      </p:sp>
      <p:sp>
        <p:nvSpPr>
          <p:cNvPr id="198"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ulfur Bacteria:…"/>
          <p:cNvSpPr txBox="1">
            <a:spLocks noGrp="1"/>
          </p:cNvSpPr>
          <p:nvPr>
            <p:ph type="body" idx="1"/>
          </p:nvPr>
        </p:nvSpPr>
        <p:spPr>
          <a:prstGeom prst="rect">
            <a:avLst/>
          </a:prstGeom>
        </p:spPr>
        <p:txBody>
          <a:bodyPr/>
          <a:lstStyle/>
          <a:p>
            <a:pPr>
              <a:buFont typeface="Arial" panose="020B0604020202020204" pitchFamily="34" charset="0"/>
              <a:buChar char="•"/>
              <a:defRPr>
                <a:solidFill>
                  <a:srgbClr val="F9F9F9"/>
                </a:solidFill>
                <a:uFill>
                  <a:solidFill>
                    <a:srgbClr val="F9F9F9"/>
                  </a:solidFill>
                </a:uFill>
              </a:defRPr>
            </a:pPr>
            <a:r>
              <a:rPr dirty="0"/>
              <a:t>Sulfur Bacteria:</a:t>
            </a:r>
          </a:p>
          <a:p>
            <a:pPr lvl="1">
              <a:buFont typeface="Arial" panose="020B0604020202020204" pitchFamily="34" charset="0"/>
              <a:buChar char="•"/>
            </a:pPr>
            <a:r>
              <a:rPr dirty="0">
                <a:solidFill>
                  <a:srgbClr val="000000"/>
                </a:solidFill>
                <a:uFill>
                  <a:solidFill>
                    <a:srgbClr val="000000"/>
                  </a:solidFill>
                </a:uFill>
              </a:rPr>
              <a:t>CO</a:t>
            </a:r>
            <a:r>
              <a:rPr baseline="-21999" dirty="0">
                <a:solidFill>
                  <a:srgbClr val="000000"/>
                </a:solidFill>
                <a:uFill>
                  <a:solidFill>
                    <a:srgbClr val="000000"/>
                  </a:solidFill>
                </a:uFill>
              </a:rPr>
              <a:t>2</a:t>
            </a:r>
            <a:r>
              <a:rPr dirty="0">
                <a:solidFill>
                  <a:srgbClr val="000000"/>
                </a:solidFill>
                <a:uFill>
                  <a:solidFill>
                    <a:srgbClr val="000000"/>
                  </a:solidFill>
                </a:uFill>
              </a:rPr>
              <a:t> + 2H</a:t>
            </a:r>
            <a:r>
              <a:rPr baseline="-21999" dirty="0">
                <a:solidFill>
                  <a:srgbClr val="000000"/>
                </a:solidFill>
                <a:uFill>
                  <a:solidFill>
                    <a:srgbClr val="000000"/>
                  </a:solidFill>
                </a:uFill>
              </a:rPr>
              <a:t>2</a:t>
            </a:r>
            <a:r>
              <a:rPr dirty="0">
                <a:solidFill>
                  <a:srgbClr val="FF2600"/>
                </a:solidFill>
                <a:uFill>
                  <a:solidFill>
                    <a:srgbClr val="FF2600"/>
                  </a:solidFill>
                </a:uFill>
              </a:rPr>
              <a:t>S</a:t>
            </a:r>
            <a:r>
              <a:rPr dirty="0">
                <a:solidFill>
                  <a:srgbClr val="000000"/>
                </a:solidFill>
                <a:uFill>
                  <a:solidFill>
                    <a:srgbClr val="000000"/>
                  </a:solidFill>
                </a:uFill>
              </a:rPr>
              <a:t> —&gt; CH</a:t>
            </a:r>
            <a:r>
              <a:rPr baseline="-21999" dirty="0">
                <a:solidFill>
                  <a:srgbClr val="000000"/>
                </a:solidFill>
                <a:uFill>
                  <a:solidFill>
                    <a:srgbClr val="000000"/>
                  </a:solidFill>
                </a:uFill>
              </a:rPr>
              <a:t>2</a:t>
            </a:r>
            <a:r>
              <a:rPr dirty="0">
                <a:solidFill>
                  <a:srgbClr val="000000"/>
                </a:solidFill>
                <a:uFill>
                  <a:solidFill>
                    <a:srgbClr val="000000"/>
                  </a:solidFill>
                </a:uFill>
              </a:rPr>
              <a:t>O + H</a:t>
            </a:r>
            <a:r>
              <a:rPr baseline="-21999" dirty="0">
                <a:solidFill>
                  <a:srgbClr val="000000"/>
                </a:solidFill>
                <a:uFill>
                  <a:solidFill>
                    <a:srgbClr val="000000"/>
                  </a:solidFill>
                </a:uFill>
              </a:rPr>
              <a:t>2</a:t>
            </a:r>
            <a:r>
              <a:rPr dirty="0">
                <a:solidFill>
                  <a:srgbClr val="000000"/>
                </a:solidFill>
                <a:uFill>
                  <a:solidFill>
                    <a:srgbClr val="000000"/>
                  </a:solidFill>
                </a:uFill>
              </a:rPr>
              <a:t>O + 2</a:t>
            </a:r>
            <a:r>
              <a:rPr dirty="0">
                <a:solidFill>
                  <a:srgbClr val="FF2600"/>
                </a:solidFill>
                <a:uFill>
                  <a:solidFill>
                    <a:srgbClr val="FF2600"/>
                  </a:solidFill>
                </a:uFill>
              </a:rPr>
              <a:t>S</a:t>
            </a:r>
            <a:endParaRPr dirty="0">
              <a:solidFill>
                <a:srgbClr val="000000"/>
              </a:solidFill>
              <a:uFill>
                <a:solidFill>
                  <a:srgbClr val="000000"/>
                </a:solidFill>
              </a:uFill>
            </a:endParaRPr>
          </a:p>
          <a:p>
            <a:pPr>
              <a:buFont typeface="Arial" panose="020B0604020202020204" pitchFamily="34" charset="0"/>
              <a:buChar char="•"/>
              <a:defRPr>
                <a:solidFill>
                  <a:srgbClr val="F9F9F9"/>
                </a:solidFill>
                <a:uFill>
                  <a:solidFill>
                    <a:srgbClr val="F9F9F9"/>
                  </a:solidFill>
                </a:uFill>
              </a:defRPr>
            </a:pPr>
            <a:r>
              <a:rPr dirty="0"/>
              <a:t>Plants:</a:t>
            </a:r>
          </a:p>
          <a:p>
            <a:pPr lvl="1">
              <a:buFont typeface="Arial" panose="020B0604020202020204" pitchFamily="34" charset="0"/>
              <a:buChar char="•"/>
            </a:pPr>
            <a:r>
              <a:rPr dirty="0">
                <a:solidFill>
                  <a:srgbClr val="000000"/>
                </a:solidFill>
                <a:uFill>
                  <a:solidFill>
                    <a:srgbClr val="000000"/>
                  </a:solidFill>
                </a:uFill>
              </a:rPr>
              <a:t>CO</a:t>
            </a:r>
            <a:r>
              <a:rPr baseline="-21999" dirty="0">
                <a:solidFill>
                  <a:srgbClr val="000000"/>
                </a:solidFill>
                <a:uFill>
                  <a:solidFill>
                    <a:srgbClr val="000000"/>
                  </a:solidFill>
                </a:uFill>
              </a:rPr>
              <a:t>2</a:t>
            </a:r>
            <a:r>
              <a:rPr dirty="0">
                <a:solidFill>
                  <a:srgbClr val="000000"/>
                </a:solidFill>
                <a:uFill>
                  <a:solidFill>
                    <a:srgbClr val="000000"/>
                  </a:solidFill>
                </a:uFill>
              </a:rPr>
              <a:t> + 2H</a:t>
            </a:r>
            <a:r>
              <a:rPr baseline="-21999" dirty="0">
                <a:solidFill>
                  <a:srgbClr val="000000"/>
                </a:solidFill>
                <a:uFill>
                  <a:solidFill>
                    <a:srgbClr val="000000"/>
                  </a:solidFill>
                </a:uFill>
              </a:rPr>
              <a:t>2</a:t>
            </a:r>
            <a:r>
              <a:rPr dirty="0">
                <a:solidFill>
                  <a:srgbClr val="FF2600"/>
                </a:solidFill>
                <a:uFill>
                  <a:solidFill>
                    <a:srgbClr val="FF2600"/>
                  </a:solidFill>
                </a:uFill>
              </a:rPr>
              <a:t>O</a:t>
            </a:r>
            <a:r>
              <a:rPr dirty="0">
                <a:solidFill>
                  <a:srgbClr val="000000"/>
                </a:solidFill>
                <a:uFill>
                  <a:solidFill>
                    <a:srgbClr val="000000"/>
                  </a:solidFill>
                </a:uFill>
              </a:rPr>
              <a:t> —&gt; CH</a:t>
            </a:r>
            <a:r>
              <a:rPr baseline="-21999" dirty="0">
                <a:solidFill>
                  <a:srgbClr val="000000"/>
                </a:solidFill>
                <a:uFill>
                  <a:solidFill>
                    <a:srgbClr val="000000"/>
                  </a:solidFill>
                </a:uFill>
              </a:rPr>
              <a:t>2</a:t>
            </a:r>
            <a:r>
              <a:rPr dirty="0">
                <a:solidFill>
                  <a:srgbClr val="000000"/>
                </a:solidFill>
                <a:uFill>
                  <a:solidFill>
                    <a:srgbClr val="000000"/>
                  </a:solidFill>
                </a:uFill>
              </a:rPr>
              <a:t>O + H</a:t>
            </a:r>
            <a:r>
              <a:rPr baseline="-21999" dirty="0">
                <a:solidFill>
                  <a:srgbClr val="000000"/>
                </a:solidFill>
                <a:uFill>
                  <a:solidFill>
                    <a:srgbClr val="000000"/>
                  </a:solidFill>
                </a:uFill>
              </a:rPr>
              <a:t>2</a:t>
            </a:r>
            <a:r>
              <a:rPr dirty="0">
                <a:solidFill>
                  <a:srgbClr val="000000"/>
                </a:solidFill>
                <a:uFill>
                  <a:solidFill>
                    <a:srgbClr val="000000"/>
                  </a:solidFill>
                </a:uFill>
              </a:rPr>
              <a:t>O + </a:t>
            </a:r>
            <a:r>
              <a:rPr dirty="0">
                <a:solidFill>
                  <a:srgbClr val="FF2600"/>
                </a:solidFill>
                <a:uFill>
                  <a:solidFill>
                    <a:srgbClr val="FF2600"/>
                  </a:solidFill>
                </a:uFill>
              </a:rPr>
              <a:t>O</a:t>
            </a:r>
            <a:r>
              <a:rPr baseline="-21999" dirty="0">
                <a:solidFill>
                  <a:srgbClr val="000000"/>
                </a:solidFill>
                <a:uFill>
                  <a:solidFill>
                    <a:srgbClr val="000000"/>
                  </a:solidFill>
                </a:uFill>
              </a:rPr>
              <a:t>2</a:t>
            </a:r>
          </a:p>
          <a:p>
            <a:pPr>
              <a:buFont typeface="Arial" panose="020B0604020202020204" pitchFamily="34" charset="0"/>
              <a:buChar char="•"/>
              <a:defRPr>
                <a:solidFill>
                  <a:srgbClr val="F9F9F9"/>
                </a:solidFill>
                <a:uFill>
                  <a:solidFill>
                    <a:srgbClr val="F9F9F9"/>
                  </a:solidFill>
                </a:uFill>
              </a:defRPr>
            </a:pPr>
            <a:r>
              <a:rPr dirty="0"/>
              <a:t>General:</a:t>
            </a:r>
          </a:p>
          <a:p>
            <a:pPr lvl="1">
              <a:buFont typeface="Arial" panose="020B0604020202020204" pitchFamily="34" charset="0"/>
              <a:buChar char="•"/>
            </a:pPr>
            <a:r>
              <a:rPr dirty="0">
                <a:solidFill>
                  <a:srgbClr val="000000"/>
                </a:solidFill>
                <a:uFill>
                  <a:solidFill>
                    <a:srgbClr val="000000"/>
                  </a:solidFill>
                </a:uFill>
              </a:rPr>
              <a:t>CO</a:t>
            </a:r>
            <a:r>
              <a:rPr baseline="-21999" dirty="0">
                <a:solidFill>
                  <a:srgbClr val="000000"/>
                </a:solidFill>
                <a:uFill>
                  <a:solidFill>
                    <a:srgbClr val="000000"/>
                  </a:solidFill>
                </a:uFill>
              </a:rPr>
              <a:t>2</a:t>
            </a:r>
            <a:r>
              <a:rPr dirty="0">
                <a:solidFill>
                  <a:srgbClr val="000000"/>
                </a:solidFill>
                <a:uFill>
                  <a:solidFill>
                    <a:srgbClr val="000000"/>
                  </a:solidFill>
                </a:uFill>
              </a:rPr>
              <a:t> + 2H</a:t>
            </a:r>
            <a:r>
              <a:rPr baseline="-21999" dirty="0">
                <a:solidFill>
                  <a:srgbClr val="000000"/>
                </a:solidFill>
                <a:uFill>
                  <a:solidFill>
                    <a:srgbClr val="000000"/>
                  </a:solidFill>
                </a:uFill>
              </a:rPr>
              <a:t>2</a:t>
            </a:r>
            <a:r>
              <a:rPr i="1" dirty="0">
                <a:solidFill>
                  <a:srgbClr val="FF2600"/>
                </a:solidFill>
                <a:uFill>
                  <a:solidFill>
                    <a:srgbClr val="FF2600"/>
                  </a:solidFill>
                </a:uFill>
              </a:rPr>
              <a:t>X</a:t>
            </a:r>
            <a:r>
              <a:rPr dirty="0">
                <a:solidFill>
                  <a:srgbClr val="000000"/>
                </a:solidFill>
                <a:uFill>
                  <a:solidFill>
                    <a:srgbClr val="000000"/>
                  </a:solidFill>
                </a:uFill>
              </a:rPr>
              <a:t> —&gt; CH</a:t>
            </a:r>
            <a:r>
              <a:rPr baseline="-21999" dirty="0">
                <a:solidFill>
                  <a:srgbClr val="000000"/>
                </a:solidFill>
                <a:uFill>
                  <a:solidFill>
                    <a:srgbClr val="000000"/>
                  </a:solidFill>
                </a:uFill>
              </a:rPr>
              <a:t>2</a:t>
            </a:r>
            <a:r>
              <a:rPr dirty="0">
                <a:solidFill>
                  <a:srgbClr val="000000"/>
                </a:solidFill>
                <a:uFill>
                  <a:solidFill>
                    <a:srgbClr val="000000"/>
                  </a:solidFill>
                </a:uFill>
              </a:rPr>
              <a:t>O + H</a:t>
            </a:r>
            <a:r>
              <a:rPr baseline="-21999" dirty="0">
                <a:solidFill>
                  <a:srgbClr val="000000"/>
                </a:solidFill>
                <a:uFill>
                  <a:solidFill>
                    <a:srgbClr val="000000"/>
                  </a:solidFill>
                </a:uFill>
              </a:rPr>
              <a:t>2</a:t>
            </a:r>
            <a:r>
              <a:rPr dirty="0">
                <a:solidFill>
                  <a:srgbClr val="000000"/>
                </a:solidFill>
                <a:uFill>
                  <a:solidFill>
                    <a:srgbClr val="000000"/>
                  </a:solidFill>
                </a:uFill>
              </a:rPr>
              <a:t>O + 2</a:t>
            </a:r>
            <a:r>
              <a:rPr i="1" dirty="0">
                <a:solidFill>
                  <a:srgbClr val="FF2600"/>
                </a:solidFill>
                <a:uFill>
                  <a:solidFill>
                    <a:srgbClr val="FF2600"/>
                  </a:solidFill>
                </a:uFill>
              </a:rPr>
              <a:t>X</a:t>
            </a:r>
          </a:p>
        </p:txBody>
      </p:sp>
      <p:sp>
        <p:nvSpPr>
          <p:cNvPr id="201" name="What Happens to the Atoms Involved?"/>
          <p:cNvSpPr/>
          <p:nvPr/>
        </p:nvSpPr>
        <p:spPr>
          <a:xfrm>
            <a:off x="436879" y="1605279"/>
            <a:ext cx="9022082"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As scientists learned more about radioactive tracers and how to use them, they used heavy oxygen (18O) and followed it through photosynthesis to confirm van Neil’s hypothesis.…"/>
          <p:cNvSpPr txBox="1">
            <a:spLocks noGrp="1"/>
          </p:cNvSpPr>
          <p:nvPr>
            <p:ph type="body" idx="1"/>
          </p:nvPr>
        </p:nvSpPr>
        <p:spPr>
          <a:xfrm>
            <a:off x="458234" y="2698389"/>
            <a:ext cx="11816081" cy="6282888"/>
          </a:xfrm>
          <a:prstGeom prst="rect">
            <a:avLst/>
          </a:prstGeom>
        </p:spPr>
        <p:txBody>
          <a:bodyPr/>
          <a:lstStyle/>
          <a:p>
            <a:pPr>
              <a:lnSpc>
                <a:spcPct val="90000"/>
              </a:lnSpc>
              <a:buFont typeface="Arial" panose="020B0604020202020204" pitchFamily="34" charset="0"/>
              <a:buChar char="•"/>
            </a:pPr>
            <a:r>
              <a:rPr dirty="0">
                <a:solidFill>
                  <a:srgbClr val="F9F9F9"/>
                </a:solidFill>
                <a:uFill>
                  <a:solidFill>
                    <a:srgbClr val="F9F9F9"/>
                  </a:solidFill>
                </a:uFill>
              </a:rPr>
              <a:t>As scientists learned more about radioactive tracers and how to use them, they used heavy oxygen (</a:t>
            </a:r>
            <a:r>
              <a:rPr baseline="30545" dirty="0">
                <a:solidFill>
                  <a:srgbClr val="F9F9F9"/>
                </a:solidFill>
                <a:uFill>
                  <a:solidFill>
                    <a:srgbClr val="F9F9F9"/>
                  </a:solidFill>
                </a:uFill>
              </a:rPr>
              <a:t>18</a:t>
            </a:r>
            <a:r>
              <a:rPr dirty="0">
                <a:solidFill>
                  <a:srgbClr val="F9F9F9"/>
                </a:solidFill>
                <a:uFill>
                  <a:solidFill>
                    <a:srgbClr val="F9F9F9"/>
                  </a:solidFill>
                </a:uFill>
              </a:rPr>
              <a:t>O) and followed it through photosynthesis to confirm van Neil’s hypothesis.  </a:t>
            </a:r>
          </a:p>
          <a:p>
            <a:pPr>
              <a:lnSpc>
                <a:spcPct val="90000"/>
              </a:lnSpc>
              <a:buFont typeface="Arial" panose="020B0604020202020204" pitchFamily="34" charset="0"/>
              <a:buChar char="•"/>
            </a:pPr>
            <a:r>
              <a:rPr dirty="0">
                <a:solidFill>
                  <a:srgbClr val="F9F9F9"/>
                </a:solidFill>
                <a:uFill>
                  <a:solidFill>
                    <a:srgbClr val="F9F9F9"/>
                  </a:solidFill>
                </a:uFill>
              </a:rPr>
              <a:t>They showed:</a:t>
            </a:r>
          </a:p>
          <a:p>
            <a:pPr lvl="1">
              <a:lnSpc>
                <a:spcPct val="90000"/>
              </a:lnSpc>
              <a:buFont typeface="Arial" panose="020B0604020202020204" pitchFamily="34" charset="0"/>
              <a:buChar char="•"/>
            </a:pPr>
            <a:r>
              <a:rPr dirty="0">
                <a:solidFill>
                  <a:srgbClr val="F9F9F9"/>
                </a:solidFill>
                <a:uFill>
                  <a:solidFill>
                    <a:srgbClr val="F9F9F9"/>
                  </a:solidFill>
                </a:uFill>
              </a:rPr>
              <a:t>That when </a:t>
            </a:r>
            <a:r>
              <a:rPr baseline="30526" dirty="0">
                <a:solidFill>
                  <a:srgbClr val="F9F9F9"/>
                </a:solidFill>
                <a:uFill>
                  <a:solidFill>
                    <a:srgbClr val="F9F9F9"/>
                  </a:solidFill>
                </a:uFill>
              </a:rPr>
              <a:t>18</a:t>
            </a:r>
            <a:r>
              <a:rPr dirty="0">
                <a:solidFill>
                  <a:srgbClr val="F9F9F9"/>
                </a:solidFill>
                <a:uFill>
                  <a:solidFill>
                    <a:srgbClr val="F9F9F9"/>
                  </a:solidFill>
                </a:uFill>
              </a:rPr>
              <a:t>O was used in the water the plants consumed, the plants would make O</a:t>
            </a:r>
            <a:r>
              <a:rPr baseline="-20000" dirty="0">
                <a:solidFill>
                  <a:srgbClr val="F9F9F9"/>
                </a:solidFill>
                <a:uFill>
                  <a:solidFill>
                    <a:srgbClr val="F9F9F9"/>
                  </a:solidFill>
                </a:uFill>
              </a:rPr>
              <a:t>2</a:t>
            </a:r>
            <a:r>
              <a:rPr dirty="0">
                <a:solidFill>
                  <a:srgbClr val="F9F9F9"/>
                </a:solidFill>
                <a:uFill>
                  <a:solidFill>
                    <a:srgbClr val="F9F9F9"/>
                  </a:solidFill>
                </a:uFill>
              </a:rPr>
              <a:t> with </a:t>
            </a:r>
            <a:r>
              <a:rPr baseline="30526" dirty="0">
                <a:solidFill>
                  <a:srgbClr val="F9F9F9"/>
                </a:solidFill>
                <a:uFill>
                  <a:solidFill>
                    <a:srgbClr val="F9F9F9"/>
                  </a:solidFill>
                </a:uFill>
              </a:rPr>
              <a:t>18</a:t>
            </a:r>
            <a:r>
              <a:rPr dirty="0">
                <a:solidFill>
                  <a:srgbClr val="F9F9F9"/>
                </a:solidFill>
                <a:uFill>
                  <a:solidFill>
                    <a:srgbClr val="F9F9F9"/>
                  </a:solidFill>
                </a:uFill>
              </a:rPr>
              <a:t>O.</a:t>
            </a:r>
          </a:p>
          <a:p>
            <a:pPr lvl="1">
              <a:lnSpc>
                <a:spcPct val="90000"/>
              </a:lnSpc>
              <a:buFont typeface="Arial" panose="020B0604020202020204" pitchFamily="34" charset="0"/>
              <a:buChar char="•"/>
            </a:pPr>
            <a:r>
              <a:rPr dirty="0">
                <a:solidFill>
                  <a:srgbClr val="F9F9F9"/>
                </a:solidFill>
                <a:uFill>
                  <a:solidFill>
                    <a:srgbClr val="F9F9F9"/>
                  </a:solidFill>
                </a:uFill>
              </a:rPr>
              <a:t>If CO</a:t>
            </a:r>
            <a:r>
              <a:rPr baseline="-20000" dirty="0">
                <a:solidFill>
                  <a:srgbClr val="F9F9F9"/>
                </a:solidFill>
                <a:uFill>
                  <a:solidFill>
                    <a:srgbClr val="F9F9F9"/>
                  </a:solidFill>
                </a:uFill>
              </a:rPr>
              <a:t>2</a:t>
            </a:r>
            <a:r>
              <a:rPr dirty="0">
                <a:solidFill>
                  <a:srgbClr val="F9F9F9"/>
                </a:solidFill>
                <a:uFill>
                  <a:solidFill>
                    <a:srgbClr val="F9F9F9"/>
                  </a:solidFill>
                </a:uFill>
              </a:rPr>
              <a:t> contained </a:t>
            </a:r>
            <a:r>
              <a:rPr baseline="30526" dirty="0">
                <a:solidFill>
                  <a:srgbClr val="F9F9F9"/>
                </a:solidFill>
                <a:uFill>
                  <a:solidFill>
                    <a:srgbClr val="F9F9F9"/>
                  </a:solidFill>
                </a:uFill>
              </a:rPr>
              <a:t>18</a:t>
            </a:r>
            <a:r>
              <a:rPr dirty="0">
                <a:solidFill>
                  <a:srgbClr val="F9F9F9"/>
                </a:solidFill>
                <a:uFill>
                  <a:solidFill>
                    <a:srgbClr val="F9F9F9"/>
                  </a:solidFill>
                </a:uFill>
              </a:rPr>
              <a:t>O, then the plant contained </a:t>
            </a:r>
            <a:r>
              <a:rPr baseline="30526" dirty="0">
                <a:solidFill>
                  <a:srgbClr val="F9F9F9"/>
                </a:solidFill>
                <a:uFill>
                  <a:solidFill>
                    <a:srgbClr val="F9F9F9"/>
                  </a:solidFill>
                </a:uFill>
              </a:rPr>
              <a:t>18</a:t>
            </a:r>
            <a:r>
              <a:rPr dirty="0">
                <a:solidFill>
                  <a:srgbClr val="F9F9F9"/>
                </a:solidFill>
                <a:uFill>
                  <a:solidFill>
                    <a:srgbClr val="F9F9F9"/>
                  </a:solidFill>
                </a:uFill>
              </a:rPr>
              <a:t>O in the carbohydrates and water.</a:t>
            </a:r>
          </a:p>
        </p:txBody>
      </p:sp>
      <p:sp>
        <p:nvSpPr>
          <p:cNvPr id="204" name="What Happens to the Atoms Involved?"/>
          <p:cNvSpPr/>
          <p:nvPr/>
        </p:nvSpPr>
        <p:spPr>
          <a:xfrm>
            <a:off x="301359" y="900586"/>
            <a:ext cx="12402082" cy="1808481"/>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hese experiments demonstrate the shuffling of atoms that takes place during photosynthesis.  Here, O2 is the “waste” product of photosynthesis.…"/>
          <p:cNvSpPr txBox="1">
            <a:spLocks noGrp="1"/>
          </p:cNvSpPr>
          <p:nvPr>
            <p:ph type="body" idx="1"/>
          </p:nvPr>
        </p:nvSpPr>
        <p:spPr>
          <a:xfrm>
            <a:off x="187079" y="2647445"/>
            <a:ext cx="13004801" cy="6088758"/>
          </a:xfrm>
          <a:prstGeom prst="rect">
            <a:avLst/>
          </a:prstGeom>
        </p:spPr>
        <p:txBody>
          <a:bodyPr/>
          <a:lstStyle/>
          <a:p>
            <a:pPr>
              <a:lnSpc>
                <a:spcPct val="90000"/>
              </a:lnSpc>
              <a:buFont typeface="Arial" panose="020B0604020202020204" pitchFamily="34" charset="0"/>
              <a:buChar char="•"/>
            </a:pPr>
            <a:r>
              <a:rPr sz="4200" dirty="0">
                <a:solidFill>
                  <a:srgbClr val="F9F9F9"/>
                </a:solidFill>
                <a:uFill>
                  <a:solidFill>
                    <a:srgbClr val="F9F9F9"/>
                  </a:solidFill>
                </a:uFill>
              </a:rPr>
              <a:t>These experiments demonstrate the shuffling of atoms that takes place during photosynthesis.  Here, O</a:t>
            </a:r>
            <a:r>
              <a:rPr sz="4200" baseline="-19571" dirty="0">
                <a:solidFill>
                  <a:srgbClr val="F9F9F9"/>
                </a:solidFill>
                <a:uFill>
                  <a:solidFill>
                    <a:srgbClr val="F9F9F9"/>
                  </a:solidFill>
                </a:uFill>
              </a:rPr>
              <a:t>2</a:t>
            </a:r>
            <a:r>
              <a:rPr sz="4200" dirty="0">
                <a:solidFill>
                  <a:srgbClr val="F9F9F9"/>
                </a:solidFill>
                <a:uFill>
                  <a:solidFill>
                    <a:srgbClr val="F9F9F9"/>
                  </a:solidFill>
                </a:uFill>
              </a:rPr>
              <a:t> is the “waste” product of photosynthesis.</a:t>
            </a:r>
          </a:p>
          <a:p>
            <a:pPr>
              <a:lnSpc>
                <a:spcPct val="90000"/>
              </a:lnSpc>
              <a:buFont typeface="Arial" panose="020B0604020202020204" pitchFamily="34" charset="0"/>
              <a:buChar char="•"/>
              <a:defRPr sz="3800">
                <a:solidFill>
                  <a:srgbClr val="F9F9F9"/>
                </a:solidFill>
                <a:uFill>
                  <a:solidFill>
                    <a:srgbClr val="F9F9F9"/>
                  </a:solidFill>
                </a:uFill>
              </a:defRPr>
            </a:pPr>
            <a:endParaRPr sz="4200" dirty="0">
              <a:solidFill>
                <a:srgbClr val="F9F9F9"/>
              </a:solidFill>
              <a:uFill>
                <a:solidFill>
                  <a:srgbClr val="F9F9F9"/>
                </a:solidFill>
              </a:uFill>
            </a:endParaRPr>
          </a:p>
          <a:p>
            <a:pPr>
              <a:lnSpc>
                <a:spcPct val="90000"/>
              </a:lnSpc>
              <a:buFont typeface="Arial" panose="020B0604020202020204" pitchFamily="34" charset="0"/>
              <a:buChar char="•"/>
              <a:defRPr sz="3800">
                <a:solidFill>
                  <a:srgbClr val="F9F9F9"/>
                </a:solidFill>
                <a:uFill>
                  <a:solidFill>
                    <a:srgbClr val="F9F9F9"/>
                  </a:solidFill>
                </a:uFill>
              </a:defRPr>
            </a:pPr>
            <a:r>
              <a:rPr dirty="0"/>
              <a:t>Experiment 1: Radiolabeled O,</a:t>
            </a:r>
            <a:r>
              <a:rPr baseline="31999" dirty="0">
                <a:solidFill>
                  <a:srgbClr val="FF2600"/>
                </a:solidFill>
                <a:uFill>
                  <a:solidFill>
                    <a:srgbClr val="FF2600"/>
                  </a:solidFill>
                </a:uFill>
              </a:rPr>
              <a:t>18</a:t>
            </a:r>
            <a:r>
              <a:rPr dirty="0">
                <a:solidFill>
                  <a:srgbClr val="FF2600"/>
                </a:solidFill>
                <a:uFill>
                  <a:solidFill>
                    <a:srgbClr val="FF2600"/>
                  </a:solidFill>
                </a:uFill>
              </a:rPr>
              <a:t>O</a:t>
            </a:r>
            <a:r>
              <a:rPr dirty="0"/>
              <a:t>, in water.</a:t>
            </a:r>
          </a:p>
          <a:p>
            <a:pPr lvl="1">
              <a:lnSpc>
                <a:spcPct val="90000"/>
              </a:lnSpc>
              <a:buFont typeface="Arial" panose="020B0604020202020204" pitchFamily="34" charset="0"/>
              <a:buChar char="•"/>
            </a:pPr>
            <a:r>
              <a:rPr dirty="0">
                <a:solidFill>
                  <a:srgbClr val="000000"/>
                </a:solidFill>
                <a:uFill>
                  <a:solidFill>
                    <a:srgbClr val="000000"/>
                  </a:solidFill>
                </a:uFill>
              </a:rPr>
              <a:t>CO</a:t>
            </a:r>
            <a:r>
              <a:rPr baseline="-20000" dirty="0">
                <a:solidFill>
                  <a:srgbClr val="000000"/>
                </a:solidFill>
                <a:uFill>
                  <a:solidFill>
                    <a:srgbClr val="000000"/>
                  </a:solidFill>
                </a:uFill>
              </a:rPr>
              <a:t>2</a:t>
            </a:r>
            <a:r>
              <a:rPr dirty="0">
                <a:solidFill>
                  <a:srgbClr val="000000"/>
                </a:solidFill>
                <a:uFill>
                  <a:solidFill>
                    <a:srgbClr val="000000"/>
                  </a:solidFill>
                </a:uFill>
              </a:rPr>
              <a:t> + 2H</a:t>
            </a:r>
            <a:r>
              <a:rPr baseline="-20000" dirty="0">
                <a:solidFill>
                  <a:srgbClr val="000000"/>
                </a:solidFill>
                <a:uFill>
                  <a:solidFill>
                    <a:srgbClr val="000000"/>
                  </a:solidFill>
                </a:uFill>
              </a:rPr>
              <a:t>2</a:t>
            </a:r>
            <a:r>
              <a:rPr dirty="0">
                <a:solidFill>
                  <a:srgbClr val="FC3401"/>
                </a:solidFill>
                <a:uFill>
                  <a:solidFill>
                    <a:srgbClr val="FC3401"/>
                  </a:solidFill>
                </a:uFill>
              </a:rPr>
              <a:t>O</a:t>
            </a:r>
            <a:r>
              <a:rPr dirty="0">
                <a:solidFill>
                  <a:srgbClr val="000000"/>
                </a:solidFill>
                <a:uFill>
                  <a:solidFill>
                    <a:srgbClr val="000000"/>
                  </a:solidFill>
                </a:uFill>
              </a:rPr>
              <a:t> —&gt; CH</a:t>
            </a:r>
            <a:r>
              <a:rPr baseline="-20000" dirty="0">
                <a:solidFill>
                  <a:srgbClr val="000000"/>
                </a:solidFill>
                <a:uFill>
                  <a:solidFill>
                    <a:srgbClr val="000000"/>
                  </a:solidFill>
                </a:uFill>
              </a:rPr>
              <a:t>2</a:t>
            </a:r>
            <a:r>
              <a:rPr dirty="0">
                <a:solidFill>
                  <a:srgbClr val="000000"/>
                </a:solidFill>
                <a:uFill>
                  <a:solidFill>
                    <a:srgbClr val="000000"/>
                  </a:solidFill>
                </a:uFill>
              </a:rPr>
              <a:t>O + H</a:t>
            </a:r>
            <a:r>
              <a:rPr baseline="-20000" dirty="0">
                <a:solidFill>
                  <a:srgbClr val="000000"/>
                </a:solidFill>
                <a:uFill>
                  <a:solidFill>
                    <a:srgbClr val="000000"/>
                  </a:solidFill>
                </a:uFill>
              </a:rPr>
              <a:t>2</a:t>
            </a:r>
            <a:r>
              <a:rPr dirty="0">
                <a:solidFill>
                  <a:srgbClr val="000000"/>
                </a:solidFill>
                <a:uFill>
                  <a:solidFill>
                    <a:srgbClr val="000000"/>
                  </a:solidFill>
                </a:uFill>
              </a:rPr>
              <a:t>O + </a:t>
            </a:r>
            <a:r>
              <a:rPr dirty="0">
                <a:solidFill>
                  <a:srgbClr val="FC3401"/>
                </a:solidFill>
                <a:uFill>
                  <a:solidFill>
                    <a:srgbClr val="FC3401"/>
                  </a:solidFill>
                </a:uFill>
              </a:rPr>
              <a:t>O</a:t>
            </a:r>
            <a:r>
              <a:rPr baseline="-20000" dirty="0">
                <a:solidFill>
                  <a:srgbClr val="000000"/>
                </a:solidFill>
                <a:uFill>
                  <a:solidFill>
                    <a:srgbClr val="000000"/>
                  </a:solidFill>
                </a:uFill>
              </a:rPr>
              <a:t>2</a:t>
            </a:r>
          </a:p>
          <a:p>
            <a:pPr>
              <a:lnSpc>
                <a:spcPct val="90000"/>
              </a:lnSpc>
              <a:buFont typeface="Arial" panose="020B0604020202020204" pitchFamily="34" charset="0"/>
              <a:buChar char="•"/>
              <a:defRPr sz="3800">
                <a:solidFill>
                  <a:srgbClr val="F9F9F9"/>
                </a:solidFill>
                <a:uFill>
                  <a:solidFill>
                    <a:srgbClr val="F9F9F9"/>
                  </a:solidFill>
                </a:uFill>
              </a:defRPr>
            </a:pPr>
            <a:endParaRPr baseline="-20000" dirty="0">
              <a:solidFill>
                <a:srgbClr val="000000"/>
              </a:solidFill>
              <a:uFill>
                <a:solidFill>
                  <a:srgbClr val="000000"/>
                </a:solidFill>
              </a:uFill>
            </a:endParaRPr>
          </a:p>
          <a:p>
            <a:pPr>
              <a:lnSpc>
                <a:spcPct val="90000"/>
              </a:lnSpc>
              <a:buFont typeface="Arial" panose="020B0604020202020204" pitchFamily="34" charset="0"/>
              <a:buChar char="•"/>
              <a:defRPr sz="3800">
                <a:solidFill>
                  <a:srgbClr val="F9F9F9"/>
                </a:solidFill>
                <a:uFill>
                  <a:solidFill>
                    <a:srgbClr val="F9F9F9"/>
                  </a:solidFill>
                </a:uFill>
              </a:defRPr>
            </a:pPr>
            <a:r>
              <a:rPr dirty="0"/>
              <a:t>Experiment 2:  Radiolabeled O,</a:t>
            </a:r>
            <a:r>
              <a:rPr baseline="31999" dirty="0">
                <a:solidFill>
                  <a:srgbClr val="FF2600"/>
                </a:solidFill>
                <a:uFill>
                  <a:solidFill>
                    <a:srgbClr val="FF2600"/>
                  </a:solidFill>
                </a:uFill>
              </a:rPr>
              <a:t>18</a:t>
            </a:r>
            <a:r>
              <a:rPr dirty="0">
                <a:solidFill>
                  <a:srgbClr val="FF2600"/>
                </a:solidFill>
                <a:uFill>
                  <a:solidFill>
                    <a:srgbClr val="FF2600"/>
                  </a:solidFill>
                </a:uFill>
              </a:rPr>
              <a:t>O</a:t>
            </a:r>
            <a:r>
              <a:rPr dirty="0"/>
              <a:t>, in carbon dioxide.</a:t>
            </a:r>
          </a:p>
          <a:p>
            <a:pPr lvl="1">
              <a:lnSpc>
                <a:spcPct val="90000"/>
              </a:lnSpc>
              <a:buFont typeface="Arial" panose="020B0604020202020204" pitchFamily="34" charset="0"/>
              <a:buChar char="•"/>
            </a:pPr>
            <a:r>
              <a:rPr dirty="0">
                <a:solidFill>
                  <a:srgbClr val="000000"/>
                </a:solidFill>
                <a:uFill>
                  <a:solidFill>
                    <a:srgbClr val="000000"/>
                  </a:solidFill>
                </a:uFill>
              </a:rPr>
              <a:t>C</a:t>
            </a:r>
            <a:r>
              <a:rPr dirty="0">
                <a:solidFill>
                  <a:srgbClr val="FC3401"/>
                </a:solidFill>
                <a:uFill>
                  <a:solidFill>
                    <a:srgbClr val="FC3401"/>
                  </a:solidFill>
                </a:uFill>
              </a:rPr>
              <a:t>O</a:t>
            </a:r>
            <a:r>
              <a:rPr baseline="-20000" dirty="0">
                <a:solidFill>
                  <a:srgbClr val="000000"/>
                </a:solidFill>
                <a:uFill>
                  <a:solidFill>
                    <a:srgbClr val="000000"/>
                  </a:solidFill>
                </a:uFill>
              </a:rPr>
              <a:t>2</a:t>
            </a:r>
            <a:r>
              <a:rPr dirty="0">
                <a:solidFill>
                  <a:srgbClr val="000000"/>
                </a:solidFill>
                <a:uFill>
                  <a:solidFill>
                    <a:srgbClr val="000000"/>
                  </a:solidFill>
                </a:uFill>
              </a:rPr>
              <a:t> + 2H</a:t>
            </a:r>
            <a:r>
              <a:rPr baseline="-20000" dirty="0">
                <a:solidFill>
                  <a:srgbClr val="000000"/>
                </a:solidFill>
                <a:uFill>
                  <a:solidFill>
                    <a:srgbClr val="000000"/>
                  </a:solidFill>
                </a:uFill>
              </a:rPr>
              <a:t>2</a:t>
            </a:r>
            <a:r>
              <a:rPr dirty="0">
                <a:solidFill>
                  <a:srgbClr val="000000"/>
                </a:solidFill>
                <a:uFill>
                  <a:solidFill>
                    <a:srgbClr val="000000"/>
                  </a:solidFill>
                </a:uFill>
              </a:rPr>
              <a:t>O --&gt; CH</a:t>
            </a:r>
            <a:r>
              <a:rPr baseline="-20000" dirty="0">
                <a:solidFill>
                  <a:srgbClr val="000000"/>
                </a:solidFill>
                <a:uFill>
                  <a:solidFill>
                    <a:srgbClr val="000000"/>
                  </a:solidFill>
                </a:uFill>
              </a:rPr>
              <a:t>2</a:t>
            </a:r>
            <a:r>
              <a:rPr dirty="0">
                <a:solidFill>
                  <a:srgbClr val="FC3401"/>
                </a:solidFill>
                <a:uFill>
                  <a:solidFill>
                    <a:srgbClr val="FC3401"/>
                  </a:solidFill>
                </a:uFill>
              </a:rPr>
              <a:t>O</a:t>
            </a:r>
            <a:r>
              <a:rPr dirty="0">
                <a:solidFill>
                  <a:srgbClr val="000000"/>
                </a:solidFill>
                <a:uFill>
                  <a:solidFill>
                    <a:srgbClr val="000000"/>
                  </a:solidFill>
                </a:uFill>
              </a:rPr>
              <a:t> + H</a:t>
            </a:r>
            <a:r>
              <a:rPr baseline="-20000" dirty="0">
                <a:solidFill>
                  <a:srgbClr val="000000"/>
                </a:solidFill>
                <a:uFill>
                  <a:solidFill>
                    <a:srgbClr val="000000"/>
                  </a:solidFill>
                </a:uFill>
              </a:rPr>
              <a:t>2</a:t>
            </a:r>
            <a:r>
              <a:rPr dirty="0">
                <a:solidFill>
                  <a:srgbClr val="FC3401"/>
                </a:solidFill>
                <a:uFill>
                  <a:solidFill>
                    <a:srgbClr val="FC3401"/>
                  </a:solidFill>
                </a:uFill>
              </a:rPr>
              <a:t>O</a:t>
            </a:r>
            <a:r>
              <a:rPr dirty="0">
                <a:solidFill>
                  <a:srgbClr val="000000"/>
                </a:solidFill>
                <a:uFill>
                  <a:solidFill>
                    <a:srgbClr val="000000"/>
                  </a:solidFill>
                </a:uFill>
              </a:rPr>
              <a:t> + O</a:t>
            </a:r>
            <a:r>
              <a:rPr baseline="-20000" dirty="0">
                <a:solidFill>
                  <a:srgbClr val="000000"/>
                </a:solidFill>
                <a:uFill>
                  <a:solidFill>
                    <a:srgbClr val="000000"/>
                  </a:solidFill>
                </a:uFill>
              </a:rPr>
              <a:t>2</a:t>
            </a:r>
          </a:p>
        </p:txBody>
      </p:sp>
      <p:sp>
        <p:nvSpPr>
          <p:cNvPr id="207" name="What Happens to the Atoms Involved?"/>
          <p:cNvSpPr/>
          <p:nvPr/>
        </p:nvSpPr>
        <p:spPr>
          <a:xfrm>
            <a:off x="468911" y="996680"/>
            <a:ext cx="12441137" cy="1808482"/>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The fate of the atoms involved can be seen here:  This is referred to as the photolysis of water."/>
          <p:cNvSpPr txBox="1">
            <a:spLocks noGrp="1"/>
          </p:cNvSpPr>
          <p:nvPr>
            <p:ph type="body" sz="half" idx="1"/>
          </p:nvPr>
        </p:nvSpPr>
        <p:spPr>
          <a:xfrm>
            <a:off x="365242" y="2673598"/>
            <a:ext cx="11816082" cy="3779521"/>
          </a:xfrm>
          <a:prstGeom prst="rect">
            <a:avLst/>
          </a:prstGeom>
        </p:spPr>
        <p:txBody>
          <a:bodyPr/>
          <a:lstStyle/>
          <a:p>
            <a:pPr>
              <a:buFont typeface="Arial" panose="020B0604020202020204" pitchFamily="34" charset="0"/>
              <a:buChar char="•"/>
              <a:defRPr>
                <a:solidFill>
                  <a:srgbClr val="F9F9F9"/>
                </a:solidFill>
                <a:uFill>
                  <a:solidFill>
                    <a:srgbClr val="F9F9F9"/>
                  </a:solidFill>
                </a:uFill>
              </a:defRPr>
            </a:pPr>
            <a:r>
              <a:rPr dirty="0"/>
              <a:t>The fate of the atoms involved can be seen here:  This is referred to as the </a:t>
            </a:r>
            <a:r>
              <a:rPr i="1" u="sng" dirty="0"/>
              <a:t>photolysis</a:t>
            </a:r>
            <a:r>
              <a:rPr i="1" dirty="0"/>
              <a:t> </a:t>
            </a:r>
            <a:r>
              <a:rPr i="1" u="sng" dirty="0"/>
              <a:t>of water</a:t>
            </a:r>
            <a:r>
              <a:rPr dirty="0"/>
              <a:t>.</a:t>
            </a:r>
          </a:p>
        </p:txBody>
      </p:sp>
      <p:pic>
        <p:nvPicPr>
          <p:cNvPr id="210" name="10_04TrackingAtoms_L.jpg" descr="10_04TrackingAtoms_L.jpg"/>
          <p:cNvPicPr>
            <a:picLocks noChangeAspect="1"/>
          </p:cNvPicPr>
          <p:nvPr/>
        </p:nvPicPr>
        <p:blipFill>
          <a:blip r:embed="rId2"/>
          <a:stretch>
            <a:fillRect/>
          </a:stretch>
        </p:blipFill>
        <p:spPr>
          <a:xfrm>
            <a:off x="2641376" y="4739620"/>
            <a:ext cx="10085090" cy="4542834"/>
          </a:xfrm>
          <a:prstGeom prst="rect">
            <a:avLst/>
          </a:prstGeom>
          <a:ln w="3175">
            <a:solidFill>
              <a:srgbClr val="000000"/>
            </a:solidFill>
            <a:miter lim="400000"/>
          </a:ln>
        </p:spPr>
      </p:pic>
      <p:sp>
        <p:nvSpPr>
          <p:cNvPr id="211" name="What Happens to the Atoms Involved?"/>
          <p:cNvSpPr/>
          <p:nvPr/>
        </p:nvSpPr>
        <p:spPr>
          <a:xfrm>
            <a:off x="244690" y="975326"/>
            <a:ext cx="12336165" cy="1808481"/>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What Happens to the Atoms Involved?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hotosynthesis and Cellular Respiration"/>
          <p:cNvSpPr txBox="1">
            <a:spLocks noGrp="1"/>
          </p:cNvSpPr>
          <p:nvPr>
            <p:ph type="title"/>
          </p:nvPr>
        </p:nvSpPr>
        <p:spPr>
          <a:xfrm>
            <a:off x="672914" y="1375983"/>
            <a:ext cx="11344012" cy="1960949"/>
          </a:xfrm>
          <a:prstGeom prst="rect">
            <a:avLst/>
          </a:prstGeom>
        </p:spPr>
        <p:txBody>
          <a:bodyPr/>
          <a:lstStyle>
            <a:lvl1pPr algn="ctr"/>
          </a:lstStyle>
          <a:p>
            <a:r>
              <a:t>Photosynthesis and Cellular Respiration</a:t>
            </a:r>
          </a:p>
        </p:txBody>
      </p:sp>
      <p:sp>
        <p:nvSpPr>
          <p:cNvPr id="214" name="Photosynthesis is essentially the reverse of cellular respiration. During respiration, the electrons released from glucose “fall” down the ETC toward O2 generating H2O and CO2 as waste products.…"/>
          <p:cNvSpPr txBox="1">
            <a:spLocks noGrp="1"/>
          </p:cNvSpPr>
          <p:nvPr>
            <p:ph type="body" idx="1"/>
          </p:nvPr>
        </p:nvSpPr>
        <p:spPr>
          <a:xfrm>
            <a:off x="436879" y="3402465"/>
            <a:ext cx="11816082" cy="5520236"/>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Photosynthesis is essentially the reverse of cellular respiration. During respiration, the electrons released from glucose “fall” down the ETC toward O</a:t>
            </a:r>
            <a:r>
              <a:rPr baseline="-19818" dirty="0">
                <a:solidFill>
                  <a:srgbClr val="F9F9F9"/>
                </a:solidFill>
                <a:uFill>
                  <a:solidFill>
                    <a:srgbClr val="F9F9F9"/>
                  </a:solidFill>
                </a:uFill>
              </a:rPr>
              <a:t>2</a:t>
            </a:r>
            <a:r>
              <a:rPr dirty="0">
                <a:solidFill>
                  <a:srgbClr val="F9F9F9"/>
                </a:solidFill>
                <a:uFill>
                  <a:solidFill>
                    <a:srgbClr val="F9F9F9"/>
                  </a:solidFill>
                </a:uFill>
              </a:rPr>
              <a:t> generating H</a:t>
            </a:r>
            <a:r>
              <a:rPr baseline="-19818" dirty="0">
                <a:solidFill>
                  <a:srgbClr val="F9F9F9"/>
                </a:solidFill>
                <a:uFill>
                  <a:solidFill>
                    <a:srgbClr val="F9F9F9"/>
                  </a:solidFill>
                </a:uFill>
              </a:rPr>
              <a:t>2</a:t>
            </a:r>
            <a:r>
              <a:rPr dirty="0">
                <a:solidFill>
                  <a:srgbClr val="F9F9F9"/>
                </a:solidFill>
                <a:uFill>
                  <a:solidFill>
                    <a:srgbClr val="F9F9F9"/>
                  </a:solidFill>
                </a:uFill>
              </a:rPr>
              <a:t>O and CO</a:t>
            </a:r>
            <a:r>
              <a:rPr baseline="-19818" dirty="0">
                <a:solidFill>
                  <a:srgbClr val="F9F9F9"/>
                </a:solidFill>
                <a:uFill>
                  <a:solidFill>
                    <a:srgbClr val="F9F9F9"/>
                  </a:solidFill>
                </a:uFill>
              </a:rPr>
              <a:t>2</a:t>
            </a:r>
            <a:r>
              <a:rPr dirty="0">
                <a:solidFill>
                  <a:srgbClr val="F9F9F9"/>
                </a:solidFill>
                <a:uFill>
                  <a:solidFill>
                    <a:srgbClr val="F9F9F9"/>
                  </a:solidFill>
                </a:uFill>
              </a:rPr>
              <a:t> as waste products.  </a:t>
            </a:r>
          </a:p>
          <a:p>
            <a:pPr>
              <a:buFont typeface="Arial" panose="020B0604020202020204" pitchFamily="34" charset="0"/>
              <a:buChar char="•"/>
            </a:pPr>
            <a:r>
              <a:rPr dirty="0">
                <a:solidFill>
                  <a:srgbClr val="F9F9F9"/>
                </a:solidFill>
                <a:uFill>
                  <a:solidFill>
                    <a:srgbClr val="F9F9F9"/>
                  </a:solidFill>
                </a:uFill>
              </a:rPr>
              <a:t>Energy is harnessed as the electrons “fall” and it is used to create ATP from ADP.</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In photosynthesis, the direction of electron flow is reversed and water gets split, electrons are transferred to CO2 along with H+ reducing it to sugar.…"/>
          <p:cNvSpPr txBox="1">
            <a:spLocks noGrp="1"/>
          </p:cNvSpPr>
          <p:nvPr>
            <p:ph type="body" sz="half" idx="1"/>
          </p:nvPr>
        </p:nvSpPr>
        <p:spPr>
          <a:xfrm>
            <a:off x="436879" y="3901440"/>
            <a:ext cx="11816082" cy="4114801"/>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In photosynthesis, the direction of electron flow is reversed and water gets split, electrons are transferred to CO</a:t>
            </a:r>
            <a:r>
              <a:rPr baseline="-19818" dirty="0">
                <a:solidFill>
                  <a:srgbClr val="F9F9F9"/>
                </a:solidFill>
                <a:uFill>
                  <a:solidFill>
                    <a:srgbClr val="F9F9F9"/>
                  </a:solidFill>
                </a:uFill>
              </a:rPr>
              <a:t>2</a:t>
            </a:r>
            <a:r>
              <a:rPr dirty="0">
                <a:solidFill>
                  <a:srgbClr val="F9F9F9"/>
                </a:solidFill>
                <a:uFill>
                  <a:solidFill>
                    <a:srgbClr val="F9F9F9"/>
                  </a:solidFill>
                </a:uFill>
              </a:rPr>
              <a:t> along with H</a:t>
            </a:r>
            <a:r>
              <a:rPr baseline="30545" dirty="0">
                <a:solidFill>
                  <a:srgbClr val="F9F9F9"/>
                </a:solidFill>
                <a:uFill>
                  <a:solidFill>
                    <a:srgbClr val="F9F9F9"/>
                  </a:solidFill>
                </a:uFill>
              </a:rPr>
              <a:t>+</a:t>
            </a:r>
            <a:r>
              <a:rPr dirty="0">
                <a:solidFill>
                  <a:srgbClr val="F9F9F9"/>
                </a:solidFill>
                <a:uFill>
                  <a:solidFill>
                    <a:srgbClr val="F9F9F9"/>
                  </a:solidFill>
                </a:uFill>
              </a:rPr>
              <a:t> reducing it to sugar.  </a:t>
            </a:r>
          </a:p>
          <a:p>
            <a:pPr>
              <a:buFont typeface="Arial" panose="020B0604020202020204" pitchFamily="34" charset="0"/>
              <a:buChar char="•"/>
            </a:pPr>
            <a:r>
              <a:rPr dirty="0">
                <a:solidFill>
                  <a:srgbClr val="F9F9F9"/>
                </a:solidFill>
                <a:uFill>
                  <a:solidFill>
                    <a:srgbClr val="F9F9F9"/>
                  </a:solidFill>
                </a:uFill>
              </a:rPr>
              <a:t>This process requires energy (is endergonic) which is obtained from sunlight.</a:t>
            </a:r>
          </a:p>
        </p:txBody>
      </p:sp>
      <p:sp>
        <p:nvSpPr>
          <p:cNvPr id="217" name="Photosynthesis and Cellular Respiration"/>
          <p:cNvSpPr/>
          <p:nvPr/>
        </p:nvSpPr>
        <p:spPr>
          <a:xfrm>
            <a:off x="769518" y="1556136"/>
            <a:ext cx="11150804" cy="1857624"/>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Photosynthesis and Cellular Respiration</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19" name="10_05PhotosynthOverview_3_L.jpg" descr="10_05PhotosynthOverview_3_L.jpg"/>
          <p:cNvPicPr>
            <a:picLocks/>
          </p:cNvPicPr>
          <p:nvPr/>
        </p:nvPicPr>
        <p:blipFill>
          <a:blip r:embed="rId2"/>
          <a:stretch>
            <a:fillRect/>
          </a:stretch>
        </p:blipFill>
        <p:spPr>
          <a:xfrm>
            <a:off x="2275839" y="1198879"/>
            <a:ext cx="8453122" cy="7347375"/>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he 3 Main Pigments in Chloroplasts"/>
          <p:cNvSpPr txBox="1">
            <a:spLocks noGrp="1"/>
          </p:cNvSpPr>
          <p:nvPr>
            <p:ph type="title"/>
          </p:nvPr>
        </p:nvSpPr>
        <p:spPr>
          <a:xfrm>
            <a:off x="458342" y="1122085"/>
            <a:ext cx="12088116" cy="1381761"/>
          </a:xfrm>
          <a:prstGeom prst="rect">
            <a:avLst/>
          </a:prstGeom>
        </p:spPr>
        <p:txBody>
          <a:bodyPr/>
          <a:lstStyle>
            <a:lvl1pPr algn="ctr"/>
          </a:lstStyle>
          <a:p>
            <a:r>
              <a:t>The 3 Main Pigments in Chloroplasts</a:t>
            </a:r>
          </a:p>
        </p:txBody>
      </p:sp>
      <p:sp>
        <p:nvSpPr>
          <p:cNvPr id="222" name="1.  Chlorophyll a- which absorbs violet-blue and red light the best.…"/>
          <p:cNvSpPr txBox="1">
            <a:spLocks noGrp="1"/>
          </p:cNvSpPr>
          <p:nvPr>
            <p:ph type="body" sz="half" idx="1"/>
          </p:nvPr>
        </p:nvSpPr>
        <p:spPr>
          <a:xfrm>
            <a:off x="436879" y="2634326"/>
            <a:ext cx="5801362" cy="5120641"/>
          </a:xfrm>
          <a:prstGeom prst="rect">
            <a:avLst/>
          </a:prstGeom>
        </p:spPr>
        <p:txBody>
          <a:bodyPr/>
          <a:lstStyle/>
          <a:p>
            <a:pPr>
              <a:buFont typeface="Arial" panose="020B0604020202020204" pitchFamily="34" charset="0"/>
              <a:buChar char="•"/>
              <a:defRPr sz="3400">
                <a:solidFill>
                  <a:srgbClr val="F9F9F9"/>
                </a:solidFill>
                <a:uFill>
                  <a:solidFill>
                    <a:srgbClr val="F9F9F9"/>
                  </a:solidFill>
                </a:uFill>
              </a:defRPr>
            </a:pPr>
            <a:r>
              <a:rPr dirty="0"/>
              <a:t>1.  </a:t>
            </a:r>
            <a:r>
              <a:rPr u="sng" dirty="0"/>
              <a:t>Chlorophyll a</a:t>
            </a:r>
            <a:r>
              <a:rPr dirty="0"/>
              <a:t>- which absorbs violet-blue and red light the best.</a:t>
            </a:r>
          </a:p>
          <a:p>
            <a:pPr>
              <a:buFont typeface="Arial" panose="020B0604020202020204" pitchFamily="34" charset="0"/>
              <a:buChar char="•"/>
              <a:defRPr sz="3400">
                <a:solidFill>
                  <a:srgbClr val="F9F9F9"/>
                </a:solidFill>
                <a:uFill>
                  <a:solidFill>
                    <a:srgbClr val="F9F9F9"/>
                  </a:solidFill>
                </a:uFill>
              </a:defRPr>
            </a:pPr>
            <a:r>
              <a:rPr dirty="0"/>
              <a:t>2.  </a:t>
            </a:r>
            <a:r>
              <a:rPr u="sng" dirty="0"/>
              <a:t>Chlorophyll b</a:t>
            </a:r>
            <a:r>
              <a:rPr dirty="0"/>
              <a:t>- which absorbs violet-blue and red-orange light the best.</a:t>
            </a:r>
          </a:p>
          <a:p>
            <a:pPr>
              <a:buFont typeface="Arial" panose="020B0604020202020204" pitchFamily="34" charset="0"/>
              <a:buChar char="•"/>
              <a:defRPr sz="3400">
                <a:solidFill>
                  <a:srgbClr val="F9F9F9"/>
                </a:solidFill>
                <a:uFill>
                  <a:solidFill>
                    <a:srgbClr val="F9F9F9"/>
                  </a:solidFill>
                </a:uFill>
              </a:defRPr>
            </a:pPr>
            <a:r>
              <a:rPr dirty="0"/>
              <a:t>3.  </a:t>
            </a:r>
            <a:r>
              <a:rPr u="sng" dirty="0"/>
              <a:t>Carotenoids</a:t>
            </a:r>
            <a:r>
              <a:rPr dirty="0"/>
              <a:t> absorb violet and blue-green light the best.</a:t>
            </a:r>
          </a:p>
        </p:txBody>
      </p:sp>
      <p:pic>
        <p:nvPicPr>
          <p:cNvPr id="223" name="10_09aPhotosynthWavelengt_L.jpg" descr="10_09aPhotosynthWavelengt_L.jpg"/>
          <p:cNvPicPr>
            <a:picLocks noChangeAspect="1"/>
          </p:cNvPicPr>
          <p:nvPr/>
        </p:nvPicPr>
        <p:blipFill>
          <a:blip r:embed="rId2"/>
          <a:stretch>
            <a:fillRect/>
          </a:stretch>
        </p:blipFill>
        <p:spPr>
          <a:xfrm>
            <a:off x="6258559" y="2374591"/>
            <a:ext cx="6672558" cy="5004418"/>
          </a:xfrm>
          <a:prstGeom prst="rect">
            <a:avLst/>
          </a:prstGeom>
          <a:ln w="3175">
            <a:solidFill>
              <a:srgbClr val="000000"/>
            </a:solidFill>
            <a:miter lim="400000"/>
          </a:ln>
        </p:spPr>
      </p:pic>
      <p:pic>
        <p:nvPicPr>
          <p:cNvPr id="224" name="pasted-movie.png" descr="pasted-movie.png"/>
          <p:cNvPicPr>
            <a:picLocks noChangeAspect="1"/>
          </p:cNvPicPr>
          <p:nvPr/>
        </p:nvPicPr>
        <p:blipFill>
          <a:blip r:embed="rId3"/>
          <a:stretch>
            <a:fillRect/>
          </a:stretch>
        </p:blipFill>
        <p:spPr>
          <a:xfrm>
            <a:off x="1473200" y="7678338"/>
            <a:ext cx="10058400" cy="18923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Chlorophyll a and Accessory Pigments"/>
          <p:cNvSpPr txBox="1">
            <a:spLocks noGrp="1"/>
          </p:cNvSpPr>
          <p:nvPr>
            <p:ph type="title"/>
          </p:nvPr>
        </p:nvSpPr>
        <p:spPr>
          <a:xfrm>
            <a:off x="283382" y="1047918"/>
            <a:ext cx="12438036" cy="1503681"/>
          </a:xfrm>
          <a:prstGeom prst="rect">
            <a:avLst/>
          </a:prstGeom>
        </p:spPr>
        <p:txBody>
          <a:bodyPr/>
          <a:lstStyle>
            <a:lvl1pPr algn="ctr"/>
          </a:lstStyle>
          <a:p>
            <a:r>
              <a:t>Chlorophyll a and Accessory Pigments</a:t>
            </a:r>
          </a:p>
        </p:txBody>
      </p:sp>
      <p:sp>
        <p:nvSpPr>
          <p:cNvPr id="227" name="Chlorophyll a…"/>
          <p:cNvSpPr txBox="1">
            <a:spLocks noGrp="1"/>
          </p:cNvSpPr>
          <p:nvPr>
            <p:ph type="body" idx="1"/>
          </p:nvPr>
        </p:nvSpPr>
        <p:spPr>
          <a:xfrm>
            <a:off x="394171" y="2516876"/>
            <a:ext cx="11816081" cy="6603047"/>
          </a:xfrm>
          <a:prstGeom prst="rect">
            <a:avLst/>
          </a:prstGeom>
        </p:spPr>
        <p:txBody>
          <a:bodyPr/>
          <a:lstStyle/>
          <a:p>
            <a:pPr>
              <a:lnSpc>
                <a:spcPct val="90000"/>
              </a:lnSpc>
              <a:buFont typeface="Arial" panose="020B0604020202020204" pitchFamily="34" charset="0"/>
              <a:buChar char="•"/>
              <a:defRPr>
                <a:solidFill>
                  <a:srgbClr val="000000"/>
                </a:solidFill>
                <a:uFill>
                  <a:solidFill>
                    <a:srgbClr val="000000"/>
                  </a:solidFill>
                </a:uFill>
              </a:defRPr>
            </a:pPr>
            <a:r>
              <a:rPr dirty="0"/>
              <a:t>Chlorophyll a </a:t>
            </a:r>
          </a:p>
          <a:p>
            <a:pPr lvl="1">
              <a:lnSpc>
                <a:spcPct val="90000"/>
              </a:lnSpc>
              <a:buFont typeface="Arial" panose="020B0604020202020204" pitchFamily="34" charset="0"/>
              <a:buChar char="•"/>
              <a:defRPr>
                <a:solidFill>
                  <a:srgbClr val="F9F9F9"/>
                </a:solidFill>
                <a:uFill>
                  <a:solidFill>
                    <a:srgbClr val="F9F9F9"/>
                  </a:solidFill>
                </a:uFill>
              </a:defRPr>
            </a:pPr>
            <a:r>
              <a:rPr dirty="0"/>
              <a:t>Is the main photosynthetic pigment.</a:t>
            </a:r>
          </a:p>
          <a:p>
            <a:pPr>
              <a:lnSpc>
                <a:spcPct val="90000"/>
              </a:lnSpc>
              <a:buFont typeface="Arial" panose="020B0604020202020204" pitchFamily="34" charset="0"/>
              <a:buChar char="•"/>
              <a:defRPr>
                <a:solidFill>
                  <a:srgbClr val="000000"/>
                </a:solidFill>
                <a:uFill>
                  <a:solidFill>
                    <a:srgbClr val="000000"/>
                  </a:solidFill>
                </a:uFill>
              </a:defRPr>
            </a:pPr>
            <a:r>
              <a:rPr dirty="0"/>
              <a:t>Chlorophyll b and the carotenoids </a:t>
            </a:r>
          </a:p>
          <a:p>
            <a:pPr lvl="1">
              <a:lnSpc>
                <a:spcPct val="90000"/>
              </a:lnSpc>
              <a:buFont typeface="Arial" panose="020B0604020202020204" pitchFamily="34" charset="0"/>
              <a:buChar char="•"/>
              <a:defRPr>
                <a:solidFill>
                  <a:srgbClr val="F9F9F9"/>
                </a:solidFill>
                <a:uFill>
                  <a:solidFill>
                    <a:srgbClr val="F9F9F9"/>
                  </a:solidFill>
                </a:uFill>
              </a:defRPr>
            </a:pPr>
            <a:r>
              <a:rPr dirty="0"/>
              <a:t>These are accessory pigments.  </a:t>
            </a:r>
          </a:p>
          <a:p>
            <a:pPr lvl="1">
              <a:lnSpc>
                <a:spcPct val="90000"/>
              </a:lnSpc>
              <a:buFont typeface="Arial" panose="020B0604020202020204" pitchFamily="34" charset="0"/>
              <a:buChar char="•"/>
              <a:defRPr>
                <a:solidFill>
                  <a:srgbClr val="F9F9F9"/>
                </a:solidFill>
                <a:uFill>
                  <a:solidFill>
                    <a:srgbClr val="F9F9F9"/>
                  </a:solidFill>
                </a:uFill>
              </a:defRPr>
            </a:pPr>
            <a:r>
              <a:rPr dirty="0"/>
              <a:t>Chlorophyll b absorbs different wavelengths of light than chlorophyll a </a:t>
            </a:r>
          </a:p>
          <a:p>
            <a:pPr lvl="2">
              <a:lnSpc>
                <a:spcPct val="90000"/>
              </a:lnSpc>
              <a:buFont typeface="Arial" panose="020B0604020202020204" pitchFamily="34" charset="0"/>
              <a:buChar char="•"/>
              <a:defRPr>
                <a:solidFill>
                  <a:srgbClr val="F9F9F9"/>
                </a:solidFill>
                <a:uFill>
                  <a:solidFill>
                    <a:srgbClr val="F9F9F9"/>
                  </a:solidFill>
                </a:uFill>
              </a:defRPr>
            </a:pPr>
            <a:r>
              <a:rPr dirty="0"/>
              <a:t>It broadens the spectrum of useful photosynthetic pigments.</a:t>
            </a:r>
          </a:p>
          <a:p>
            <a:pPr lvl="2">
              <a:lnSpc>
                <a:spcPct val="90000"/>
              </a:lnSpc>
              <a:buFont typeface="Arial" panose="020B0604020202020204" pitchFamily="34" charset="0"/>
              <a:buChar char="•"/>
              <a:defRPr>
                <a:solidFill>
                  <a:srgbClr val="F9F9F9"/>
                </a:solidFill>
                <a:uFill>
                  <a:solidFill>
                    <a:srgbClr val="F9F9F9"/>
                  </a:solidFill>
                </a:uFill>
              </a:defRPr>
            </a:pPr>
            <a:r>
              <a:rPr dirty="0"/>
              <a:t>The accessory pigments also provide photoprotection by dissipating heat that might otherwise damage the plant. </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Experiments With Light"/>
          <p:cNvSpPr txBox="1">
            <a:spLocks noGrp="1"/>
          </p:cNvSpPr>
          <p:nvPr>
            <p:ph type="title"/>
          </p:nvPr>
        </p:nvSpPr>
        <p:spPr>
          <a:xfrm>
            <a:off x="-467361" y="2021839"/>
            <a:ext cx="11816082" cy="1381761"/>
          </a:xfrm>
          <a:prstGeom prst="rect">
            <a:avLst/>
          </a:prstGeom>
        </p:spPr>
        <p:txBody>
          <a:bodyPr/>
          <a:lstStyle>
            <a:lvl1pPr algn="ctr"/>
          </a:lstStyle>
          <a:p>
            <a:r>
              <a:t>Experiments With Light</a:t>
            </a:r>
          </a:p>
        </p:txBody>
      </p:sp>
      <p:sp>
        <p:nvSpPr>
          <p:cNvPr id="230" name="These findings are confirmed by the action spectrum prepared for chlorophyll which also shows that green is the least effective color."/>
          <p:cNvSpPr txBox="1">
            <a:spLocks noGrp="1"/>
          </p:cNvSpPr>
          <p:nvPr>
            <p:ph type="body" idx="1"/>
          </p:nvPr>
        </p:nvSpPr>
        <p:spPr>
          <a:prstGeom prst="rect">
            <a:avLst/>
          </a:prstGeom>
        </p:spPr>
        <p:txBody>
          <a:bodyPr/>
          <a:lstStyle>
            <a:lvl1pPr>
              <a:defRPr>
                <a:solidFill>
                  <a:srgbClr val="F9F9F9"/>
                </a:solidFill>
                <a:uFill>
                  <a:solidFill>
                    <a:srgbClr val="F9F9F9"/>
                  </a:solidFill>
                </a:uFill>
              </a:defRPr>
            </a:lvl1pPr>
          </a:lstStyle>
          <a:p>
            <a:pPr>
              <a:buFont typeface="Arial" panose="020B0604020202020204" pitchFamily="34" charset="0"/>
              <a:buChar char="•"/>
            </a:pPr>
            <a:r>
              <a:rPr dirty="0"/>
              <a:t>These findings are confirmed by the action spectrum prepared for chlorophyll which also shows that green is the least effective color.</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2" name="10_08aAbsorptionSpectrum_L.jpg" descr="10_08aAbsorptionSpectrum_L.jpg"/>
          <p:cNvPicPr>
            <a:picLocks noChangeAspect="1"/>
          </p:cNvPicPr>
          <p:nvPr/>
        </p:nvPicPr>
        <p:blipFill>
          <a:blip r:embed="rId2"/>
          <a:stretch>
            <a:fillRect/>
          </a:stretch>
        </p:blipFill>
        <p:spPr>
          <a:xfrm>
            <a:off x="532174" y="1742431"/>
            <a:ext cx="11940452" cy="6268738"/>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4" name="10_09aPhotosynthWavelengt_L.jpg" descr="10_09aPhotosynthWavelengt_L.jpg"/>
          <p:cNvPicPr>
            <a:picLocks noChangeAspect="1"/>
          </p:cNvPicPr>
          <p:nvPr/>
        </p:nvPicPr>
        <p:blipFill>
          <a:blip r:embed="rId2"/>
          <a:stretch>
            <a:fillRect/>
          </a:stretch>
        </p:blipFill>
        <p:spPr>
          <a:xfrm>
            <a:off x="1105342" y="1627662"/>
            <a:ext cx="10794116" cy="7215793"/>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6" name="10_09bPhotosynthWavelengt_L.jpg" descr="10_09bPhotosynthWavelengt_L.jpg"/>
          <p:cNvPicPr>
            <a:picLocks/>
          </p:cNvPicPr>
          <p:nvPr/>
        </p:nvPicPr>
        <p:blipFill>
          <a:blip r:embed="rId2"/>
          <a:stretch>
            <a:fillRect/>
          </a:stretch>
        </p:blipFill>
        <p:spPr>
          <a:xfrm>
            <a:off x="1625599" y="2584873"/>
            <a:ext cx="9753601" cy="4583854"/>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Comparing Oxygen Production and Absorption of Light in Photosynthesis"/>
          <p:cNvSpPr txBox="1">
            <a:spLocks noGrp="1"/>
          </p:cNvSpPr>
          <p:nvPr>
            <p:ph type="title"/>
          </p:nvPr>
        </p:nvSpPr>
        <p:spPr>
          <a:xfrm>
            <a:off x="162559" y="1272585"/>
            <a:ext cx="12502669" cy="2164081"/>
          </a:xfrm>
          <a:prstGeom prst="rect">
            <a:avLst/>
          </a:prstGeom>
        </p:spPr>
        <p:txBody>
          <a:bodyPr/>
          <a:lstStyle>
            <a:lvl1pPr algn="ctr"/>
          </a:lstStyle>
          <a:p>
            <a:r>
              <a:t>Comparing Oxygen Production and Absorption of Light in Photosynthesis</a:t>
            </a:r>
          </a:p>
        </p:txBody>
      </p:sp>
      <p:sp>
        <p:nvSpPr>
          <p:cNvPr id="239" name="If you notice, the points at which the O2 production is the greatest overlap with the points at which light absorption is the greatest."/>
          <p:cNvSpPr txBox="1">
            <a:spLocks noGrp="1"/>
          </p:cNvSpPr>
          <p:nvPr>
            <p:ph type="body" sz="half" idx="1"/>
          </p:nvPr>
        </p:nvSpPr>
        <p:spPr>
          <a:xfrm>
            <a:off x="6451600" y="3413759"/>
            <a:ext cx="5801361" cy="5120641"/>
          </a:xfrm>
          <a:prstGeom prst="rect">
            <a:avLst/>
          </a:prstGeom>
        </p:spPr>
        <p:txBody>
          <a:bodyPr/>
          <a:lstStyle/>
          <a:p>
            <a:pPr>
              <a:buFont typeface="Arial" panose="020B0604020202020204" pitchFamily="34" charset="0"/>
              <a:buChar char="•"/>
            </a:pPr>
            <a:r>
              <a:rPr sz="3800" dirty="0">
                <a:solidFill>
                  <a:srgbClr val="F9F9F9"/>
                </a:solidFill>
                <a:uFill>
                  <a:solidFill>
                    <a:srgbClr val="F9F9F9"/>
                  </a:solidFill>
                </a:uFill>
              </a:rPr>
              <a:t>If you notice, the points at which the O</a:t>
            </a:r>
            <a:r>
              <a:rPr sz="3800" baseline="-20000" dirty="0">
                <a:solidFill>
                  <a:srgbClr val="F9F9F9"/>
                </a:solidFill>
                <a:uFill>
                  <a:solidFill>
                    <a:srgbClr val="F9F9F9"/>
                  </a:solidFill>
                </a:uFill>
              </a:rPr>
              <a:t>2</a:t>
            </a:r>
            <a:r>
              <a:rPr sz="3800" dirty="0">
                <a:solidFill>
                  <a:srgbClr val="F9F9F9"/>
                </a:solidFill>
                <a:uFill>
                  <a:solidFill>
                    <a:srgbClr val="F9F9F9"/>
                  </a:solidFill>
                </a:uFill>
              </a:rPr>
              <a:t> production is the greatest overlap with the points at which light absorption is the greatest.</a:t>
            </a:r>
          </a:p>
        </p:txBody>
      </p:sp>
      <p:pic>
        <p:nvPicPr>
          <p:cNvPr id="240" name="10_09bPhotosynthWavelengt_L.jpg" descr="10_09bPhotosynthWavelengt_L.jpg"/>
          <p:cNvPicPr>
            <a:picLocks noChangeAspect="1"/>
          </p:cNvPicPr>
          <p:nvPr/>
        </p:nvPicPr>
        <p:blipFill>
          <a:blip r:embed="rId2"/>
          <a:stretch>
            <a:fillRect/>
          </a:stretch>
        </p:blipFill>
        <p:spPr>
          <a:xfrm>
            <a:off x="757100" y="3112346"/>
            <a:ext cx="5434598" cy="2555328"/>
          </a:xfrm>
          <a:prstGeom prst="rect">
            <a:avLst/>
          </a:prstGeom>
          <a:ln w="3175">
            <a:solidFill>
              <a:srgbClr val="000000"/>
            </a:solidFill>
            <a:miter lim="400000"/>
          </a:ln>
        </p:spPr>
      </p:pic>
      <p:pic>
        <p:nvPicPr>
          <p:cNvPr id="241" name="10_09aPhotosynthWavelengt_L.jpg" descr="10_09aPhotosynthWavelengt_L.jpg"/>
          <p:cNvPicPr>
            <a:picLocks noChangeAspect="1"/>
          </p:cNvPicPr>
          <p:nvPr/>
        </p:nvPicPr>
        <p:blipFill>
          <a:blip r:embed="rId3"/>
          <a:stretch>
            <a:fillRect/>
          </a:stretch>
        </p:blipFill>
        <p:spPr>
          <a:xfrm>
            <a:off x="757100" y="5649488"/>
            <a:ext cx="5434598" cy="4075949"/>
          </a:xfrm>
          <a:prstGeom prst="rect">
            <a:avLst/>
          </a:prstGeom>
          <a:ln w="3175">
            <a:solidFill>
              <a:srgbClr val="000000"/>
            </a:solidFill>
            <a:miter lim="400000"/>
          </a:ln>
        </p:spPr>
      </p:pic>
      <p:pic>
        <p:nvPicPr>
          <p:cNvPr id="242" name="pasted-movie.png" descr="pasted-movie.png"/>
          <p:cNvPicPr>
            <a:picLocks noChangeAspect="1"/>
          </p:cNvPicPr>
          <p:nvPr/>
        </p:nvPicPr>
        <p:blipFill>
          <a:blip r:embed="rId4"/>
          <a:stretch>
            <a:fillRect/>
          </a:stretch>
        </p:blipFill>
        <p:spPr>
          <a:xfrm>
            <a:off x="1473200" y="19373"/>
            <a:ext cx="10058400" cy="16002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Double-click to edit"/>
          <p:cNvSpPr txBox="1">
            <a:spLocks noGrp="1"/>
          </p:cNvSpPr>
          <p:nvPr>
            <p:ph type="title"/>
          </p:nvPr>
        </p:nvSpPr>
        <p:spPr>
          <a:xfrm>
            <a:off x="436879" y="1361439"/>
            <a:ext cx="11816082" cy="2722882"/>
          </a:xfrm>
          <a:prstGeom prst="rect">
            <a:avLst/>
          </a:prstGeom>
        </p:spPr>
        <p:txBody>
          <a:bodyPr/>
          <a:lstStyle/>
          <a:p>
            <a:r>
              <a:t>  </a:t>
            </a:r>
          </a:p>
        </p:txBody>
      </p:sp>
      <p:sp>
        <p:nvSpPr>
          <p:cNvPr id="245" name="Theodore Englemann…"/>
          <p:cNvSpPr txBox="1">
            <a:spLocks noGrp="1"/>
          </p:cNvSpPr>
          <p:nvPr>
            <p:ph type="body" sz="half" idx="1"/>
          </p:nvPr>
        </p:nvSpPr>
        <p:spPr>
          <a:xfrm>
            <a:off x="436879" y="4762357"/>
            <a:ext cx="11816082" cy="3679671"/>
          </a:xfrm>
          <a:prstGeom prst="rect">
            <a:avLst/>
          </a:prstGeom>
        </p:spPr>
        <p:txBody>
          <a:bodyPr/>
          <a:lstStyle/>
          <a:p>
            <a:pPr marL="40640" indent="0">
              <a:lnSpc>
                <a:spcPct val="90000"/>
              </a:lnSpc>
              <a:buNone/>
              <a:defRPr sz="3400" b="1"/>
            </a:pPr>
            <a:r>
              <a:rPr dirty="0"/>
              <a:t>Theodore Englemann</a:t>
            </a:r>
          </a:p>
          <a:p>
            <a:pPr>
              <a:lnSpc>
                <a:spcPct val="90000"/>
              </a:lnSpc>
              <a:buFont typeface="Arial" panose="020B0604020202020204" pitchFamily="34" charset="0"/>
              <a:buChar char="•"/>
              <a:defRPr sz="3400"/>
            </a:pPr>
            <a:r>
              <a:rPr dirty="0">
                <a:solidFill>
                  <a:srgbClr val="F9F9F9"/>
                </a:solidFill>
                <a:uFill>
                  <a:solidFill>
                    <a:srgbClr val="F9F9F9"/>
                  </a:solidFill>
                </a:uFill>
              </a:rPr>
              <a:t>Experimented with aerophilic bacteria and long spiral algae called </a:t>
            </a:r>
            <a:r>
              <a:rPr i="1" dirty="0">
                <a:solidFill>
                  <a:srgbClr val="F9F9F9"/>
                </a:solidFill>
                <a:uFill>
                  <a:solidFill>
                    <a:srgbClr val="F9F9F9"/>
                  </a:solidFill>
                </a:uFill>
              </a:rPr>
              <a:t>spirogyra</a:t>
            </a:r>
            <a:r>
              <a:rPr dirty="0">
                <a:solidFill>
                  <a:srgbClr val="F9F9F9"/>
                </a:solidFill>
                <a:uFill>
                  <a:solidFill>
                    <a:srgbClr val="F9F9F9"/>
                  </a:solidFill>
                </a:uFill>
              </a:rPr>
              <a:t>.</a:t>
            </a:r>
          </a:p>
          <a:p>
            <a:pPr>
              <a:lnSpc>
                <a:spcPct val="90000"/>
              </a:lnSpc>
              <a:buFont typeface="Arial" panose="020B0604020202020204" pitchFamily="34" charset="0"/>
              <a:buChar char="•"/>
              <a:defRPr sz="3400">
                <a:solidFill>
                  <a:srgbClr val="F9F9F9"/>
                </a:solidFill>
                <a:uFill>
                  <a:solidFill>
                    <a:srgbClr val="F9F9F9"/>
                  </a:solidFill>
                </a:uFill>
              </a:defRPr>
            </a:pPr>
            <a:r>
              <a:rPr dirty="0"/>
              <a:t>Used light to illuminate the specimens after it had been passed through a prism.</a:t>
            </a:r>
          </a:p>
          <a:p>
            <a:pPr>
              <a:lnSpc>
                <a:spcPct val="90000"/>
              </a:lnSpc>
              <a:buFont typeface="Arial" panose="020B0604020202020204" pitchFamily="34" charset="0"/>
              <a:buChar char="•"/>
              <a:defRPr sz="3400">
                <a:solidFill>
                  <a:srgbClr val="F9F9F9"/>
                </a:solidFill>
                <a:uFill>
                  <a:solidFill>
                    <a:srgbClr val="F9F9F9"/>
                  </a:solidFill>
                </a:uFill>
              </a:defRPr>
            </a:pPr>
            <a:r>
              <a:rPr dirty="0"/>
              <a:t>Found that bacteria congregated in areas of violet-blue and red light.</a:t>
            </a:r>
          </a:p>
        </p:txBody>
      </p:sp>
      <p:pic>
        <p:nvPicPr>
          <p:cNvPr id="246" name="10_09cPhotosynthWavelengt_L.jpg" descr="10_09cPhotosynthWavelengt_L.jpg"/>
          <p:cNvPicPr>
            <a:picLocks noChangeAspect="1"/>
          </p:cNvPicPr>
          <p:nvPr/>
        </p:nvPicPr>
        <p:blipFill>
          <a:blip r:embed="rId2"/>
          <a:stretch>
            <a:fillRect/>
          </a:stretch>
        </p:blipFill>
        <p:spPr>
          <a:xfrm>
            <a:off x="1625600" y="326425"/>
            <a:ext cx="9753600" cy="4087708"/>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hotosynthesis: The Light-Dependent Reactions"/>
          <p:cNvSpPr txBox="1">
            <a:spLocks noGrp="1"/>
          </p:cNvSpPr>
          <p:nvPr>
            <p:ph type="title"/>
          </p:nvPr>
        </p:nvSpPr>
        <p:spPr>
          <a:xfrm>
            <a:off x="436879" y="1660399"/>
            <a:ext cx="12303878" cy="2041645"/>
          </a:xfrm>
          <a:prstGeom prst="rect">
            <a:avLst/>
          </a:prstGeom>
        </p:spPr>
        <p:txBody>
          <a:bodyPr/>
          <a:lstStyle>
            <a:lvl1pPr algn="ctr"/>
          </a:lstStyle>
          <a:p>
            <a:r>
              <a:t>Photosynthesis: The Light-Dependent Reactions</a:t>
            </a:r>
          </a:p>
        </p:txBody>
      </p:sp>
      <p:sp>
        <p:nvSpPr>
          <p:cNvPr id="249" name="These convert solar energy into chemical energy when light is absorbed by the chlorophyll.…"/>
          <p:cNvSpPr txBox="1">
            <a:spLocks noGrp="1"/>
          </p:cNvSpPr>
          <p:nvPr>
            <p:ph type="body" idx="1"/>
          </p:nvPr>
        </p:nvSpPr>
        <p:spPr>
          <a:xfrm>
            <a:off x="436879" y="3911997"/>
            <a:ext cx="12141201" cy="5747176"/>
          </a:xfrm>
          <a:prstGeom prst="rect">
            <a:avLst/>
          </a:prstGeom>
        </p:spPr>
        <p:txBody>
          <a:bodyPr/>
          <a:lstStyle/>
          <a:p>
            <a:pPr>
              <a:lnSpc>
                <a:spcPct val="90000"/>
              </a:lnSpc>
              <a:buFont typeface="Arial" panose="020B0604020202020204" pitchFamily="34" charset="0"/>
              <a:buChar char="•"/>
              <a:defRPr sz="3800"/>
            </a:pPr>
            <a:r>
              <a:rPr dirty="0">
                <a:solidFill>
                  <a:srgbClr val="F9F9F9"/>
                </a:solidFill>
                <a:uFill>
                  <a:solidFill>
                    <a:srgbClr val="F9F9F9"/>
                  </a:solidFill>
                </a:uFill>
              </a:rPr>
              <a:t>These convert solar energy into chemical energy when light is absorbed by the chlorophyll.  </a:t>
            </a:r>
          </a:p>
          <a:p>
            <a:pPr>
              <a:lnSpc>
                <a:spcPct val="90000"/>
              </a:lnSpc>
              <a:buFont typeface="Arial" panose="020B0604020202020204" pitchFamily="34" charset="0"/>
              <a:buChar char="•"/>
              <a:defRPr sz="3800"/>
            </a:pPr>
            <a:r>
              <a:rPr dirty="0">
                <a:solidFill>
                  <a:srgbClr val="F9F9F9"/>
                </a:solidFill>
                <a:uFill>
                  <a:solidFill>
                    <a:srgbClr val="F9F9F9"/>
                  </a:solidFill>
                </a:uFill>
              </a:rPr>
              <a:t>Electrons and hydrogen atoms get transferred from water to NADP</a:t>
            </a:r>
            <a:r>
              <a:rPr baseline="30315" dirty="0">
                <a:solidFill>
                  <a:srgbClr val="F9F9F9"/>
                </a:solidFill>
                <a:uFill>
                  <a:solidFill>
                    <a:srgbClr val="F9F9F9"/>
                  </a:solidFill>
                </a:uFill>
              </a:rPr>
              <a:t>+</a:t>
            </a:r>
            <a:r>
              <a:rPr dirty="0">
                <a:solidFill>
                  <a:srgbClr val="F9F9F9"/>
                </a:solidFill>
                <a:uFill>
                  <a:solidFill>
                    <a:srgbClr val="F9F9F9"/>
                  </a:solidFill>
                </a:uFill>
              </a:rPr>
              <a:t>. When H</a:t>
            </a:r>
            <a:r>
              <a:rPr baseline="-21999" dirty="0">
                <a:solidFill>
                  <a:srgbClr val="F9F9F9"/>
                </a:solidFill>
                <a:uFill>
                  <a:solidFill>
                    <a:srgbClr val="F9F9F9"/>
                  </a:solidFill>
                </a:uFill>
              </a:rPr>
              <a:t>2</a:t>
            </a:r>
            <a:r>
              <a:rPr dirty="0">
                <a:solidFill>
                  <a:srgbClr val="F9F9F9"/>
                </a:solidFill>
                <a:uFill>
                  <a:solidFill>
                    <a:srgbClr val="F9F9F9"/>
                  </a:solidFill>
                </a:uFill>
              </a:rPr>
              <a:t>O is split, O</a:t>
            </a:r>
            <a:r>
              <a:rPr baseline="-21999" dirty="0">
                <a:solidFill>
                  <a:srgbClr val="F9F9F9"/>
                </a:solidFill>
                <a:uFill>
                  <a:solidFill>
                    <a:srgbClr val="F9F9F9"/>
                  </a:solidFill>
                </a:uFill>
              </a:rPr>
              <a:t>2</a:t>
            </a:r>
            <a:r>
              <a:rPr dirty="0">
                <a:solidFill>
                  <a:srgbClr val="F9F9F9"/>
                </a:solidFill>
                <a:uFill>
                  <a:solidFill>
                    <a:srgbClr val="F9F9F9"/>
                  </a:solidFill>
                </a:uFill>
              </a:rPr>
              <a:t> is given off.  </a:t>
            </a:r>
          </a:p>
          <a:p>
            <a:pPr>
              <a:lnSpc>
                <a:spcPct val="90000"/>
              </a:lnSpc>
              <a:buFont typeface="Arial" panose="020B0604020202020204" pitchFamily="34" charset="0"/>
              <a:buChar char="•"/>
              <a:defRPr sz="3800"/>
            </a:pPr>
            <a:r>
              <a:rPr dirty="0">
                <a:solidFill>
                  <a:srgbClr val="F9F9F9"/>
                </a:solidFill>
                <a:uFill>
                  <a:solidFill>
                    <a:srgbClr val="F9F9F9"/>
                  </a:solidFill>
                </a:uFill>
              </a:rPr>
              <a:t>The light reactions also generate ATP from ADP from a process called photophosphorylation.</a:t>
            </a:r>
          </a:p>
          <a:p>
            <a:pPr>
              <a:lnSpc>
                <a:spcPct val="90000"/>
              </a:lnSpc>
              <a:buFont typeface="Arial" panose="020B0604020202020204" pitchFamily="34" charset="0"/>
              <a:buChar char="•"/>
              <a:defRPr sz="3800">
                <a:solidFill>
                  <a:srgbClr val="F9F9F9"/>
                </a:solidFill>
                <a:uFill>
                  <a:solidFill>
                    <a:srgbClr val="F9F9F9"/>
                  </a:solidFill>
                </a:uFill>
              </a:defRPr>
            </a:pPr>
            <a:r>
              <a:rPr dirty="0"/>
              <a:t>This occurs in the thylakoids.</a:t>
            </a:r>
          </a:p>
        </p:txBody>
      </p:sp>
      <p:pic>
        <p:nvPicPr>
          <p:cNvPr id="250" name="pasted-movie.png" descr="pasted-movie.png"/>
          <p:cNvPicPr>
            <a:picLocks noChangeAspect="1"/>
          </p:cNvPicPr>
          <p:nvPr/>
        </p:nvPicPr>
        <p:blipFill>
          <a:blip r:embed="rId2"/>
          <a:stretch>
            <a:fillRect/>
          </a:stretch>
        </p:blipFill>
        <p:spPr>
          <a:xfrm>
            <a:off x="1559617" y="87481"/>
            <a:ext cx="10058401" cy="15494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Photosynthesis: The Calvin Cycle, The Light-Independent Reactions"/>
          <p:cNvSpPr txBox="1">
            <a:spLocks noGrp="1"/>
          </p:cNvSpPr>
          <p:nvPr>
            <p:ph type="title"/>
          </p:nvPr>
        </p:nvSpPr>
        <p:spPr>
          <a:xfrm>
            <a:off x="436879" y="1306687"/>
            <a:ext cx="11631865" cy="2107074"/>
          </a:xfrm>
          <a:prstGeom prst="rect">
            <a:avLst/>
          </a:prstGeom>
        </p:spPr>
        <p:txBody>
          <a:bodyPr/>
          <a:lstStyle>
            <a:lvl1pPr algn="ctr"/>
          </a:lstStyle>
          <a:p>
            <a:r>
              <a:t>Photosynthesis: The Calvin Cycle, The Light-Independent Reactions</a:t>
            </a:r>
          </a:p>
        </p:txBody>
      </p:sp>
      <p:sp>
        <p:nvSpPr>
          <p:cNvPr id="253" name="The Calvin cycle incorporates CO2 from the air into organic molecules present in the chloroplast via a process called carbon fixation. Here, NADPH and ATP (from the light reactions) convert CO2 into carbohydrate.…"/>
          <p:cNvSpPr txBox="1">
            <a:spLocks noGrp="1"/>
          </p:cNvSpPr>
          <p:nvPr>
            <p:ph type="body" idx="1"/>
          </p:nvPr>
        </p:nvSpPr>
        <p:spPr>
          <a:prstGeom prst="rect">
            <a:avLst/>
          </a:prstGeom>
        </p:spPr>
        <p:txBody>
          <a:bodyPr/>
          <a:lstStyle/>
          <a:p>
            <a:pPr>
              <a:lnSpc>
                <a:spcPct val="90000"/>
              </a:lnSpc>
              <a:buFont typeface="Arial" panose="020B0604020202020204" pitchFamily="34" charset="0"/>
              <a:buChar char="•"/>
              <a:defRPr sz="3800"/>
            </a:pPr>
            <a:r>
              <a:rPr dirty="0">
                <a:solidFill>
                  <a:srgbClr val="F9F9F9"/>
                </a:solidFill>
                <a:uFill>
                  <a:solidFill>
                    <a:srgbClr val="F9F9F9"/>
                  </a:solidFill>
                </a:uFill>
              </a:rPr>
              <a:t>The Calvin cycle incorporates CO</a:t>
            </a:r>
            <a:r>
              <a:rPr baseline="-21999" dirty="0">
                <a:solidFill>
                  <a:srgbClr val="F9F9F9"/>
                </a:solidFill>
                <a:uFill>
                  <a:solidFill>
                    <a:srgbClr val="F9F9F9"/>
                  </a:solidFill>
                </a:uFill>
              </a:rPr>
              <a:t>2</a:t>
            </a:r>
            <a:r>
              <a:rPr dirty="0">
                <a:solidFill>
                  <a:srgbClr val="F9F9F9"/>
                </a:solidFill>
                <a:uFill>
                  <a:solidFill>
                    <a:srgbClr val="F9F9F9"/>
                  </a:solidFill>
                </a:uFill>
              </a:rPr>
              <a:t> from the air into organic molecules present in the chloroplast via a process called carbon fixation. Here, NADPH and ATP (from the light reactions) convert CO</a:t>
            </a:r>
            <a:r>
              <a:rPr baseline="-21999" dirty="0">
                <a:solidFill>
                  <a:srgbClr val="F9F9F9"/>
                </a:solidFill>
                <a:uFill>
                  <a:solidFill>
                    <a:srgbClr val="F9F9F9"/>
                  </a:solidFill>
                </a:uFill>
              </a:rPr>
              <a:t>2</a:t>
            </a:r>
            <a:r>
              <a:rPr dirty="0">
                <a:solidFill>
                  <a:srgbClr val="F9F9F9"/>
                </a:solidFill>
                <a:uFill>
                  <a:solidFill>
                    <a:srgbClr val="F9F9F9"/>
                  </a:solidFill>
                </a:uFill>
              </a:rPr>
              <a:t> into carbohydrate.  </a:t>
            </a:r>
          </a:p>
          <a:p>
            <a:pPr>
              <a:lnSpc>
                <a:spcPct val="90000"/>
              </a:lnSpc>
              <a:buFont typeface="Arial" panose="020B0604020202020204" pitchFamily="34" charset="0"/>
              <a:buChar char="•"/>
              <a:defRPr sz="3800">
                <a:solidFill>
                  <a:srgbClr val="F9F9F9"/>
                </a:solidFill>
                <a:uFill>
                  <a:solidFill>
                    <a:srgbClr val="F9F9F9"/>
                  </a:solidFill>
                </a:uFill>
              </a:defRPr>
            </a:pPr>
            <a:r>
              <a:rPr dirty="0"/>
              <a:t>These </a:t>
            </a:r>
            <a:r>
              <a:rPr u="sng" dirty="0"/>
              <a:t>do</a:t>
            </a:r>
            <a:r>
              <a:rPr dirty="0"/>
              <a:t> take place during the day, but do not need light in order to function.</a:t>
            </a:r>
          </a:p>
          <a:p>
            <a:pPr>
              <a:lnSpc>
                <a:spcPct val="90000"/>
              </a:lnSpc>
              <a:buFont typeface="Arial" panose="020B0604020202020204" pitchFamily="34" charset="0"/>
              <a:buChar char="•"/>
              <a:defRPr sz="3800">
                <a:solidFill>
                  <a:srgbClr val="F9F9F9"/>
                </a:solidFill>
                <a:uFill>
                  <a:solidFill>
                    <a:srgbClr val="F9F9F9"/>
                  </a:solidFill>
                </a:uFill>
              </a:defRPr>
            </a:pPr>
            <a:r>
              <a:rPr dirty="0"/>
              <a:t>They occur in the stroma.</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5" name="Calvin Cycle IBO.jpg" descr="Calvin Cycle IBO.jpg"/>
          <p:cNvPicPr>
            <a:picLocks noChangeAspect="1"/>
          </p:cNvPicPr>
          <p:nvPr/>
        </p:nvPicPr>
        <p:blipFill>
          <a:blip r:embed="rId2"/>
          <a:stretch>
            <a:fillRect/>
          </a:stretch>
        </p:blipFill>
        <p:spPr>
          <a:xfrm>
            <a:off x="796500" y="443397"/>
            <a:ext cx="11411800" cy="8866806"/>
          </a:xfrm>
          <a:prstGeom prst="rect">
            <a:avLst/>
          </a:prstGeom>
          <a:ln w="3175">
            <a:miter lim="400000"/>
          </a:ln>
        </p:spPr>
      </p:pic>
      <p:sp>
        <p:nvSpPr>
          <p:cNvPr id="256" name="Rectangle"/>
          <p:cNvSpPr/>
          <p:nvPr/>
        </p:nvSpPr>
        <p:spPr>
          <a:xfrm>
            <a:off x="6869928" y="4614374"/>
            <a:ext cx="3277701" cy="278665"/>
          </a:xfrm>
          <a:prstGeom prst="rect">
            <a:avLst/>
          </a:prstGeom>
          <a:solidFill>
            <a:srgbClr val="FFFFFF"/>
          </a:solidFill>
          <a:ln w="3175">
            <a:miter lim="400000"/>
          </a:ln>
        </p:spPr>
        <p:txBody>
          <a:bodyPr lIns="40640" tIns="40640" rIns="40640" bIns="40640" anchor="ctr"/>
          <a:lstStyle/>
          <a:p>
            <a:pPr defTabSz="623146">
              <a:defRPr sz="4200">
                <a:solidFill>
                  <a:srgbClr val="FFFFFF"/>
                </a:solidFill>
                <a:effectLst>
                  <a:outerShdw blurRad="38100" dist="12700" dir="5400000" rotWithShape="0">
                    <a:srgbClr val="000000">
                      <a:alpha val="50000"/>
                    </a:srgbClr>
                  </a:outerShdw>
                </a:effectLst>
              </a:defRPr>
            </a:pPr>
            <a:endParaRPr/>
          </a:p>
        </p:txBody>
      </p:sp>
      <p:sp>
        <p:nvSpPr>
          <p:cNvPr id="257" name="Rectangle"/>
          <p:cNvSpPr/>
          <p:nvPr/>
        </p:nvSpPr>
        <p:spPr>
          <a:xfrm>
            <a:off x="7318369" y="6418817"/>
            <a:ext cx="1853337" cy="1010796"/>
          </a:xfrm>
          <a:prstGeom prst="rect">
            <a:avLst/>
          </a:prstGeom>
          <a:solidFill>
            <a:srgbClr val="FFFFFF"/>
          </a:solidFill>
          <a:ln w="3175">
            <a:miter lim="400000"/>
          </a:ln>
        </p:spPr>
        <p:txBody>
          <a:bodyPr lIns="40640" tIns="40640" rIns="40640" bIns="40640" anchor="ctr"/>
          <a:lstStyle/>
          <a:p>
            <a:pPr defTabSz="623146">
              <a:defRPr sz="4200">
                <a:solidFill>
                  <a:srgbClr val="FFFFFF"/>
                </a:solidFill>
                <a:effectLst>
                  <a:outerShdw blurRad="38100" dist="12700" dir="5400000" rotWithShape="0">
                    <a:srgbClr val="000000">
                      <a:alpha val="50000"/>
                    </a:srgbClr>
                  </a:outerShdw>
                </a:effectLst>
              </a:defRPr>
            </a:pPr>
            <a:endParaRPr/>
          </a:p>
        </p:txBody>
      </p:sp>
      <p:sp>
        <p:nvSpPr>
          <p:cNvPr id="258" name="Triose Phosphate"/>
          <p:cNvSpPr txBox="1"/>
          <p:nvPr/>
        </p:nvSpPr>
        <p:spPr>
          <a:xfrm>
            <a:off x="6936123" y="6343565"/>
            <a:ext cx="2105325" cy="352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0640" tIns="40640" rIns="40640" bIns="40640" anchor="ctr">
            <a:spAutoFit/>
          </a:bodyPr>
          <a:lstStyle>
            <a:lvl1pPr>
              <a:defRPr sz="1900" b="1">
                <a:latin typeface="Arial"/>
                <a:ea typeface="Arial"/>
                <a:cs typeface="Arial"/>
                <a:sym typeface="Arial"/>
              </a:defRPr>
            </a:lvl1pPr>
          </a:lstStyle>
          <a:p>
            <a:r>
              <a:t>Triose Phosphate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Photosystems"/>
          <p:cNvSpPr txBox="1">
            <a:spLocks noGrp="1"/>
          </p:cNvSpPr>
          <p:nvPr>
            <p:ph type="title"/>
          </p:nvPr>
        </p:nvSpPr>
        <p:spPr>
          <a:xfrm>
            <a:off x="436879" y="1060377"/>
            <a:ext cx="11816082" cy="1381761"/>
          </a:xfrm>
          <a:prstGeom prst="rect">
            <a:avLst/>
          </a:prstGeom>
        </p:spPr>
        <p:txBody>
          <a:bodyPr/>
          <a:lstStyle>
            <a:lvl1pPr algn="ctr"/>
          </a:lstStyle>
          <a:p>
            <a:r>
              <a:t>Photosystems</a:t>
            </a:r>
          </a:p>
        </p:txBody>
      </p:sp>
      <p:sp>
        <p:nvSpPr>
          <p:cNvPr id="261" name="In the thylakoid membrane, chlorophyll molecules are organized with proteins into what are known as photosystems II and I.…"/>
          <p:cNvSpPr txBox="1">
            <a:spLocks noGrp="1"/>
          </p:cNvSpPr>
          <p:nvPr>
            <p:ph type="body" idx="1"/>
          </p:nvPr>
        </p:nvSpPr>
        <p:spPr>
          <a:xfrm>
            <a:off x="436879" y="2189987"/>
            <a:ext cx="11816082" cy="5971702"/>
          </a:xfrm>
          <a:prstGeom prst="rect">
            <a:avLst/>
          </a:prstGeom>
        </p:spPr>
        <p:txBody>
          <a:bodyPr/>
          <a:lstStyle/>
          <a:p>
            <a:pPr>
              <a:buFont typeface="Arial" panose="020B0604020202020204" pitchFamily="34" charset="0"/>
              <a:buChar char="•"/>
              <a:defRPr sz="3800">
                <a:solidFill>
                  <a:srgbClr val="F9F9F9"/>
                </a:solidFill>
                <a:uFill>
                  <a:solidFill>
                    <a:srgbClr val="F9F9F9"/>
                  </a:solidFill>
                </a:uFill>
              </a:defRPr>
            </a:pPr>
            <a:r>
              <a:rPr dirty="0"/>
              <a:t>In the thylakoid membrane, chlorophyll molecules are organized with proteins into what are known as photosystems II and I.</a:t>
            </a:r>
          </a:p>
          <a:p>
            <a:pPr>
              <a:buFont typeface="Arial" panose="020B0604020202020204" pitchFamily="34" charset="0"/>
              <a:buChar char="•"/>
              <a:defRPr sz="3800">
                <a:solidFill>
                  <a:srgbClr val="F9F9F9"/>
                </a:solidFill>
                <a:uFill>
                  <a:solidFill>
                    <a:srgbClr val="F9F9F9"/>
                  </a:solidFill>
                </a:uFill>
              </a:defRPr>
            </a:pPr>
            <a:r>
              <a:rPr dirty="0"/>
              <a:t>These are essentially reaction centers surrounded by light-harvesting complexes which consist of chlorophyll a/b and/or carotenoids bound to proteins.</a:t>
            </a:r>
          </a:p>
        </p:txBody>
      </p:sp>
      <p:pic>
        <p:nvPicPr>
          <p:cNvPr id="262" name="Photosystems.jpg" descr="Photosystems.jpg"/>
          <p:cNvPicPr>
            <a:picLocks noChangeAspect="1"/>
          </p:cNvPicPr>
          <p:nvPr/>
        </p:nvPicPr>
        <p:blipFill>
          <a:blip r:embed="rId2"/>
          <a:stretch>
            <a:fillRect/>
          </a:stretch>
        </p:blipFill>
        <p:spPr>
          <a:xfrm>
            <a:off x="2159246" y="5867822"/>
            <a:ext cx="8686308" cy="3834191"/>
          </a:xfrm>
          <a:prstGeom prst="rect">
            <a:avLst/>
          </a:prstGeom>
          <a:ln w="3175">
            <a:miter lim="400000"/>
          </a:ln>
        </p:spPr>
      </p:pic>
      <p:pic>
        <p:nvPicPr>
          <p:cNvPr id="263" name="pasted-movie.png" descr="pasted-movie.png"/>
          <p:cNvPicPr>
            <a:picLocks noChangeAspect="1"/>
          </p:cNvPicPr>
          <p:nvPr/>
        </p:nvPicPr>
        <p:blipFill>
          <a:blip r:embed="rId3"/>
          <a:stretch>
            <a:fillRect/>
          </a:stretch>
        </p:blipFill>
        <p:spPr>
          <a:xfrm>
            <a:off x="1473200" y="43647"/>
            <a:ext cx="10058400" cy="12954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Absorption of Light"/>
          <p:cNvSpPr txBox="1">
            <a:spLocks noGrp="1"/>
          </p:cNvSpPr>
          <p:nvPr>
            <p:ph type="title"/>
          </p:nvPr>
        </p:nvSpPr>
        <p:spPr>
          <a:xfrm>
            <a:off x="594359" y="1462627"/>
            <a:ext cx="11816082" cy="1381761"/>
          </a:xfrm>
          <a:prstGeom prst="rect">
            <a:avLst/>
          </a:prstGeom>
        </p:spPr>
        <p:txBody>
          <a:bodyPr/>
          <a:lstStyle>
            <a:lvl1pPr algn="ctr"/>
          </a:lstStyle>
          <a:p>
            <a:r>
              <a:t>Absorption of Light</a:t>
            </a:r>
          </a:p>
        </p:txBody>
      </p:sp>
      <p:sp>
        <p:nvSpPr>
          <p:cNvPr id="266" name="When the plant pigments absorb light energy, they funnel it into a reaction center which includes a protein complex with 2 special chlorophyll a molecules and a primary electron acceptor.…"/>
          <p:cNvSpPr txBox="1">
            <a:spLocks noGrp="1"/>
          </p:cNvSpPr>
          <p:nvPr>
            <p:ph type="body" sz="half" idx="1"/>
          </p:nvPr>
        </p:nvSpPr>
        <p:spPr>
          <a:xfrm>
            <a:off x="350236" y="3017674"/>
            <a:ext cx="5801361" cy="6234002"/>
          </a:xfrm>
          <a:prstGeom prst="rect">
            <a:avLst/>
          </a:prstGeom>
        </p:spPr>
        <p:txBody>
          <a:bodyPr/>
          <a:lstStyle/>
          <a:p>
            <a:pPr>
              <a:lnSpc>
                <a:spcPct val="90000"/>
              </a:lnSpc>
              <a:buFont typeface="Arial" panose="020B0604020202020204" pitchFamily="34" charset="0"/>
              <a:buChar char="•"/>
              <a:defRPr sz="3400">
                <a:solidFill>
                  <a:srgbClr val="F9F9F9"/>
                </a:solidFill>
                <a:uFill>
                  <a:solidFill>
                    <a:srgbClr val="F9F9F9"/>
                  </a:solidFill>
                </a:uFill>
              </a:defRPr>
            </a:pPr>
            <a:r>
              <a:rPr dirty="0"/>
              <a:t>When the plant pigments absorb light energy, they funnel it into a reaction center which includes a protein complex with 2 special chlorophyll a molecules and a primary electron acceptor.</a:t>
            </a:r>
          </a:p>
          <a:p>
            <a:pPr>
              <a:lnSpc>
                <a:spcPct val="90000"/>
              </a:lnSpc>
              <a:buFont typeface="Arial" panose="020B0604020202020204" pitchFamily="34" charset="0"/>
              <a:buChar char="•"/>
              <a:defRPr sz="3400">
                <a:solidFill>
                  <a:srgbClr val="F9F9F9"/>
                </a:solidFill>
                <a:uFill>
                  <a:solidFill>
                    <a:srgbClr val="F9F9F9"/>
                  </a:solidFill>
                </a:uFill>
              </a:defRPr>
            </a:pPr>
            <a:r>
              <a:rPr dirty="0"/>
              <a:t>The chloroplasts are essentially transferring light energy to electrons that get boosted to a higher energy level</a:t>
            </a:r>
          </a:p>
        </p:txBody>
      </p:sp>
      <p:pic>
        <p:nvPicPr>
          <p:cNvPr id="267" name="10_11aExcitingChlorophy_CL.jpg" descr="10_11aExcitingChlorophy_CL.jpg"/>
          <p:cNvPicPr>
            <a:picLocks noChangeAspect="1"/>
          </p:cNvPicPr>
          <p:nvPr/>
        </p:nvPicPr>
        <p:blipFill>
          <a:blip r:embed="rId2"/>
          <a:stretch>
            <a:fillRect/>
          </a:stretch>
        </p:blipFill>
        <p:spPr>
          <a:xfrm>
            <a:off x="6375116" y="3272645"/>
            <a:ext cx="6481592" cy="5959128"/>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hotosystems II and I"/>
          <p:cNvSpPr txBox="1">
            <a:spLocks noGrp="1"/>
          </p:cNvSpPr>
          <p:nvPr>
            <p:ph type="title"/>
          </p:nvPr>
        </p:nvSpPr>
        <p:spPr>
          <a:xfrm>
            <a:off x="436879" y="1220534"/>
            <a:ext cx="11816082" cy="1381761"/>
          </a:xfrm>
          <a:prstGeom prst="rect">
            <a:avLst/>
          </a:prstGeom>
        </p:spPr>
        <p:txBody>
          <a:bodyPr/>
          <a:lstStyle>
            <a:lvl1pPr algn="ctr"/>
          </a:lstStyle>
          <a:p>
            <a:r>
              <a:t>Photosystems II and I</a:t>
            </a:r>
          </a:p>
        </p:txBody>
      </p:sp>
      <p:sp>
        <p:nvSpPr>
          <p:cNvPr id="270" name="There are two types of photosystems that exist in the thylakoid membrane, photosystem II and photosystem I. They function sequentially and are named in the order of their discovery. Photosystem II actually occurs 1st."/>
          <p:cNvSpPr txBox="1">
            <a:spLocks noGrp="1"/>
          </p:cNvSpPr>
          <p:nvPr>
            <p:ph type="body" idx="1"/>
          </p:nvPr>
        </p:nvSpPr>
        <p:spPr>
          <a:xfrm>
            <a:off x="436879" y="2707921"/>
            <a:ext cx="11816082" cy="5120641"/>
          </a:xfrm>
          <a:prstGeom prst="rect">
            <a:avLst/>
          </a:prstGeom>
        </p:spPr>
        <p:txBody>
          <a:bodyPr/>
          <a:lstStyle>
            <a:lvl1pPr>
              <a:defRPr sz="3800">
                <a:solidFill>
                  <a:srgbClr val="F9F9F9"/>
                </a:solidFill>
                <a:uFill>
                  <a:solidFill>
                    <a:srgbClr val="F9F9F9"/>
                  </a:solidFill>
                </a:uFill>
              </a:defRPr>
            </a:lvl1pPr>
          </a:lstStyle>
          <a:p>
            <a:pPr>
              <a:buFont typeface="Arial" panose="020B0604020202020204" pitchFamily="34" charset="0"/>
              <a:buChar char="•"/>
            </a:pPr>
            <a:r>
              <a:rPr dirty="0"/>
              <a:t>There are two types of photosystems that exist in the thylakoid membrane, photosystem II and photosystem I. They function sequentially and are named in the order of their discovery. Photosystem II actually occurs 1st. </a:t>
            </a:r>
          </a:p>
        </p:txBody>
      </p:sp>
      <p:pic>
        <p:nvPicPr>
          <p:cNvPr id="273" name="Photosystems.jpg" descr="Photosystems.jpg"/>
          <p:cNvPicPr>
            <a:picLocks noChangeAspect="1"/>
          </p:cNvPicPr>
          <p:nvPr/>
        </p:nvPicPr>
        <p:blipFill>
          <a:blip r:embed="rId2"/>
          <a:stretch>
            <a:fillRect/>
          </a:stretch>
        </p:blipFill>
        <p:spPr>
          <a:xfrm>
            <a:off x="2159246" y="5822852"/>
            <a:ext cx="8686308" cy="3834191"/>
          </a:xfrm>
          <a:prstGeom prst="rect">
            <a:avLst/>
          </a:prstGeom>
          <a:ln w="3175">
            <a:miter lim="400000"/>
          </a:ln>
        </p:spPr>
      </p:pic>
      <p:pic>
        <p:nvPicPr>
          <p:cNvPr id="3" name="Picture 2">
            <a:extLst>
              <a:ext uri="{FF2B5EF4-FFF2-40B4-BE49-F238E27FC236}">
                <a16:creationId xmlns:a16="http://schemas.microsoft.com/office/drawing/2014/main" id="{1F7660E0-DA59-6977-5D1C-07A0B46B7395}"/>
              </a:ext>
            </a:extLst>
          </p:cNvPr>
          <p:cNvPicPr>
            <a:picLocks noChangeAspect="1"/>
          </p:cNvPicPr>
          <p:nvPr/>
        </p:nvPicPr>
        <p:blipFill>
          <a:blip r:embed="rId3"/>
          <a:stretch>
            <a:fillRect/>
          </a:stretch>
        </p:blipFill>
        <p:spPr>
          <a:xfrm>
            <a:off x="1480196" y="263864"/>
            <a:ext cx="10044408" cy="1231152"/>
          </a:xfrm>
          <a:prstGeom prst="rect">
            <a:avLst/>
          </a:prstGeom>
          <a:ln w="12700">
            <a:solidFill>
              <a:schemeClr val="tx1"/>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Photosystems II and I"/>
          <p:cNvSpPr txBox="1">
            <a:spLocks noGrp="1"/>
          </p:cNvSpPr>
          <p:nvPr>
            <p:ph type="title"/>
          </p:nvPr>
        </p:nvSpPr>
        <p:spPr>
          <a:xfrm>
            <a:off x="594359" y="-146144"/>
            <a:ext cx="11816082" cy="1381761"/>
          </a:xfrm>
          <a:prstGeom prst="rect">
            <a:avLst/>
          </a:prstGeom>
        </p:spPr>
        <p:txBody>
          <a:bodyPr/>
          <a:lstStyle>
            <a:lvl1pPr algn="ctr"/>
          </a:lstStyle>
          <a:p>
            <a:r>
              <a:t>Photosystems II and I</a:t>
            </a:r>
          </a:p>
        </p:txBody>
      </p:sp>
      <p:sp>
        <p:nvSpPr>
          <p:cNvPr id="276" name="Photosystem II has a P680 reaction center which absorbs light best when it has a frequency of 680nm."/>
          <p:cNvSpPr txBox="1">
            <a:spLocks noGrp="1"/>
          </p:cNvSpPr>
          <p:nvPr>
            <p:ph type="body" sz="half" idx="1"/>
          </p:nvPr>
        </p:nvSpPr>
        <p:spPr>
          <a:xfrm>
            <a:off x="255367" y="2047081"/>
            <a:ext cx="5801362" cy="5120641"/>
          </a:xfrm>
          <a:prstGeom prst="rect">
            <a:avLst/>
          </a:prstGeom>
        </p:spPr>
        <p:txBody>
          <a:bodyPr/>
          <a:lstStyle>
            <a:lvl1pPr marL="402590" indent="-361950">
              <a:defRPr sz="3800">
                <a:solidFill>
                  <a:srgbClr val="F9F9F9"/>
                </a:solidFill>
                <a:uFill>
                  <a:solidFill>
                    <a:srgbClr val="F9F9F9"/>
                  </a:solidFill>
                </a:uFill>
              </a:defRPr>
            </a:lvl1pPr>
          </a:lstStyle>
          <a:p>
            <a:pPr>
              <a:buFont typeface="Arial" panose="020B0604020202020204" pitchFamily="34" charset="0"/>
              <a:buChar char="•"/>
            </a:pPr>
            <a:r>
              <a:rPr dirty="0"/>
              <a:t>Photosystem II has a P680 reaction center which absorbs light best when it has a frequency of 680nm.</a:t>
            </a:r>
          </a:p>
        </p:txBody>
      </p:sp>
      <p:sp>
        <p:nvSpPr>
          <p:cNvPr id="277" name="Photosystem I has a P700 reaction center which absorbs light best when it has a frequency of 700nm."/>
          <p:cNvSpPr/>
          <p:nvPr/>
        </p:nvSpPr>
        <p:spPr>
          <a:xfrm>
            <a:off x="6408891" y="2015049"/>
            <a:ext cx="5811521" cy="300595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spAutoFit/>
          </a:bodyPr>
          <a:lstStyle>
            <a:lvl1pPr marL="402590" marR="57799" indent="-361950" algn="l" defTabSz="1300480">
              <a:spcBef>
                <a:spcPts val="900"/>
              </a:spcBef>
              <a:buClr>
                <a:srgbClr val="004100"/>
              </a:buClr>
              <a:buSzPct val="80000"/>
              <a:buChar char=""/>
              <a:defRPr>
                <a:solidFill>
                  <a:srgbClr val="F9F9F9"/>
                </a:solidFill>
                <a:uFill>
                  <a:solidFill>
                    <a:srgbClr val="F9F9F9"/>
                  </a:solidFill>
                </a:uFill>
                <a:latin typeface="Arial"/>
                <a:ea typeface="Arial"/>
                <a:cs typeface="Arial"/>
                <a:sym typeface="Arial"/>
              </a:defRPr>
            </a:lvl1pPr>
          </a:lstStyle>
          <a:p>
            <a:pPr>
              <a:buFont typeface="Arial" panose="020B0604020202020204" pitchFamily="34" charset="0"/>
              <a:buChar char="•"/>
            </a:pPr>
            <a:r>
              <a:rPr dirty="0"/>
              <a:t>Photosystem I has a P700 reaction center which absorbs light best when it has a frequency of 700nm.  </a:t>
            </a:r>
          </a:p>
        </p:txBody>
      </p:sp>
      <p:pic>
        <p:nvPicPr>
          <p:cNvPr id="278" name="Photosystems.jpg" descr="Photosystems.jpg"/>
          <p:cNvPicPr>
            <a:picLocks noChangeAspect="1"/>
          </p:cNvPicPr>
          <p:nvPr/>
        </p:nvPicPr>
        <p:blipFill>
          <a:blip r:embed="rId2"/>
          <a:stretch>
            <a:fillRect/>
          </a:stretch>
        </p:blipFill>
        <p:spPr>
          <a:xfrm>
            <a:off x="2159246" y="5310348"/>
            <a:ext cx="8686308" cy="383419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The Light Reactions of Photosynthesis"/>
          <p:cNvSpPr txBox="1">
            <a:spLocks noGrp="1"/>
          </p:cNvSpPr>
          <p:nvPr>
            <p:ph type="title"/>
          </p:nvPr>
        </p:nvSpPr>
        <p:spPr>
          <a:xfrm>
            <a:off x="143797" y="-444006"/>
            <a:ext cx="12402246" cy="2075829"/>
          </a:xfrm>
          <a:prstGeom prst="rect">
            <a:avLst/>
          </a:prstGeom>
        </p:spPr>
        <p:txBody>
          <a:bodyPr/>
          <a:lstStyle>
            <a:lvl1pPr algn="ctr"/>
          </a:lstStyle>
          <a:p>
            <a:r>
              <a:t>The Light Reactions of Photosynthesis</a:t>
            </a:r>
          </a:p>
        </p:txBody>
      </p:sp>
      <p:sp>
        <p:nvSpPr>
          <p:cNvPr id="281" name="During the light reactions of photosystems II and I, there are 2 possible routes for electron flow—cyclic and non-cyclic."/>
          <p:cNvSpPr txBox="1">
            <a:spLocks noGrp="1"/>
          </p:cNvSpPr>
          <p:nvPr>
            <p:ph type="body" idx="1"/>
          </p:nvPr>
        </p:nvSpPr>
        <p:spPr>
          <a:xfrm>
            <a:off x="436879" y="2464458"/>
            <a:ext cx="11816082" cy="5120642"/>
          </a:xfrm>
          <a:prstGeom prst="rect">
            <a:avLst/>
          </a:prstGeom>
        </p:spPr>
        <p:txBody>
          <a:bodyPr/>
          <a:lstStyle>
            <a:lvl1pPr>
              <a:defRPr>
                <a:solidFill>
                  <a:srgbClr val="F9F9F9"/>
                </a:solidFill>
                <a:uFill>
                  <a:solidFill>
                    <a:srgbClr val="F9F9F9"/>
                  </a:solidFill>
                </a:uFill>
              </a:defRPr>
            </a:lvl1pPr>
          </a:lstStyle>
          <a:p>
            <a:pPr>
              <a:buFont typeface="Arial" panose="020B0604020202020204" pitchFamily="34" charset="0"/>
              <a:buChar char="•"/>
            </a:pPr>
            <a:r>
              <a:rPr dirty="0"/>
              <a:t>During the light reactions of photosystems II and I, there are 2 possible routes for electron flow—cyclic and non-cyclic.</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Non-Cyclic Electron Flow"/>
          <p:cNvSpPr txBox="1">
            <a:spLocks noGrp="1"/>
          </p:cNvSpPr>
          <p:nvPr>
            <p:ph type="title"/>
          </p:nvPr>
        </p:nvSpPr>
        <p:spPr>
          <a:xfrm>
            <a:off x="594359" y="-178693"/>
            <a:ext cx="11816082" cy="1381761"/>
          </a:xfrm>
          <a:prstGeom prst="rect">
            <a:avLst/>
          </a:prstGeom>
        </p:spPr>
        <p:txBody>
          <a:bodyPr/>
          <a:lstStyle>
            <a:lvl1pPr algn="ctr"/>
          </a:lstStyle>
          <a:p>
            <a:r>
              <a:t>Non-Cyclic Electron Flow</a:t>
            </a:r>
          </a:p>
        </p:txBody>
      </p:sp>
      <p:sp>
        <p:nvSpPr>
          <p:cNvPr id="284" name="Non-cyclic electron flow is the primary route.…"/>
          <p:cNvSpPr txBox="1">
            <a:spLocks noGrp="1"/>
          </p:cNvSpPr>
          <p:nvPr>
            <p:ph type="body" idx="1"/>
          </p:nvPr>
        </p:nvSpPr>
        <p:spPr>
          <a:xfrm>
            <a:off x="648164" y="1554012"/>
            <a:ext cx="11562254" cy="5120641"/>
          </a:xfrm>
          <a:prstGeom prst="rect">
            <a:avLst/>
          </a:prstGeom>
        </p:spPr>
        <p:txBody>
          <a:bodyPr/>
          <a:lstStyle/>
          <a:p>
            <a:pPr>
              <a:lnSpc>
                <a:spcPct val="90000"/>
              </a:lnSpc>
              <a:buFont typeface="Arial" panose="020B0604020202020204" pitchFamily="34" charset="0"/>
              <a:buChar char="•"/>
              <a:defRPr sz="3800">
                <a:solidFill>
                  <a:srgbClr val="F9F9F9"/>
                </a:solidFill>
                <a:uFill>
                  <a:solidFill>
                    <a:srgbClr val="F9F9F9"/>
                  </a:solidFill>
                </a:uFill>
              </a:defRPr>
            </a:pPr>
            <a:r>
              <a:rPr dirty="0"/>
              <a:t>Non-cyclic electron flow is the primary route.</a:t>
            </a:r>
          </a:p>
          <a:p>
            <a:pPr>
              <a:lnSpc>
                <a:spcPct val="90000"/>
              </a:lnSpc>
              <a:buFont typeface="Arial" panose="020B0604020202020204" pitchFamily="34" charset="0"/>
              <a:buChar char="•"/>
              <a:defRPr sz="3800">
                <a:solidFill>
                  <a:srgbClr val="F9F9F9"/>
                </a:solidFill>
                <a:uFill>
                  <a:solidFill>
                    <a:srgbClr val="F9F9F9"/>
                  </a:solidFill>
                </a:uFill>
              </a:defRPr>
            </a:pPr>
            <a:r>
              <a:rPr dirty="0"/>
              <a:t>In this process, a light harvesting complex captures a packet of light energy and transfers it to a P680 pigment molecule.</a:t>
            </a:r>
          </a:p>
          <a:p>
            <a:pPr>
              <a:lnSpc>
                <a:spcPct val="90000"/>
              </a:lnSpc>
              <a:buFont typeface="Arial" panose="020B0604020202020204" pitchFamily="34" charset="0"/>
              <a:buChar char="•"/>
              <a:defRPr sz="3800">
                <a:solidFill>
                  <a:srgbClr val="F9F9F9"/>
                </a:solidFill>
                <a:uFill>
                  <a:solidFill>
                    <a:srgbClr val="F9F9F9"/>
                  </a:solidFill>
                </a:uFill>
              </a:defRPr>
            </a:pPr>
            <a:r>
              <a:rPr dirty="0"/>
              <a:t>When this transfer occurs, an electron is excited to a primary electron acceptor.</a:t>
            </a:r>
          </a:p>
        </p:txBody>
      </p:sp>
      <p:pic>
        <p:nvPicPr>
          <p:cNvPr id="285" name="Photosystems.jpg" descr="Photosystems.jpg"/>
          <p:cNvPicPr>
            <a:picLocks noChangeAspect="1"/>
          </p:cNvPicPr>
          <p:nvPr/>
        </p:nvPicPr>
        <p:blipFill>
          <a:blip r:embed="rId2"/>
          <a:stretch>
            <a:fillRect/>
          </a:stretch>
        </p:blipFill>
        <p:spPr>
          <a:xfrm>
            <a:off x="2159246" y="5417120"/>
            <a:ext cx="8686308" cy="383419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Non-Cyclic Electron Flow"/>
          <p:cNvSpPr txBox="1">
            <a:spLocks noGrp="1"/>
          </p:cNvSpPr>
          <p:nvPr>
            <p:ph type="title"/>
          </p:nvPr>
        </p:nvSpPr>
        <p:spPr>
          <a:xfrm>
            <a:off x="2067169" y="-92758"/>
            <a:ext cx="8870462" cy="1381761"/>
          </a:xfrm>
          <a:prstGeom prst="rect">
            <a:avLst/>
          </a:prstGeom>
        </p:spPr>
        <p:txBody>
          <a:bodyPr/>
          <a:lstStyle/>
          <a:p>
            <a:r>
              <a:t>Non-Cyclic Electron Flow</a:t>
            </a:r>
          </a:p>
        </p:txBody>
      </p:sp>
      <p:sp>
        <p:nvSpPr>
          <p:cNvPr id="288" name="In photosystem I, a light particle is captured by another light harvesting complex and travels to the reaction center where it excites an electron in the P700 pigment molecule. The excited electron is replaced by the one traveling down the ETC from photo"/>
          <p:cNvSpPr txBox="1">
            <a:spLocks noGrp="1"/>
          </p:cNvSpPr>
          <p:nvPr>
            <p:ph type="body" idx="1"/>
          </p:nvPr>
        </p:nvSpPr>
        <p:spPr>
          <a:xfrm>
            <a:off x="106588" y="2744321"/>
            <a:ext cx="11716730" cy="5854142"/>
          </a:xfrm>
          <a:prstGeom prst="rect">
            <a:avLst/>
          </a:prstGeom>
        </p:spPr>
        <p:txBody>
          <a:bodyPr/>
          <a:lstStyle>
            <a:lvl1pPr marL="404971" indent="-364331">
              <a:lnSpc>
                <a:spcPct val="90000"/>
              </a:lnSpc>
              <a:defRPr sz="3800">
                <a:solidFill>
                  <a:srgbClr val="F9F9F9"/>
                </a:solidFill>
                <a:uFill>
                  <a:solidFill>
                    <a:srgbClr val="F9F9F9"/>
                  </a:solidFill>
                </a:uFill>
              </a:defRPr>
            </a:lvl1pPr>
          </a:lstStyle>
          <a:p>
            <a:pPr>
              <a:buFont typeface="Arial" panose="020B0604020202020204" pitchFamily="34" charset="0"/>
              <a:buChar char="•"/>
            </a:pPr>
            <a:r>
              <a:rPr dirty="0"/>
              <a:t>In photosystem I, a light particle is captured by another light harvesting complex and travels to the reaction center where it excites an electron in the P700 pigment molecule. The excited electron is replaced by the one traveling down the ETC from photosystem II.</a:t>
            </a:r>
          </a:p>
        </p:txBody>
      </p:sp>
      <p:pic>
        <p:nvPicPr>
          <p:cNvPr id="289" name="pasted-movie.png" descr="pasted-movie.png"/>
          <p:cNvPicPr>
            <a:picLocks noChangeAspect="1"/>
          </p:cNvPicPr>
          <p:nvPr/>
        </p:nvPicPr>
        <p:blipFill>
          <a:blip r:embed="rId2"/>
          <a:stretch>
            <a:fillRect/>
          </a:stretch>
        </p:blipFill>
        <p:spPr>
          <a:xfrm>
            <a:off x="1358428" y="1118887"/>
            <a:ext cx="10058401" cy="1625601"/>
          </a:xfrm>
          <a:prstGeom prst="rect">
            <a:avLst/>
          </a:prstGeom>
          <a:ln w="3175">
            <a:solidFill>
              <a:schemeClr val="tx1"/>
            </a:solidFill>
            <a:miter lim="400000"/>
          </a:ln>
          <a:effectLst>
            <a:outerShdw blurRad="50800" dist="38100" dir="2700000" algn="tl" rotWithShape="0">
              <a:prstClr val="black">
                <a:alpha val="40000"/>
              </a:prstClr>
            </a:outerShdw>
          </a:effectLst>
        </p:spPr>
      </p:pic>
      <p:pic>
        <p:nvPicPr>
          <p:cNvPr id="290" name="Photosystems.jpg" descr="Photosystems.jpg"/>
          <p:cNvPicPr>
            <a:picLocks noChangeAspect="1"/>
          </p:cNvPicPr>
          <p:nvPr/>
        </p:nvPicPr>
        <p:blipFill>
          <a:blip r:embed="rId3"/>
          <a:stretch>
            <a:fillRect/>
          </a:stretch>
        </p:blipFill>
        <p:spPr>
          <a:xfrm>
            <a:off x="4049107" y="5523891"/>
            <a:ext cx="8686307" cy="383419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Non-Cyclic Electron Flow"/>
          <p:cNvSpPr txBox="1">
            <a:spLocks noGrp="1"/>
          </p:cNvSpPr>
          <p:nvPr>
            <p:ph type="title"/>
          </p:nvPr>
        </p:nvSpPr>
        <p:spPr>
          <a:xfrm>
            <a:off x="1610372" y="-71404"/>
            <a:ext cx="9784056" cy="1381761"/>
          </a:xfrm>
          <a:prstGeom prst="rect">
            <a:avLst/>
          </a:prstGeom>
        </p:spPr>
        <p:txBody>
          <a:bodyPr/>
          <a:lstStyle>
            <a:lvl1pPr algn="ctr"/>
          </a:lstStyle>
          <a:p>
            <a:r>
              <a:t>Non-Cyclic Electron Flow</a:t>
            </a:r>
          </a:p>
        </p:txBody>
      </p:sp>
      <p:sp>
        <p:nvSpPr>
          <p:cNvPr id="293" name="After the electron is excited from the P700 molecule, it is accepted by a primary electron acceptor and passed to an ETC where it flows down and generates NADPH.…"/>
          <p:cNvSpPr txBox="1">
            <a:spLocks noGrp="1"/>
          </p:cNvSpPr>
          <p:nvPr>
            <p:ph type="body" idx="1"/>
          </p:nvPr>
        </p:nvSpPr>
        <p:spPr>
          <a:xfrm>
            <a:off x="594359" y="1379812"/>
            <a:ext cx="11816082" cy="5759638"/>
          </a:xfrm>
          <a:prstGeom prst="rect">
            <a:avLst/>
          </a:prstGeom>
        </p:spPr>
        <p:txBody>
          <a:bodyPr/>
          <a:lstStyle/>
          <a:p>
            <a:pPr>
              <a:lnSpc>
                <a:spcPct val="90000"/>
              </a:lnSpc>
              <a:buFont typeface="Arial" panose="020B0604020202020204" pitchFamily="34" charset="0"/>
              <a:buChar char="•"/>
              <a:defRPr sz="3800">
                <a:solidFill>
                  <a:srgbClr val="F9F9F9"/>
                </a:solidFill>
                <a:uFill>
                  <a:solidFill>
                    <a:srgbClr val="F9F9F9"/>
                  </a:solidFill>
                </a:uFill>
              </a:defRPr>
            </a:pPr>
            <a:r>
              <a:rPr dirty="0"/>
              <a:t>After the electron is excited from the P700 molecule, it is accepted by a primary electron acceptor and passed to an ETC where it flows down and generates NADPH.  </a:t>
            </a:r>
          </a:p>
          <a:p>
            <a:pPr>
              <a:lnSpc>
                <a:spcPct val="90000"/>
              </a:lnSpc>
              <a:buFont typeface="Arial" panose="020B0604020202020204" pitchFamily="34" charset="0"/>
              <a:buChar char="•"/>
              <a:defRPr sz="3800">
                <a:solidFill>
                  <a:srgbClr val="F9F9F9"/>
                </a:solidFill>
                <a:uFill>
                  <a:solidFill>
                    <a:srgbClr val="F9F9F9"/>
                  </a:solidFill>
                </a:uFill>
              </a:defRPr>
            </a:pPr>
            <a:r>
              <a:rPr dirty="0"/>
              <a:t>The ATP generated from the photosystem II’s ETC and the NADPH generated from photosystem I’s ETC provide energy and reducing power for the sugar making processes of the Calvin cycle.</a:t>
            </a:r>
          </a:p>
        </p:txBody>
      </p:sp>
      <p:pic>
        <p:nvPicPr>
          <p:cNvPr id="294" name="Photosystems.jpg" descr="Photosystems.jpg"/>
          <p:cNvPicPr>
            <a:picLocks noChangeAspect="1"/>
          </p:cNvPicPr>
          <p:nvPr/>
        </p:nvPicPr>
        <p:blipFill>
          <a:blip r:embed="rId2"/>
          <a:stretch>
            <a:fillRect/>
          </a:stretch>
        </p:blipFill>
        <p:spPr>
          <a:xfrm>
            <a:off x="2063152" y="5822852"/>
            <a:ext cx="8686307" cy="383419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Non-Cyclic Electron Flow"/>
          <p:cNvSpPr txBox="1">
            <a:spLocks noGrp="1"/>
          </p:cNvSpPr>
          <p:nvPr>
            <p:ph type="title"/>
          </p:nvPr>
        </p:nvSpPr>
        <p:spPr>
          <a:xfrm>
            <a:off x="594359" y="-168533"/>
            <a:ext cx="11816082" cy="1381761"/>
          </a:xfrm>
          <a:prstGeom prst="rect">
            <a:avLst/>
          </a:prstGeom>
        </p:spPr>
        <p:txBody>
          <a:bodyPr/>
          <a:lstStyle>
            <a:lvl1pPr algn="ctr"/>
          </a:lstStyle>
          <a:p>
            <a:r>
              <a:t>Non-Cyclic Electron Flow</a:t>
            </a:r>
          </a:p>
        </p:txBody>
      </p:sp>
      <p:sp>
        <p:nvSpPr>
          <p:cNvPr id="297" name="In this process, an enzyme splits water, uses the electrons to replace those “lost” during excitation and generates O2 in the process.…"/>
          <p:cNvSpPr txBox="1">
            <a:spLocks noGrp="1"/>
          </p:cNvSpPr>
          <p:nvPr>
            <p:ph type="body" sz="half" idx="1"/>
          </p:nvPr>
        </p:nvSpPr>
        <p:spPr>
          <a:xfrm>
            <a:off x="537577" y="1771779"/>
            <a:ext cx="11929646" cy="3834191"/>
          </a:xfrm>
          <a:prstGeom prst="rect">
            <a:avLst/>
          </a:prstGeom>
        </p:spPr>
        <p:txBody>
          <a:bodyPr/>
          <a:lstStyle/>
          <a:p>
            <a:pPr>
              <a:lnSpc>
                <a:spcPct val="90000"/>
              </a:lnSpc>
              <a:buFont typeface="Arial" panose="020B0604020202020204" pitchFamily="34" charset="0"/>
              <a:buChar char="•"/>
              <a:defRPr sz="3800"/>
            </a:pPr>
            <a:r>
              <a:rPr dirty="0">
                <a:solidFill>
                  <a:srgbClr val="F9F9F9"/>
                </a:solidFill>
                <a:uFill>
                  <a:solidFill>
                    <a:srgbClr val="F9F9F9"/>
                  </a:solidFill>
                </a:uFill>
              </a:rPr>
              <a:t>In this process, an enzyme splits water, uses the electrons to replace those “lost” during excitation and generates O</a:t>
            </a:r>
            <a:r>
              <a:rPr baseline="-17999" dirty="0">
                <a:solidFill>
                  <a:srgbClr val="F9F9F9"/>
                </a:solidFill>
                <a:uFill>
                  <a:solidFill>
                    <a:srgbClr val="F9F9F9"/>
                  </a:solidFill>
                </a:uFill>
              </a:rPr>
              <a:t>2</a:t>
            </a:r>
            <a:r>
              <a:rPr dirty="0">
                <a:solidFill>
                  <a:srgbClr val="F9F9F9"/>
                </a:solidFill>
                <a:uFill>
                  <a:solidFill>
                    <a:srgbClr val="F9F9F9"/>
                  </a:solidFill>
                </a:uFill>
              </a:rPr>
              <a:t> in the process.  </a:t>
            </a:r>
          </a:p>
          <a:p>
            <a:pPr>
              <a:lnSpc>
                <a:spcPct val="90000"/>
              </a:lnSpc>
              <a:buFont typeface="Arial" panose="020B0604020202020204" pitchFamily="34" charset="0"/>
              <a:buChar char="•"/>
              <a:defRPr sz="3800"/>
            </a:pPr>
            <a:r>
              <a:rPr dirty="0">
                <a:solidFill>
                  <a:srgbClr val="F9F9F9"/>
                </a:solidFill>
                <a:uFill>
                  <a:solidFill>
                    <a:srgbClr val="F9F9F9"/>
                  </a:solidFill>
                </a:uFill>
              </a:rPr>
              <a:t>From the primary electron acceptor, the excited electron enters an electron transport chain and generates ATP in route to photosystem I.</a:t>
            </a:r>
          </a:p>
        </p:txBody>
      </p:sp>
      <p:pic>
        <p:nvPicPr>
          <p:cNvPr id="298" name="Photosystems.jpg" descr="Photosystems.jpg"/>
          <p:cNvPicPr>
            <a:picLocks noChangeAspect="1"/>
          </p:cNvPicPr>
          <p:nvPr/>
        </p:nvPicPr>
        <p:blipFill>
          <a:blip r:embed="rId2"/>
          <a:stretch>
            <a:fillRect/>
          </a:stretch>
        </p:blipFill>
        <p:spPr>
          <a:xfrm>
            <a:off x="2159246" y="5822852"/>
            <a:ext cx="8686308" cy="383419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Cyclic Electron Flow"/>
          <p:cNvSpPr txBox="1">
            <a:spLocks noGrp="1"/>
          </p:cNvSpPr>
          <p:nvPr>
            <p:ph type="title"/>
          </p:nvPr>
        </p:nvSpPr>
        <p:spPr>
          <a:xfrm>
            <a:off x="594359" y="-107267"/>
            <a:ext cx="11816082" cy="1381761"/>
          </a:xfrm>
          <a:prstGeom prst="rect">
            <a:avLst/>
          </a:prstGeom>
        </p:spPr>
        <p:txBody>
          <a:bodyPr/>
          <a:lstStyle>
            <a:lvl1pPr algn="ctr"/>
          </a:lstStyle>
          <a:p>
            <a:r>
              <a:t>Cyclic Electron Flow</a:t>
            </a:r>
          </a:p>
        </p:txBody>
      </p:sp>
      <p:sp>
        <p:nvSpPr>
          <p:cNvPr id="301" name="During the process of cyclic electron flow, electrons excited in photosystem I are funneled into the ETC that links photosystem II and photosystem I.…"/>
          <p:cNvSpPr txBox="1">
            <a:spLocks noGrp="1"/>
          </p:cNvSpPr>
          <p:nvPr>
            <p:ph type="body" idx="1"/>
          </p:nvPr>
        </p:nvSpPr>
        <p:spPr>
          <a:xfrm>
            <a:off x="594359" y="1389432"/>
            <a:ext cx="11816082" cy="6063955"/>
          </a:xfrm>
          <a:prstGeom prst="rect">
            <a:avLst/>
          </a:prstGeom>
        </p:spPr>
        <p:txBody>
          <a:bodyPr/>
          <a:lstStyle/>
          <a:p>
            <a:pPr>
              <a:lnSpc>
                <a:spcPct val="90000"/>
              </a:lnSpc>
              <a:buFont typeface="Arial" panose="020B0604020202020204" pitchFamily="34" charset="0"/>
              <a:buChar char="•"/>
              <a:defRPr sz="3800">
                <a:solidFill>
                  <a:srgbClr val="F9F9F9"/>
                </a:solidFill>
                <a:uFill>
                  <a:solidFill>
                    <a:srgbClr val="F9F9F9"/>
                  </a:solidFill>
                </a:uFill>
              </a:defRPr>
            </a:pPr>
            <a:r>
              <a:rPr dirty="0"/>
              <a:t>During the process of cyclic electron flow, electrons excited in photosystem I are funneled into the ETC that links photosystem II and photosystem I. </a:t>
            </a:r>
          </a:p>
          <a:p>
            <a:pPr>
              <a:lnSpc>
                <a:spcPct val="90000"/>
              </a:lnSpc>
              <a:buFont typeface="Arial" panose="020B0604020202020204" pitchFamily="34" charset="0"/>
              <a:buChar char="•"/>
              <a:defRPr sz="3800">
                <a:solidFill>
                  <a:srgbClr val="F9F9F9"/>
                </a:solidFill>
                <a:uFill>
                  <a:solidFill>
                    <a:srgbClr val="F9F9F9"/>
                  </a:solidFill>
                </a:uFill>
              </a:defRPr>
            </a:pPr>
            <a:r>
              <a:rPr dirty="0"/>
              <a:t>This generates more ATP and is necessary because the Calvin cycle uses more ATP than NADPH.  </a:t>
            </a:r>
          </a:p>
          <a:p>
            <a:pPr>
              <a:lnSpc>
                <a:spcPct val="90000"/>
              </a:lnSpc>
              <a:buFont typeface="Arial" panose="020B0604020202020204" pitchFamily="34" charset="0"/>
              <a:buChar char="•"/>
              <a:defRPr sz="3800">
                <a:solidFill>
                  <a:srgbClr val="F9F9F9"/>
                </a:solidFill>
                <a:uFill>
                  <a:solidFill>
                    <a:srgbClr val="F9F9F9"/>
                  </a:solidFill>
                </a:uFill>
              </a:defRPr>
            </a:pPr>
            <a:r>
              <a:rPr dirty="0"/>
              <a:t>This mechanism allows ATP production to keep up with demand.</a:t>
            </a:r>
          </a:p>
        </p:txBody>
      </p:sp>
      <p:pic>
        <p:nvPicPr>
          <p:cNvPr id="302" name="10_15CyclicElectronFlow_L.jpg" descr="10_15CyclicElectronFlow_L.jpg"/>
          <p:cNvPicPr>
            <a:picLocks noChangeAspect="1"/>
          </p:cNvPicPr>
          <p:nvPr/>
        </p:nvPicPr>
        <p:blipFill>
          <a:blip r:embed="rId2"/>
          <a:stretch>
            <a:fillRect/>
          </a:stretch>
        </p:blipFill>
        <p:spPr>
          <a:xfrm>
            <a:off x="2392835" y="5232795"/>
            <a:ext cx="8219130" cy="4401091"/>
          </a:xfrm>
          <a:prstGeom prst="rect">
            <a:avLst/>
          </a:prstGeom>
          <a:ln w="3175">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10_17ThylakoidMembrane_L.jpg" descr="10_17ThylakoidMembrane_L.jpg"/>
          <p:cNvPicPr>
            <a:picLocks noChangeAspect="1"/>
          </p:cNvPicPr>
          <p:nvPr/>
        </p:nvPicPr>
        <p:blipFill>
          <a:blip r:embed="rId2"/>
          <a:stretch>
            <a:fillRect/>
          </a:stretch>
        </p:blipFill>
        <p:spPr>
          <a:xfrm>
            <a:off x="1106945" y="1439232"/>
            <a:ext cx="10790910" cy="7249584"/>
          </a:xfrm>
          <a:prstGeom prst="rect">
            <a:avLst/>
          </a:prstGeom>
          <a:ln w="3175">
            <a:miter lim="400000"/>
          </a:ln>
        </p:spPr>
      </p:pic>
      <p:pic>
        <p:nvPicPr>
          <p:cNvPr id="305" name="pasted-movie.png" descr="pasted-movie.png"/>
          <p:cNvPicPr>
            <a:picLocks noChangeAspect="1"/>
          </p:cNvPicPr>
          <p:nvPr/>
        </p:nvPicPr>
        <p:blipFill>
          <a:blip r:embed="rId3"/>
          <a:stretch>
            <a:fillRect/>
          </a:stretch>
        </p:blipFill>
        <p:spPr>
          <a:xfrm>
            <a:off x="2553284" y="6673"/>
            <a:ext cx="7898232" cy="1475933"/>
          </a:xfrm>
          <a:prstGeom prst="rect">
            <a:avLst/>
          </a:prstGeom>
          <a:ln w="3175">
            <a:miter lim="400000"/>
          </a:ln>
        </p:spPr>
      </p:pic>
      <p:pic>
        <p:nvPicPr>
          <p:cNvPr id="306" name="pasted-movie.png" descr="pasted-movie.png"/>
          <p:cNvPicPr>
            <a:picLocks noChangeAspect="1"/>
          </p:cNvPicPr>
          <p:nvPr/>
        </p:nvPicPr>
        <p:blipFill>
          <a:blip r:embed="rId4"/>
          <a:stretch>
            <a:fillRect/>
          </a:stretch>
        </p:blipFill>
        <p:spPr>
          <a:xfrm>
            <a:off x="2338051" y="8621883"/>
            <a:ext cx="8598649" cy="1107402"/>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imilarities Between Chloroplasts and Mitochondria"/>
          <p:cNvSpPr txBox="1">
            <a:spLocks noGrp="1"/>
          </p:cNvSpPr>
          <p:nvPr>
            <p:ph type="title"/>
          </p:nvPr>
        </p:nvSpPr>
        <p:spPr>
          <a:xfrm>
            <a:off x="723087" y="1400739"/>
            <a:ext cx="11816081" cy="2105225"/>
          </a:xfrm>
          <a:prstGeom prst="rect">
            <a:avLst/>
          </a:prstGeom>
        </p:spPr>
        <p:txBody>
          <a:bodyPr/>
          <a:lstStyle>
            <a:lvl1pPr algn="ctr"/>
          </a:lstStyle>
          <a:p>
            <a:r>
              <a:t>Similarities Between Chloroplasts and Mitochondria</a:t>
            </a:r>
          </a:p>
        </p:txBody>
      </p:sp>
      <p:sp>
        <p:nvSpPr>
          <p:cNvPr id="309" name="Chloroplasts and mitochondria generate ATP by chemiosmosis. The ETC assembled in the membranes of these 2 organelles pass electrons down the chain and pump H+ across a membrane. ATP synthase molecules are built into the same membrane and make use of the "/>
          <p:cNvSpPr txBox="1">
            <a:spLocks noGrp="1"/>
          </p:cNvSpPr>
          <p:nvPr>
            <p:ph type="body" idx="1"/>
          </p:nvPr>
        </p:nvSpPr>
        <p:spPr>
          <a:xfrm>
            <a:off x="375919" y="3921759"/>
            <a:ext cx="11816082" cy="5120641"/>
          </a:xfrm>
          <a:prstGeom prst="rect">
            <a:avLst/>
          </a:prstGeom>
        </p:spPr>
        <p:txBody>
          <a:bodyPr/>
          <a:lstStyle/>
          <a:p>
            <a:pPr>
              <a:buFont typeface="Arial" panose="020B0604020202020204" pitchFamily="34" charset="0"/>
              <a:buChar char="•"/>
            </a:pPr>
            <a:r>
              <a:rPr sz="4200" dirty="0">
                <a:solidFill>
                  <a:srgbClr val="F9F9F9"/>
                </a:solidFill>
                <a:uFill>
                  <a:solidFill>
                    <a:srgbClr val="F9F9F9"/>
                  </a:solidFill>
                </a:uFill>
              </a:rPr>
              <a:t>Chloroplasts and mitochondria generate ATP by chemiosmosis. The ETC assembled in the membranes of these 2 organelles pass electrons down the chain and pump H</a:t>
            </a:r>
            <a:r>
              <a:rPr sz="4200" baseline="30571" dirty="0">
                <a:solidFill>
                  <a:srgbClr val="F9F9F9"/>
                </a:solidFill>
                <a:uFill>
                  <a:solidFill>
                    <a:srgbClr val="F9F9F9"/>
                  </a:solidFill>
                </a:uFill>
              </a:rPr>
              <a:t>+</a:t>
            </a:r>
            <a:r>
              <a:rPr sz="4200" dirty="0">
                <a:solidFill>
                  <a:srgbClr val="F9F9F9"/>
                </a:solidFill>
                <a:uFill>
                  <a:solidFill>
                    <a:srgbClr val="F9F9F9"/>
                  </a:solidFill>
                </a:uFill>
              </a:rPr>
              <a:t> across a membrane. ATP synthase molecules are built into the same membrane and make use of the potential energy to drive the phosphorylation of ADP to ATP.</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Although the mechanisms and proteins between the 2 organelles are very similar, the main difference between the 2 processes is that mitochondria transfer chemical energy from food to ATP/NADH.  Chloroplasts transfer energy from light to create ATP and NA"/>
          <p:cNvSpPr txBox="1">
            <a:spLocks noGrp="1"/>
          </p:cNvSpPr>
          <p:nvPr>
            <p:ph type="body" idx="1"/>
          </p:nvPr>
        </p:nvSpPr>
        <p:spPr>
          <a:xfrm>
            <a:off x="436879" y="4064000"/>
            <a:ext cx="11816082" cy="4470400"/>
          </a:xfrm>
          <a:prstGeom prst="rect">
            <a:avLst/>
          </a:prstGeom>
        </p:spPr>
        <p:txBody>
          <a:bodyPr/>
          <a:lstStyle>
            <a:lvl1pPr>
              <a:defRPr>
                <a:solidFill>
                  <a:srgbClr val="F9F9F9"/>
                </a:solidFill>
                <a:uFill>
                  <a:solidFill>
                    <a:srgbClr val="F9F9F9"/>
                  </a:solidFill>
                </a:uFill>
              </a:defRPr>
            </a:lvl1pPr>
          </a:lstStyle>
          <a:p>
            <a:pPr>
              <a:buFont typeface="Arial" panose="020B0604020202020204" pitchFamily="34" charset="0"/>
              <a:buChar char="•"/>
            </a:pPr>
            <a:r>
              <a:rPr dirty="0"/>
              <a:t>Although the mechanisms and proteins between the 2 organelles are very similar, the main difference between the 2 processes is that mitochondria transfer chemical energy from food to ATP/NADH.  Chloroplasts transfer energy from light to create ATP and NADPH.</a:t>
            </a:r>
          </a:p>
        </p:txBody>
      </p:sp>
      <p:sp>
        <p:nvSpPr>
          <p:cNvPr id="312" name="Similarities Between Chloroplasts and Mitochondria"/>
          <p:cNvSpPr/>
          <p:nvPr/>
        </p:nvSpPr>
        <p:spPr>
          <a:xfrm>
            <a:off x="504610" y="1524515"/>
            <a:ext cx="11995580" cy="1909214"/>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Similarities Between Chloroplasts and Mitochondria</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orm Fitting Function:  Chloroplasts and Mitochondria"/>
          <p:cNvSpPr txBox="1">
            <a:spLocks noGrp="1"/>
          </p:cNvSpPr>
          <p:nvPr>
            <p:ph type="title"/>
          </p:nvPr>
        </p:nvSpPr>
        <p:spPr>
          <a:xfrm>
            <a:off x="436879" y="1476374"/>
            <a:ext cx="12326103" cy="2223878"/>
          </a:xfrm>
          <a:prstGeom prst="rect">
            <a:avLst/>
          </a:prstGeom>
        </p:spPr>
        <p:txBody>
          <a:bodyPr/>
          <a:lstStyle>
            <a:lvl1pPr algn="ctr"/>
          </a:lstStyle>
          <a:p>
            <a:r>
              <a:t>Form Fitting Function:  Chloroplasts and Mitochondria</a:t>
            </a:r>
          </a:p>
        </p:txBody>
      </p:sp>
      <p:sp>
        <p:nvSpPr>
          <p:cNvPr id="315" name="Another main difference that illustrates form fitting function.…"/>
          <p:cNvSpPr txBox="1">
            <a:spLocks noGrp="1"/>
          </p:cNvSpPr>
          <p:nvPr>
            <p:ph type="body" idx="1"/>
          </p:nvPr>
        </p:nvSpPr>
        <p:spPr>
          <a:xfrm>
            <a:off x="375920" y="3899734"/>
            <a:ext cx="11938001" cy="5711627"/>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Another main difference that illustrates form fitting function.  </a:t>
            </a:r>
          </a:p>
          <a:p>
            <a:pPr lvl="1">
              <a:buFont typeface="Arial" panose="020B0604020202020204" pitchFamily="34" charset="0"/>
              <a:buChar char="•"/>
            </a:pPr>
            <a:r>
              <a:rPr dirty="0">
                <a:solidFill>
                  <a:srgbClr val="F9F9F9"/>
                </a:solidFill>
                <a:uFill>
                  <a:solidFill>
                    <a:srgbClr val="F9F9F9"/>
                  </a:solidFill>
                </a:uFill>
              </a:rPr>
              <a:t>In the mitochondria, H</a:t>
            </a:r>
            <a:r>
              <a:rPr baseline="30315" dirty="0">
                <a:solidFill>
                  <a:srgbClr val="F9F9F9"/>
                </a:solidFill>
                <a:uFill>
                  <a:solidFill>
                    <a:srgbClr val="F9F9F9"/>
                  </a:solidFill>
                </a:uFill>
              </a:rPr>
              <a:t>+</a:t>
            </a:r>
            <a:r>
              <a:rPr dirty="0">
                <a:solidFill>
                  <a:srgbClr val="F9F9F9"/>
                </a:solidFill>
                <a:uFill>
                  <a:solidFill>
                    <a:srgbClr val="F9F9F9"/>
                  </a:solidFill>
                </a:uFill>
              </a:rPr>
              <a:t> are pumped to the intermembrane space which powers ATP production as they flow down their gradients back into the matrix.  </a:t>
            </a:r>
          </a:p>
          <a:p>
            <a:pPr lvl="1">
              <a:buFont typeface="Arial" panose="020B0604020202020204" pitchFamily="34" charset="0"/>
              <a:buChar char="•"/>
            </a:pPr>
            <a:r>
              <a:rPr dirty="0">
                <a:solidFill>
                  <a:srgbClr val="F9F9F9"/>
                </a:solidFill>
                <a:uFill>
                  <a:solidFill>
                    <a:srgbClr val="F9F9F9"/>
                  </a:solidFill>
                </a:uFill>
              </a:rPr>
              <a:t>In chloroplasts, the process is reversed and H</a:t>
            </a:r>
            <a:r>
              <a:rPr baseline="30315" dirty="0">
                <a:solidFill>
                  <a:srgbClr val="F9F9F9"/>
                </a:solidFill>
                <a:uFill>
                  <a:solidFill>
                    <a:srgbClr val="F9F9F9"/>
                  </a:solidFill>
                </a:uFill>
              </a:rPr>
              <a:t>+</a:t>
            </a:r>
            <a:r>
              <a:rPr dirty="0">
                <a:solidFill>
                  <a:srgbClr val="F9F9F9"/>
                </a:solidFill>
                <a:uFill>
                  <a:solidFill>
                    <a:srgbClr val="F9F9F9"/>
                  </a:solidFill>
                </a:uFill>
              </a:rPr>
              <a:t> ions flow from the thylakoid space into the stroma creating ATP for use in the Calvin cycle.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In chloroplasts, H+ are pumped from the stroma into the thylakoid space.  As the H+ diffuse down their gradient back into stroma through ATP synthase, ATP is produced (into the stroma) which is the site of the Calvin cycle (sugar production)."/>
          <p:cNvSpPr txBox="1">
            <a:spLocks noGrp="1"/>
          </p:cNvSpPr>
          <p:nvPr>
            <p:ph type="body" idx="1"/>
          </p:nvPr>
        </p:nvSpPr>
        <p:spPr>
          <a:xfrm>
            <a:off x="436879" y="4592320"/>
            <a:ext cx="11816082" cy="5120641"/>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In chloroplasts, H</a:t>
            </a:r>
            <a:r>
              <a:rPr baseline="30545" dirty="0">
                <a:solidFill>
                  <a:srgbClr val="F9F9F9"/>
                </a:solidFill>
                <a:uFill>
                  <a:solidFill>
                    <a:srgbClr val="F9F9F9"/>
                  </a:solidFill>
                </a:uFill>
              </a:rPr>
              <a:t>+</a:t>
            </a:r>
            <a:r>
              <a:rPr dirty="0">
                <a:solidFill>
                  <a:srgbClr val="F9F9F9"/>
                </a:solidFill>
                <a:uFill>
                  <a:solidFill>
                    <a:srgbClr val="F9F9F9"/>
                  </a:solidFill>
                </a:uFill>
              </a:rPr>
              <a:t> are pumped from the stroma into the thylakoid space.  As the H</a:t>
            </a:r>
            <a:r>
              <a:rPr baseline="30545" dirty="0">
                <a:solidFill>
                  <a:srgbClr val="F9F9F9"/>
                </a:solidFill>
                <a:uFill>
                  <a:solidFill>
                    <a:srgbClr val="F9F9F9"/>
                  </a:solidFill>
                </a:uFill>
              </a:rPr>
              <a:t>+</a:t>
            </a:r>
            <a:r>
              <a:rPr dirty="0">
                <a:solidFill>
                  <a:srgbClr val="F9F9F9"/>
                </a:solidFill>
                <a:uFill>
                  <a:solidFill>
                    <a:srgbClr val="F9F9F9"/>
                  </a:solidFill>
                </a:uFill>
              </a:rPr>
              <a:t> diffuse down their gradient back into stroma through ATP synthase, ATP is produced (into the stroma) which is the site of the Calvin cycle (sugar production).</a:t>
            </a:r>
          </a:p>
        </p:txBody>
      </p:sp>
      <p:sp>
        <p:nvSpPr>
          <p:cNvPr id="318" name="Form Fitting Function:  Chloroplasts and Mitochondria"/>
          <p:cNvSpPr/>
          <p:nvPr/>
        </p:nvSpPr>
        <p:spPr>
          <a:xfrm>
            <a:off x="436879" y="1850606"/>
            <a:ext cx="12131042" cy="2121955"/>
          </a:xfrm>
          <a:prstGeom prst="rect">
            <a:avLst/>
          </a:prstGeom>
          <a:ln w="3175">
            <a:miter lim="400000"/>
          </a:ln>
          <a:effectLst>
            <a:outerShdw blurRad="25400" dist="12700" dir="2700000" rotWithShape="0">
              <a:srgbClr val="929292">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lstStyle>
            <a:lvl1pPr marL="58702" marR="58702" defTabSz="1300480">
              <a:spcBef>
                <a:spcPts val="1400"/>
              </a:spcBef>
              <a:buClr>
                <a:srgbClr val="F9F9F9"/>
              </a:buClr>
              <a:buFont typeface="Times New Roman"/>
              <a:defRPr sz="6000" b="1" i="1">
                <a:solidFill>
                  <a:srgbClr val="F9F9F9"/>
                </a:solidFill>
                <a:uFill>
                  <a:solidFill>
                    <a:srgbClr val="F9F9F9"/>
                  </a:solidFill>
                </a:uFill>
                <a:latin typeface="+mn-lt"/>
                <a:ea typeface="+mn-ea"/>
                <a:cs typeface="+mn-cs"/>
                <a:sym typeface="Times New Roman"/>
              </a:defRPr>
            </a:lvl1pPr>
          </a:lstStyle>
          <a:p>
            <a:r>
              <a:t>Form Fitting Function:  Chloroplasts and Mitochondria</a:t>
            </a:r>
          </a:p>
        </p:txBody>
      </p:sp>
      <p:pic>
        <p:nvPicPr>
          <p:cNvPr id="319" name="pasted-movie.png" descr="pasted-movie.png"/>
          <p:cNvPicPr>
            <a:picLocks noChangeAspect="1"/>
          </p:cNvPicPr>
          <p:nvPr/>
        </p:nvPicPr>
        <p:blipFill>
          <a:blip r:embed="rId2"/>
          <a:stretch>
            <a:fillRect/>
          </a:stretch>
        </p:blipFill>
        <p:spPr>
          <a:xfrm>
            <a:off x="1473200" y="250405"/>
            <a:ext cx="10058400" cy="16002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10_16ChemiosmosisCompared_L.jpg" descr="10_16ChemiosmosisCompared_L.jpg"/>
          <p:cNvPicPr>
            <a:picLocks noChangeAspect="1"/>
          </p:cNvPicPr>
          <p:nvPr/>
        </p:nvPicPr>
        <p:blipFill>
          <a:blip r:embed="rId2"/>
          <a:stretch>
            <a:fillRect/>
          </a:stretch>
        </p:blipFill>
        <p:spPr>
          <a:xfrm>
            <a:off x="387622" y="1060810"/>
            <a:ext cx="12229556" cy="7631980"/>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The products of the light dependent reactions power the Calvin-Benson cycle. A lack of CO2 prevents photosystem II from functioning.…"/>
          <p:cNvSpPr txBox="1">
            <a:spLocks noGrp="1"/>
          </p:cNvSpPr>
          <p:nvPr>
            <p:ph type="body" sz="half" idx="1"/>
          </p:nvPr>
        </p:nvSpPr>
        <p:spPr>
          <a:xfrm>
            <a:off x="650239" y="6407369"/>
            <a:ext cx="11704322" cy="3276018"/>
          </a:xfrm>
          <a:prstGeom prst="rect">
            <a:avLst/>
          </a:prstGeom>
        </p:spPr>
        <p:txBody>
          <a:bodyPr/>
          <a:lstStyle/>
          <a:p>
            <a:pPr>
              <a:buFont typeface="Arial" panose="020B0604020202020204" pitchFamily="34" charset="0"/>
              <a:buChar char="•"/>
              <a:defRPr sz="3800">
                <a:solidFill>
                  <a:srgbClr val="F9F9F9"/>
                </a:solidFill>
              </a:defRPr>
            </a:pPr>
            <a:r>
              <a:rPr dirty="0"/>
              <a:t>The products of the light dependent reactions power the Calvin-Benson cycle. A lack of CO</a:t>
            </a:r>
            <a:r>
              <a:rPr baseline="-5999" dirty="0"/>
              <a:t>2</a:t>
            </a:r>
            <a:r>
              <a:rPr dirty="0"/>
              <a:t> prevents photosystem II from functioning.</a:t>
            </a:r>
          </a:p>
          <a:p>
            <a:pPr lvl="1">
              <a:buFont typeface="Arial" panose="020B0604020202020204" pitchFamily="34" charset="0"/>
              <a:buChar char="•"/>
              <a:defRPr>
                <a:solidFill>
                  <a:srgbClr val="F9F9F9"/>
                </a:solidFill>
                <a:uFill>
                  <a:solidFill>
                    <a:srgbClr val="F9F9F9"/>
                  </a:solidFill>
                </a:uFill>
              </a:defRPr>
            </a:pPr>
            <a:r>
              <a:rPr dirty="0"/>
              <a:t>Light reactions occur in the thylakoid space</a:t>
            </a:r>
          </a:p>
          <a:p>
            <a:pPr lvl="1">
              <a:buFont typeface="Arial" panose="020B0604020202020204" pitchFamily="34" charset="0"/>
              <a:buChar char="•"/>
              <a:defRPr>
                <a:solidFill>
                  <a:srgbClr val="F9F9F9"/>
                </a:solidFill>
                <a:uFill>
                  <a:solidFill>
                    <a:srgbClr val="F9F9F9"/>
                  </a:solidFill>
                </a:uFill>
              </a:defRPr>
            </a:pPr>
            <a:r>
              <a:rPr dirty="0"/>
              <a:t>The Calvin cycle occurs in the stroma.</a:t>
            </a:r>
          </a:p>
        </p:txBody>
      </p:sp>
      <p:pic>
        <p:nvPicPr>
          <p:cNvPr id="324" name="10_05PhotosynthOverview_3_L.jpg" descr="10_05PhotosynthOverview_3_L.jpg"/>
          <p:cNvPicPr>
            <a:picLocks noChangeAspect="1"/>
          </p:cNvPicPr>
          <p:nvPr/>
        </p:nvPicPr>
        <p:blipFill>
          <a:blip r:embed="rId2"/>
          <a:stretch>
            <a:fillRect/>
          </a:stretch>
        </p:blipFill>
        <p:spPr>
          <a:xfrm>
            <a:off x="6774409" y="1498824"/>
            <a:ext cx="5515719" cy="4792346"/>
          </a:xfrm>
          <a:prstGeom prst="rect">
            <a:avLst/>
          </a:prstGeom>
          <a:ln w="3175">
            <a:solidFill>
              <a:srgbClr val="000000"/>
            </a:solidFill>
            <a:miter lim="400000"/>
          </a:ln>
        </p:spPr>
      </p:pic>
      <p:pic>
        <p:nvPicPr>
          <p:cNvPr id="325" name="Calvin Cycle IBO.jpg" descr="Calvin Cycle IBO.jpg"/>
          <p:cNvPicPr>
            <a:picLocks noChangeAspect="1"/>
          </p:cNvPicPr>
          <p:nvPr/>
        </p:nvPicPr>
        <p:blipFill>
          <a:blip r:embed="rId3"/>
          <a:stretch>
            <a:fillRect/>
          </a:stretch>
        </p:blipFill>
        <p:spPr>
          <a:xfrm>
            <a:off x="542946" y="1497236"/>
            <a:ext cx="6171954" cy="4795521"/>
          </a:xfrm>
          <a:prstGeom prst="rect">
            <a:avLst/>
          </a:prstGeom>
          <a:ln w="3175">
            <a:miter lim="400000"/>
          </a:ln>
        </p:spPr>
      </p:pic>
      <p:pic>
        <p:nvPicPr>
          <p:cNvPr id="326" name="pasted-movie.png" descr="pasted-movie.png"/>
          <p:cNvPicPr>
            <a:picLocks noChangeAspect="1"/>
          </p:cNvPicPr>
          <p:nvPr/>
        </p:nvPicPr>
        <p:blipFill>
          <a:blip r:embed="rId4"/>
          <a:stretch>
            <a:fillRect/>
          </a:stretch>
        </p:blipFill>
        <p:spPr>
          <a:xfrm>
            <a:off x="1473200" y="532826"/>
            <a:ext cx="10058400" cy="850901"/>
          </a:xfrm>
          <a:prstGeom prst="rect">
            <a:avLst/>
          </a:prstGeom>
          <a:ln w="3175">
            <a:miter lim="400000"/>
          </a:ln>
        </p:spPr>
      </p:pic>
      <p:pic>
        <p:nvPicPr>
          <p:cNvPr id="327" name="pasted-movie.png" descr="pasted-movie.png"/>
          <p:cNvPicPr>
            <a:picLocks noChangeAspect="1"/>
          </p:cNvPicPr>
          <p:nvPr/>
        </p:nvPicPr>
        <p:blipFill>
          <a:blip r:embed="rId5"/>
          <a:stretch>
            <a:fillRect/>
          </a:stretch>
        </p:blipFill>
        <p:spPr>
          <a:xfrm>
            <a:off x="1473200" y="81569"/>
            <a:ext cx="10058400" cy="46990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The Calvin Cycle"/>
          <p:cNvSpPr txBox="1">
            <a:spLocks noGrp="1"/>
          </p:cNvSpPr>
          <p:nvPr>
            <p:ph type="title"/>
          </p:nvPr>
        </p:nvSpPr>
        <p:spPr>
          <a:xfrm>
            <a:off x="436879" y="3078479"/>
            <a:ext cx="11816082" cy="1381761"/>
          </a:xfrm>
          <a:prstGeom prst="rect">
            <a:avLst/>
          </a:prstGeom>
        </p:spPr>
        <p:txBody>
          <a:bodyPr/>
          <a:lstStyle>
            <a:lvl1pPr algn="ctr"/>
          </a:lstStyle>
          <a:p>
            <a:r>
              <a:t>The Calvin Cycle</a:t>
            </a:r>
          </a:p>
        </p:txBody>
      </p:sp>
      <p:sp>
        <p:nvSpPr>
          <p:cNvPr id="330" name="The Calvin cycle can be broken down into three phases:…"/>
          <p:cNvSpPr txBox="1">
            <a:spLocks noGrp="1"/>
          </p:cNvSpPr>
          <p:nvPr>
            <p:ph type="body" idx="1"/>
          </p:nvPr>
        </p:nvSpPr>
        <p:spPr>
          <a:xfrm>
            <a:off x="436879" y="4978400"/>
            <a:ext cx="11816082" cy="5120641"/>
          </a:xfrm>
          <a:prstGeom prst="rect">
            <a:avLst/>
          </a:prstGeom>
        </p:spPr>
        <p:txBody>
          <a:bodyPr/>
          <a:lstStyle/>
          <a:p>
            <a:pPr>
              <a:buFont typeface="Arial" panose="020B0604020202020204" pitchFamily="34" charset="0"/>
              <a:buChar char="•"/>
              <a:defRPr>
                <a:solidFill>
                  <a:srgbClr val="F9F9F9"/>
                </a:solidFill>
                <a:uFill>
                  <a:solidFill>
                    <a:srgbClr val="F9F9F9"/>
                  </a:solidFill>
                </a:uFill>
              </a:defRPr>
            </a:pPr>
            <a:r>
              <a:rPr dirty="0"/>
              <a:t>The Calvin cycle can be broken down into three phases:</a:t>
            </a:r>
          </a:p>
          <a:p>
            <a:pPr lvl="1">
              <a:buFont typeface="Arial" panose="020B0604020202020204" pitchFamily="34" charset="0"/>
              <a:buChar char="•"/>
              <a:defRPr>
                <a:solidFill>
                  <a:srgbClr val="F9F9F9"/>
                </a:solidFill>
                <a:uFill>
                  <a:solidFill>
                    <a:srgbClr val="F9F9F9"/>
                  </a:solidFill>
                </a:uFill>
              </a:defRPr>
            </a:pPr>
            <a:r>
              <a:rPr dirty="0"/>
              <a:t>1.  Carbon fixation.</a:t>
            </a:r>
          </a:p>
          <a:p>
            <a:pPr lvl="1">
              <a:buFont typeface="Arial" panose="020B0604020202020204" pitchFamily="34" charset="0"/>
              <a:buChar char="•"/>
              <a:defRPr>
                <a:solidFill>
                  <a:srgbClr val="F9F9F9"/>
                </a:solidFill>
                <a:uFill>
                  <a:solidFill>
                    <a:srgbClr val="F9F9F9"/>
                  </a:solidFill>
                </a:uFill>
              </a:defRPr>
            </a:pPr>
            <a:r>
              <a:rPr dirty="0"/>
              <a:t>2.  Reduction.</a:t>
            </a:r>
          </a:p>
          <a:p>
            <a:pPr lvl="1">
              <a:buFont typeface="Arial" panose="020B0604020202020204" pitchFamily="34" charset="0"/>
              <a:buChar char="•"/>
              <a:defRPr>
                <a:solidFill>
                  <a:srgbClr val="F9F9F9"/>
                </a:solidFill>
                <a:uFill>
                  <a:solidFill>
                    <a:srgbClr val="F9F9F9"/>
                  </a:solidFill>
                </a:uFill>
              </a:defRPr>
            </a:pPr>
            <a:r>
              <a:rPr dirty="0"/>
              <a:t>3.  Regeneration of RuBP (ribulose bisphosphate).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The Calvin Cycle:  Carbon Fixation"/>
          <p:cNvSpPr txBox="1">
            <a:spLocks noGrp="1"/>
          </p:cNvSpPr>
          <p:nvPr>
            <p:ph type="title"/>
          </p:nvPr>
        </p:nvSpPr>
        <p:spPr>
          <a:xfrm>
            <a:off x="594360" y="1999818"/>
            <a:ext cx="11816081" cy="1381761"/>
          </a:xfrm>
          <a:prstGeom prst="rect">
            <a:avLst/>
          </a:prstGeom>
        </p:spPr>
        <p:txBody>
          <a:bodyPr/>
          <a:lstStyle>
            <a:lvl1pPr algn="ctr"/>
          </a:lstStyle>
          <a:p>
            <a:r>
              <a:t>The Calvin Cycle:  Carbon Fixation</a:t>
            </a:r>
          </a:p>
        </p:txBody>
      </p:sp>
      <p:sp>
        <p:nvSpPr>
          <p:cNvPr id="333" name="During carbon fixation, the Calvin cycle incorporates 1 molecule of CO2 at a time into RuBP, a 5 carbon sugar, the “CO2 acceptor.”…"/>
          <p:cNvSpPr txBox="1">
            <a:spLocks noGrp="1"/>
          </p:cNvSpPr>
          <p:nvPr>
            <p:ph type="body" idx="1"/>
          </p:nvPr>
        </p:nvSpPr>
        <p:spPr>
          <a:xfrm>
            <a:off x="375919" y="4389120"/>
            <a:ext cx="11816082" cy="5120641"/>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During carbon fixation, the Calvin cycle incorporates 1 molecule of CO</a:t>
            </a:r>
            <a:r>
              <a:rPr baseline="-19818" dirty="0">
                <a:solidFill>
                  <a:srgbClr val="F9F9F9"/>
                </a:solidFill>
                <a:uFill>
                  <a:solidFill>
                    <a:srgbClr val="F9F9F9"/>
                  </a:solidFill>
                </a:uFill>
              </a:rPr>
              <a:t>2</a:t>
            </a:r>
            <a:r>
              <a:rPr dirty="0">
                <a:solidFill>
                  <a:srgbClr val="F9F9F9"/>
                </a:solidFill>
                <a:uFill>
                  <a:solidFill>
                    <a:srgbClr val="F9F9F9"/>
                  </a:solidFill>
                </a:uFill>
              </a:rPr>
              <a:t> at a time into RuBP, a 5 carbon sugar, the “CO</a:t>
            </a:r>
            <a:r>
              <a:rPr baseline="-19818" dirty="0">
                <a:solidFill>
                  <a:srgbClr val="F9F9F9"/>
                </a:solidFill>
                <a:uFill>
                  <a:solidFill>
                    <a:srgbClr val="F9F9F9"/>
                  </a:solidFill>
                </a:uFill>
              </a:rPr>
              <a:t>2</a:t>
            </a:r>
            <a:r>
              <a:rPr dirty="0">
                <a:solidFill>
                  <a:srgbClr val="F9F9F9"/>
                </a:solidFill>
                <a:uFill>
                  <a:solidFill>
                    <a:srgbClr val="F9F9F9"/>
                  </a:solidFill>
                </a:uFill>
              </a:rPr>
              <a:t> acceptor.”  </a:t>
            </a:r>
          </a:p>
          <a:p>
            <a:pPr>
              <a:buFont typeface="Arial" panose="020B0604020202020204" pitchFamily="34" charset="0"/>
              <a:buChar char="•"/>
            </a:pPr>
            <a:r>
              <a:rPr dirty="0" err="1">
                <a:solidFill>
                  <a:srgbClr val="F9F9F9"/>
                </a:solidFill>
                <a:uFill>
                  <a:solidFill>
                    <a:srgbClr val="F9F9F9"/>
                  </a:solidFill>
                </a:uFill>
              </a:rPr>
              <a:t>RuBisCO</a:t>
            </a:r>
            <a:r>
              <a:rPr dirty="0">
                <a:solidFill>
                  <a:srgbClr val="F9F9F9"/>
                </a:solidFill>
                <a:uFill>
                  <a:solidFill>
                    <a:srgbClr val="F9F9F9"/>
                  </a:solidFill>
                </a:uFill>
              </a:rPr>
              <a:t> is the enzyme that catalyzes this first step, ultimately forming glycerate 3-phosphate (3-phosphoglycerate).</a:t>
            </a:r>
          </a:p>
        </p:txBody>
      </p:sp>
      <p:pic>
        <p:nvPicPr>
          <p:cNvPr id="334" name="pasted-movie.png" descr="pasted-movie.png"/>
          <p:cNvPicPr>
            <a:picLocks noChangeAspect="1"/>
          </p:cNvPicPr>
          <p:nvPr/>
        </p:nvPicPr>
        <p:blipFill>
          <a:blip r:embed="rId2"/>
          <a:stretch>
            <a:fillRect/>
          </a:stretch>
        </p:blipFill>
        <p:spPr>
          <a:xfrm>
            <a:off x="1473200" y="243839"/>
            <a:ext cx="10058400" cy="18923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6" name="10_18CalvinCycle_1_L.jpg" descr="10_18CalvinCycle_1_L.jpg"/>
          <p:cNvPicPr>
            <a:picLocks noChangeAspect="1"/>
          </p:cNvPicPr>
          <p:nvPr/>
        </p:nvPicPr>
        <p:blipFill>
          <a:blip r:embed="rId2"/>
          <a:stretch>
            <a:fillRect/>
          </a:stretch>
        </p:blipFill>
        <p:spPr>
          <a:xfrm>
            <a:off x="231902" y="1850172"/>
            <a:ext cx="12537487" cy="6053256"/>
          </a:xfrm>
          <a:prstGeom prst="rect">
            <a:avLst/>
          </a:prstGeom>
          <a:ln w="3175">
            <a:miter lim="400000"/>
          </a:ln>
        </p:spPr>
      </p:pic>
      <p:sp>
        <p:nvSpPr>
          <p:cNvPr id="337" name="Glycerate 3-phosphate"/>
          <p:cNvSpPr txBox="1"/>
          <p:nvPr/>
        </p:nvSpPr>
        <p:spPr>
          <a:xfrm>
            <a:off x="8728223" y="5936205"/>
            <a:ext cx="2498791" cy="303233"/>
          </a:xfrm>
          <a:prstGeom prst="rect">
            <a:avLst/>
          </a:prstGeom>
          <a:solidFill>
            <a:srgbClr val="FFFFFF"/>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spAutoFit/>
          </a:bodyPr>
          <a:lstStyle>
            <a:lvl1pPr>
              <a:defRPr sz="1600" b="1">
                <a:latin typeface="Arial"/>
                <a:ea typeface="Arial"/>
                <a:cs typeface="Arial"/>
                <a:sym typeface="Arial"/>
              </a:defRPr>
            </a:lvl1pPr>
          </a:lstStyle>
          <a:p>
            <a:r>
              <a:t>Glycerate 3-phosphate</a:t>
            </a:r>
          </a:p>
        </p:txBody>
      </p:sp>
      <p:pic>
        <p:nvPicPr>
          <p:cNvPr id="338" name="pasted-movie.png" descr="pasted-movie.png"/>
          <p:cNvPicPr>
            <a:picLocks noChangeAspect="1"/>
          </p:cNvPicPr>
          <p:nvPr/>
        </p:nvPicPr>
        <p:blipFill>
          <a:blip r:embed="rId3"/>
          <a:stretch>
            <a:fillRect/>
          </a:stretch>
        </p:blipFill>
        <p:spPr>
          <a:xfrm>
            <a:off x="1473200" y="22803"/>
            <a:ext cx="10058400" cy="189230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The Calvin Cycle:  Reduction"/>
          <p:cNvSpPr txBox="1">
            <a:spLocks noGrp="1"/>
          </p:cNvSpPr>
          <p:nvPr>
            <p:ph type="title"/>
          </p:nvPr>
        </p:nvSpPr>
        <p:spPr>
          <a:xfrm>
            <a:off x="-715997" y="1480729"/>
            <a:ext cx="11816081" cy="1381761"/>
          </a:xfrm>
          <a:prstGeom prst="rect">
            <a:avLst/>
          </a:prstGeom>
        </p:spPr>
        <p:txBody>
          <a:bodyPr/>
          <a:lstStyle>
            <a:lvl1pPr algn="ctr"/>
          </a:lstStyle>
          <a:p>
            <a:r>
              <a:t>The Calvin Cycle:  Reduction</a:t>
            </a:r>
          </a:p>
        </p:txBody>
      </p:sp>
      <p:sp>
        <p:nvSpPr>
          <p:cNvPr id="341" name="In the reduction phase, glycerate 3-phosphate (3-phosphoglycerate) is reduced by NADPH forming a triose phosphoate.…"/>
          <p:cNvSpPr txBox="1">
            <a:spLocks noGrp="1"/>
          </p:cNvSpPr>
          <p:nvPr>
            <p:ph type="body" idx="1"/>
          </p:nvPr>
        </p:nvSpPr>
        <p:spPr>
          <a:xfrm>
            <a:off x="253999" y="3186126"/>
            <a:ext cx="12496801" cy="6140445"/>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In the reduction phase, glycerate 3-phosphate (3-phosphoglycerate) is reduced by NADPH forming a triose </a:t>
            </a:r>
            <a:r>
              <a:rPr dirty="0" err="1">
                <a:solidFill>
                  <a:srgbClr val="F9F9F9"/>
                </a:solidFill>
                <a:uFill>
                  <a:solidFill>
                    <a:srgbClr val="F9F9F9"/>
                  </a:solidFill>
                </a:uFill>
              </a:rPr>
              <a:t>phosphoate</a:t>
            </a:r>
            <a:r>
              <a:rPr dirty="0">
                <a:solidFill>
                  <a:srgbClr val="F9F9F9"/>
                </a:solidFill>
                <a:uFill>
                  <a:solidFill>
                    <a:srgbClr val="F9F9F9"/>
                  </a:solidFill>
                </a:uFill>
              </a:rPr>
              <a:t>.    </a:t>
            </a:r>
          </a:p>
          <a:p>
            <a:pPr>
              <a:buFont typeface="Arial" panose="020B0604020202020204" pitchFamily="34" charset="0"/>
              <a:buChar char="•"/>
            </a:pPr>
            <a:r>
              <a:rPr dirty="0">
                <a:solidFill>
                  <a:srgbClr val="F9F9F9"/>
                </a:solidFill>
                <a:uFill>
                  <a:solidFill>
                    <a:srgbClr val="F9F9F9"/>
                  </a:solidFill>
                </a:uFill>
              </a:rPr>
              <a:t>3CO</a:t>
            </a:r>
            <a:r>
              <a:rPr baseline="-19818" dirty="0">
                <a:solidFill>
                  <a:srgbClr val="F9F9F9"/>
                </a:solidFill>
                <a:uFill>
                  <a:solidFill>
                    <a:srgbClr val="F9F9F9"/>
                  </a:solidFill>
                </a:uFill>
              </a:rPr>
              <a:t>2</a:t>
            </a:r>
            <a:r>
              <a:rPr dirty="0">
                <a:solidFill>
                  <a:srgbClr val="F9F9F9"/>
                </a:solidFill>
                <a:uFill>
                  <a:solidFill>
                    <a:srgbClr val="F9F9F9"/>
                  </a:solidFill>
                </a:uFill>
              </a:rPr>
              <a:t> molecules must enter the cycle to produce one molecule of G3P. </a:t>
            </a:r>
          </a:p>
        </p:txBody>
      </p:sp>
      <p:pic>
        <p:nvPicPr>
          <p:cNvPr id="342" name="pasted-movie.png" descr="pasted-movie.png"/>
          <p:cNvPicPr>
            <a:picLocks noChangeAspect="1"/>
          </p:cNvPicPr>
          <p:nvPr/>
        </p:nvPicPr>
        <p:blipFill>
          <a:blip r:embed="rId2"/>
          <a:stretch>
            <a:fillRect/>
          </a:stretch>
        </p:blipFill>
        <p:spPr>
          <a:xfrm>
            <a:off x="1473200" y="144068"/>
            <a:ext cx="10058400" cy="13081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10_18CalvinCycle_2_L.jpg" descr="10_18CalvinCycle_2_L.jpg"/>
          <p:cNvPicPr>
            <a:picLocks noChangeAspect="1"/>
          </p:cNvPicPr>
          <p:nvPr/>
        </p:nvPicPr>
        <p:blipFill>
          <a:blip r:embed="rId2"/>
          <a:stretch>
            <a:fillRect/>
          </a:stretch>
        </p:blipFill>
        <p:spPr>
          <a:xfrm>
            <a:off x="710062" y="409881"/>
            <a:ext cx="11584676" cy="8933838"/>
          </a:xfrm>
          <a:prstGeom prst="rect">
            <a:avLst/>
          </a:prstGeom>
          <a:ln w="3175">
            <a:miter lim="400000"/>
          </a:ln>
        </p:spPr>
      </p:pic>
      <p:sp>
        <p:nvSpPr>
          <p:cNvPr id="345" name="Glycerate 3-phosphate"/>
          <p:cNvSpPr txBox="1"/>
          <p:nvPr/>
        </p:nvSpPr>
        <p:spPr>
          <a:xfrm>
            <a:off x="8514679" y="3663574"/>
            <a:ext cx="2498792" cy="278664"/>
          </a:xfrm>
          <a:prstGeom prst="rect">
            <a:avLst/>
          </a:prstGeom>
          <a:solidFill>
            <a:srgbClr val="FFFFFF"/>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spAutoFit/>
          </a:bodyPr>
          <a:lstStyle>
            <a:lvl1pPr>
              <a:defRPr sz="1400" b="1">
                <a:latin typeface="Arial"/>
                <a:ea typeface="Arial"/>
                <a:cs typeface="Arial"/>
                <a:sym typeface="Arial"/>
              </a:defRPr>
            </a:lvl1pPr>
          </a:lstStyle>
          <a:p>
            <a:r>
              <a:t>Glycerate 3-phosphate</a:t>
            </a:r>
          </a:p>
        </p:txBody>
      </p:sp>
      <p:sp>
        <p:nvSpPr>
          <p:cNvPr id="346" name="1,3-diphosphoglycerate"/>
          <p:cNvSpPr txBox="1"/>
          <p:nvPr/>
        </p:nvSpPr>
        <p:spPr>
          <a:xfrm>
            <a:off x="8812514" y="5157253"/>
            <a:ext cx="2498791" cy="278664"/>
          </a:xfrm>
          <a:prstGeom prst="rect">
            <a:avLst/>
          </a:prstGeom>
          <a:solidFill>
            <a:srgbClr val="FFFFFF"/>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0640" tIns="40640" rIns="40640" bIns="40640" anchor="ctr">
            <a:spAutoFit/>
          </a:bodyPr>
          <a:lstStyle>
            <a:lvl1pPr>
              <a:defRPr sz="1400" b="1">
                <a:solidFill>
                  <a:srgbClr val="FFFFFF"/>
                </a:solidFill>
                <a:latin typeface="Arial"/>
                <a:ea typeface="Arial"/>
                <a:cs typeface="Arial"/>
                <a:sym typeface="Arial"/>
              </a:defRPr>
            </a:lvl1pPr>
          </a:lstStyle>
          <a:p>
            <a:r>
              <a:t>1,3-diphosphoglycerate</a:t>
            </a:r>
          </a:p>
        </p:txBody>
      </p:sp>
      <p:sp>
        <p:nvSpPr>
          <p:cNvPr id="347" name="Rectangle"/>
          <p:cNvSpPr/>
          <p:nvPr/>
        </p:nvSpPr>
        <p:spPr>
          <a:xfrm>
            <a:off x="7670716" y="6821851"/>
            <a:ext cx="2498792" cy="183628"/>
          </a:xfrm>
          <a:prstGeom prst="rect">
            <a:avLst/>
          </a:prstGeom>
          <a:solidFill>
            <a:srgbClr val="FFFFFF"/>
          </a:solidFill>
          <a:ln w="3175">
            <a:miter lim="400000"/>
          </a:ln>
        </p:spPr>
        <p:txBody>
          <a:bodyPr lIns="40640" tIns="40640" rIns="40640" bIns="40640" anchor="ctr"/>
          <a:lstStyle/>
          <a:p>
            <a:pPr defTabSz="623146">
              <a:defRPr sz="4200">
                <a:solidFill>
                  <a:srgbClr val="F9F9F9"/>
                </a:solidFill>
                <a:effectLst>
                  <a:outerShdw blurRad="38100" dist="12700" dir="5400000" rotWithShape="0">
                    <a:srgbClr val="000000">
                      <a:alpha val="50000"/>
                    </a:srgbClr>
                  </a:outerShdw>
                </a:effectLst>
              </a:defRPr>
            </a:pPr>
            <a:endParaRPr/>
          </a:p>
        </p:txBody>
      </p:sp>
      <p:sp>
        <p:nvSpPr>
          <p:cNvPr id="348" name="Rectangle"/>
          <p:cNvSpPr/>
          <p:nvPr/>
        </p:nvSpPr>
        <p:spPr>
          <a:xfrm>
            <a:off x="8609181" y="7023591"/>
            <a:ext cx="830194" cy="183628"/>
          </a:xfrm>
          <a:prstGeom prst="rect">
            <a:avLst/>
          </a:prstGeom>
          <a:solidFill>
            <a:srgbClr val="FFFFFF"/>
          </a:solidFill>
          <a:ln w="3175">
            <a:miter lim="400000"/>
          </a:ln>
        </p:spPr>
        <p:txBody>
          <a:bodyPr lIns="40640" tIns="40640" rIns="40640" bIns="40640" anchor="ctr"/>
          <a:lstStyle/>
          <a:p>
            <a:pPr defTabSz="623146">
              <a:defRPr sz="4200">
                <a:solidFill>
                  <a:srgbClr val="F9F9F9"/>
                </a:solidFill>
                <a:effectLst>
                  <a:outerShdw blurRad="38100" dist="12700" dir="5400000" rotWithShape="0">
                    <a:srgbClr val="000000">
                      <a:alpha val="50000"/>
                    </a:srgbClr>
                  </a:outerShdw>
                </a:effectLst>
              </a:defRPr>
            </a:pPr>
            <a:endParaRPr/>
          </a:p>
        </p:txBody>
      </p:sp>
      <p:sp>
        <p:nvSpPr>
          <p:cNvPr id="349" name="Triose phosphate"/>
          <p:cNvSpPr txBox="1"/>
          <p:nvPr/>
        </p:nvSpPr>
        <p:spPr>
          <a:xfrm>
            <a:off x="8137092" y="6774333"/>
            <a:ext cx="1566040" cy="27866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0640" tIns="40640" rIns="40640" bIns="40640" anchor="ctr">
            <a:spAutoFit/>
          </a:bodyPr>
          <a:lstStyle>
            <a:lvl1pPr>
              <a:defRPr sz="1400" b="1">
                <a:latin typeface="Arial"/>
                <a:ea typeface="Arial"/>
                <a:cs typeface="Arial"/>
                <a:sym typeface="Arial"/>
              </a:defRPr>
            </a:lvl1pPr>
          </a:lstStyle>
          <a:p>
            <a:r>
              <a:t>Triose phosphate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The Calvin Cycle:  Regeneration of RuBP"/>
          <p:cNvSpPr txBox="1">
            <a:spLocks noGrp="1"/>
          </p:cNvSpPr>
          <p:nvPr>
            <p:ph type="title"/>
          </p:nvPr>
        </p:nvSpPr>
        <p:spPr>
          <a:xfrm>
            <a:off x="390623" y="1855110"/>
            <a:ext cx="12223554" cy="2016551"/>
          </a:xfrm>
          <a:prstGeom prst="rect">
            <a:avLst/>
          </a:prstGeom>
        </p:spPr>
        <p:txBody>
          <a:bodyPr/>
          <a:lstStyle>
            <a:lvl1pPr algn="ctr"/>
          </a:lstStyle>
          <a:p>
            <a:r>
              <a:t>The Calvin Cycle:  Regeneration of RuBP</a:t>
            </a:r>
          </a:p>
        </p:txBody>
      </p:sp>
      <p:sp>
        <p:nvSpPr>
          <p:cNvPr id="352" name="In order for the cycle to repeat, RuBP must be regenerated.…"/>
          <p:cNvSpPr txBox="1">
            <a:spLocks noGrp="1"/>
          </p:cNvSpPr>
          <p:nvPr>
            <p:ph type="body" idx="1"/>
          </p:nvPr>
        </p:nvSpPr>
        <p:spPr>
          <a:xfrm>
            <a:off x="437396" y="3818968"/>
            <a:ext cx="11816082" cy="5721973"/>
          </a:xfrm>
          <a:prstGeom prst="rect">
            <a:avLst/>
          </a:prstGeom>
        </p:spPr>
        <p:txBody>
          <a:bodyPr/>
          <a:lstStyle/>
          <a:p>
            <a:r>
              <a:rPr>
                <a:solidFill>
                  <a:srgbClr val="F9F9F9"/>
                </a:solidFill>
                <a:uFill>
                  <a:solidFill>
                    <a:srgbClr val="F9F9F9"/>
                  </a:solidFill>
                </a:uFill>
              </a:rPr>
              <a:t>In order for the cycle to repeat, RuBP must be regenerated.  </a:t>
            </a:r>
          </a:p>
          <a:p>
            <a:r>
              <a:rPr>
                <a:solidFill>
                  <a:srgbClr val="F9F9F9"/>
                </a:solidFill>
                <a:uFill>
                  <a:solidFill>
                    <a:srgbClr val="F9F9F9"/>
                  </a:solidFill>
                </a:uFill>
              </a:rPr>
              <a:t>In a complex series of reactions, the remaining triose phosphate (glyceraldehyde 3-phosphate, G3P) gets rearranged (with energy from ATP) and RuBP is reformed.  </a:t>
            </a:r>
          </a:p>
          <a:p>
            <a:r>
              <a:rPr>
                <a:solidFill>
                  <a:srgbClr val="F9F9F9"/>
                </a:solidFill>
                <a:uFill>
                  <a:solidFill>
                    <a:srgbClr val="F9F9F9"/>
                  </a:solidFill>
                </a:uFill>
              </a:rPr>
              <a:t>CO</a:t>
            </a:r>
            <a:r>
              <a:rPr baseline="-19818">
                <a:solidFill>
                  <a:srgbClr val="F9F9F9"/>
                </a:solidFill>
                <a:uFill>
                  <a:solidFill>
                    <a:srgbClr val="F9F9F9"/>
                  </a:solidFill>
                </a:uFill>
              </a:rPr>
              <a:t>2</a:t>
            </a:r>
            <a:r>
              <a:rPr>
                <a:solidFill>
                  <a:srgbClr val="F9F9F9"/>
                </a:solidFill>
                <a:uFill>
                  <a:solidFill>
                    <a:srgbClr val="F9F9F9"/>
                  </a:solidFill>
                </a:uFill>
              </a:rPr>
              <a:t> can be accepted again and the cycle repeats.</a:t>
            </a:r>
          </a:p>
        </p:txBody>
      </p:sp>
      <p:pic>
        <p:nvPicPr>
          <p:cNvPr id="353" name="pasted-movie.png" descr="pasted-movie.png"/>
          <p:cNvPicPr>
            <a:picLocks noChangeAspect="1"/>
          </p:cNvPicPr>
          <p:nvPr/>
        </p:nvPicPr>
        <p:blipFill>
          <a:blip r:embed="rId2"/>
          <a:stretch>
            <a:fillRect/>
          </a:stretch>
        </p:blipFill>
        <p:spPr>
          <a:xfrm>
            <a:off x="1612003" y="14430"/>
            <a:ext cx="10058401" cy="19304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 name="Image" descr="Image"/>
          <p:cNvPicPr>
            <a:picLocks noChangeAspect="1"/>
          </p:cNvPicPr>
          <p:nvPr/>
        </p:nvPicPr>
        <p:blipFill>
          <a:blip r:embed="rId2"/>
          <a:stretch>
            <a:fillRect/>
          </a:stretch>
        </p:blipFill>
        <p:spPr>
          <a:xfrm>
            <a:off x="1295796" y="1347900"/>
            <a:ext cx="10413326" cy="8194312"/>
          </a:xfrm>
          <a:prstGeom prst="rect">
            <a:avLst/>
          </a:prstGeom>
          <a:ln w="3175">
            <a:miter lim="400000"/>
          </a:ln>
        </p:spPr>
      </p:pic>
      <p:sp>
        <p:nvSpPr>
          <p:cNvPr id="356" name="Rectangle"/>
          <p:cNvSpPr/>
          <p:nvPr/>
        </p:nvSpPr>
        <p:spPr>
          <a:xfrm>
            <a:off x="7516414" y="5253978"/>
            <a:ext cx="2363052" cy="267373"/>
          </a:xfrm>
          <a:prstGeom prst="rect">
            <a:avLst/>
          </a:prstGeom>
          <a:solidFill>
            <a:srgbClr val="FFFFFF"/>
          </a:solidFill>
          <a:ln w="3175">
            <a:miter lim="400000"/>
          </a:ln>
        </p:spPr>
        <p:txBody>
          <a:bodyPr lIns="40640" tIns="40640" rIns="40640" bIns="40640" anchor="ctr"/>
          <a:lstStyle/>
          <a:p>
            <a:pPr defTabSz="623146">
              <a:defRPr sz="4200">
                <a:solidFill>
                  <a:srgbClr val="F9F9F9"/>
                </a:solidFill>
                <a:effectLst>
                  <a:outerShdw blurRad="38100" dist="12700" dir="5400000" rotWithShape="0">
                    <a:srgbClr val="000000">
                      <a:alpha val="50000"/>
                    </a:srgbClr>
                  </a:outerShdw>
                </a:effectLst>
              </a:defRPr>
            </a:pPr>
            <a:endParaRPr/>
          </a:p>
        </p:txBody>
      </p:sp>
      <p:sp>
        <p:nvSpPr>
          <p:cNvPr id="357" name="Rectangle"/>
          <p:cNvSpPr/>
          <p:nvPr/>
        </p:nvSpPr>
        <p:spPr>
          <a:xfrm>
            <a:off x="7254306" y="6886030"/>
            <a:ext cx="1833780" cy="976333"/>
          </a:xfrm>
          <a:prstGeom prst="rect">
            <a:avLst/>
          </a:prstGeom>
          <a:solidFill>
            <a:srgbClr val="FFFFFF"/>
          </a:solidFill>
          <a:ln w="3175">
            <a:miter lim="400000"/>
          </a:ln>
        </p:spPr>
        <p:txBody>
          <a:bodyPr lIns="40640" tIns="40640" rIns="40640" bIns="40640" anchor="ctr"/>
          <a:lstStyle/>
          <a:p>
            <a:pPr defTabSz="623146">
              <a:defRPr sz="4200">
                <a:solidFill>
                  <a:srgbClr val="F9F9F9"/>
                </a:solidFill>
                <a:effectLst>
                  <a:outerShdw blurRad="38100" dist="12700" dir="5400000" rotWithShape="0">
                    <a:srgbClr val="000000">
                      <a:alpha val="50000"/>
                    </a:srgbClr>
                  </a:outerShdw>
                </a:effectLst>
              </a:defRPr>
            </a:pPr>
            <a:endParaRPr/>
          </a:p>
        </p:txBody>
      </p:sp>
      <p:sp>
        <p:nvSpPr>
          <p:cNvPr id="358" name="Triose Phosphate"/>
          <p:cNvSpPr txBox="1"/>
          <p:nvPr/>
        </p:nvSpPr>
        <p:spPr>
          <a:xfrm>
            <a:off x="7017701" y="6862213"/>
            <a:ext cx="1999464" cy="34050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0640" tIns="40640" rIns="40640" bIns="40640" anchor="ctr">
            <a:spAutoFit/>
          </a:bodyPr>
          <a:lstStyle>
            <a:lvl1pPr>
              <a:defRPr sz="1800" b="1">
                <a:latin typeface="Arial"/>
                <a:ea typeface="Arial"/>
                <a:cs typeface="Arial"/>
                <a:sym typeface="Arial"/>
              </a:defRPr>
            </a:lvl1pPr>
          </a:lstStyle>
          <a:p>
            <a:r>
              <a:t>Triose Phosphate</a:t>
            </a:r>
          </a:p>
        </p:txBody>
      </p:sp>
      <p:sp>
        <p:nvSpPr>
          <p:cNvPr id="359" name="Rectangle"/>
          <p:cNvSpPr/>
          <p:nvPr/>
        </p:nvSpPr>
        <p:spPr>
          <a:xfrm>
            <a:off x="4153967" y="6651132"/>
            <a:ext cx="855581" cy="374575"/>
          </a:xfrm>
          <a:prstGeom prst="rect">
            <a:avLst/>
          </a:prstGeom>
          <a:solidFill>
            <a:srgbClr val="FFFFFF"/>
          </a:solidFill>
          <a:ln w="3175">
            <a:miter lim="400000"/>
          </a:ln>
        </p:spPr>
        <p:txBody>
          <a:bodyPr lIns="40640" tIns="40640" rIns="40640" bIns="40640" anchor="ctr"/>
          <a:lstStyle/>
          <a:p>
            <a:pPr defTabSz="623146">
              <a:defRPr sz="4200">
                <a:solidFill>
                  <a:srgbClr val="F9F9F9"/>
                </a:solidFill>
                <a:effectLst>
                  <a:outerShdw blurRad="38100" dist="12700" dir="5400000" rotWithShape="0">
                    <a:srgbClr val="000000">
                      <a:alpha val="50000"/>
                    </a:srgbClr>
                  </a:outerShdw>
                </a:effectLst>
              </a:defRPr>
            </a:pPr>
            <a:endParaRPr/>
          </a:p>
        </p:txBody>
      </p:sp>
      <p:sp>
        <p:nvSpPr>
          <p:cNvPr id="360" name="Triose Phosphate"/>
          <p:cNvSpPr txBox="1"/>
          <p:nvPr/>
        </p:nvSpPr>
        <p:spPr>
          <a:xfrm>
            <a:off x="3119405" y="6668169"/>
            <a:ext cx="1999465" cy="34050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0640" tIns="40640" rIns="40640" bIns="40640" anchor="ctr">
            <a:spAutoFit/>
          </a:bodyPr>
          <a:lstStyle>
            <a:lvl1pPr>
              <a:defRPr sz="1800" b="1">
                <a:latin typeface="Arial"/>
                <a:ea typeface="Arial"/>
                <a:cs typeface="Arial"/>
                <a:sym typeface="Arial"/>
              </a:defRPr>
            </a:lvl1pPr>
          </a:lstStyle>
          <a:p>
            <a:r>
              <a:t>Triose Phosphate</a:t>
            </a:r>
          </a:p>
        </p:txBody>
      </p:sp>
      <p:pic>
        <p:nvPicPr>
          <p:cNvPr id="361" name="pasted-movie.png" descr="pasted-movie.png"/>
          <p:cNvPicPr>
            <a:picLocks noChangeAspect="1"/>
          </p:cNvPicPr>
          <p:nvPr/>
        </p:nvPicPr>
        <p:blipFill>
          <a:blip r:embed="rId3"/>
          <a:stretch>
            <a:fillRect/>
          </a:stretch>
        </p:blipFill>
        <p:spPr>
          <a:xfrm>
            <a:off x="2629699" y="35785"/>
            <a:ext cx="7745402" cy="1486492"/>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The Calvin Cycle"/>
          <p:cNvSpPr txBox="1">
            <a:spLocks noGrp="1"/>
          </p:cNvSpPr>
          <p:nvPr>
            <p:ph type="title"/>
          </p:nvPr>
        </p:nvSpPr>
        <p:spPr>
          <a:xfrm>
            <a:off x="390623" y="1855110"/>
            <a:ext cx="12223554" cy="2016551"/>
          </a:xfrm>
          <a:prstGeom prst="rect">
            <a:avLst/>
          </a:prstGeom>
        </p:spPr>
        <p:txBody>
          <a:bodyPr/>
          <a:lstStyle>
            <a:lvl1pPr algn="ctr"/>
          </a:lstStyle>
          <a:p>
            <a:r>
              <a:t>The Calvin Cycle</a:t>
            </a:r>
          </a:p>
        </p:txBody>
      </p:sp>
      <p:sp>
        <p:nvSpPr>
          <p:cNvPr id="364" name="We know the Calvin Cycle makes sugars for the plant to use.…"/>
          <p:cNvSpPr txBox="1">
            <a:spLocks noGrp="1"/>
          </p:cNvSpPr>
          <p:nvPr>
            <p:ph type="body" idx="1"/>
          </p:nvPr>
        </p:nvSpPr>
        <p:spPr>
          <a:xfrm>
            <a:off x="437396" y="3818968"/>
            <a:ext cx="11816082" cy="5721973"/>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We know the Calvin Cycle makes sugars for the plant to use.</a:t>
            </a:r>
          </a:p>
          <a:p>
            <a:pPr>
              <a:buFont typeface="Arial" panose="020B0604020202020204" pitchFamily="34" charset="0"/>
              <a:buChar char="•"/>
            </a:pPr>
            <a:r>
              <a:rPr dirty="0">
                <a:solidFill>
                  <a:srgbClr val="F9F9F9"/>
                </a:solidFill>
                <a:uFill>
                  <a:solidFill>
                    <a:srgbClr val="F9F9F9"/>
                  </a:solidFill>
                </a:uFill>
              </a:rPr>
              <a:t>The Calvin Cycle also responsible for the synthesis of amino acids and other carbon-containing compounds.</a:t>
            </a:r>
          </a:p>
          <a:p>
            <a:pPr>
              <a:buFont typeface="Arial" panose="020B0604020202020204" pitchFamily="34" charset="0"/>
              <a:buChar char="•"/>
            </a:pPr>
            <a:r>
              <a:rPr dirty="0">
                <a:solidFill>
                  <a:srgbClr val="F9F9F9"/>
                </a:solidFill>
                <a:uFill>
                  <a:solidFill>
                    <a:srgbClr val="F9F9F9"/>
                  </a:solidFill>
                </a:uFill>
              </a:rPr>
              <a:t>It uses intermediate compounds and minerals from the environment to do this.</a:t>
            </a:r>
          </a:p>
        </p:txBody>
      </p:sp>
      <p:pic>
        <p:nvPicPr>
          <p:cNvPr id="365" name="pasted-movie.png" descr="pasted-movie.png"/>
          <p:cNvPicPr>
            <a:picLocks noChangeAspect="1"/>
          </p:cNvPicPr>
          <p:nvPr/>
        </p:nvPicPr>
        <p:blipFill>
          <a:blip r:embed="rId2"/>
          <a:stretch>
            <a:fillRect/>
          </a:stretch>
        </p:blipFill>
        <p:spPr>
          <a:xfrm>
            <a:off x="1814869" y="212659"/>
            <a:ext cx="10058401" cy="2197101"/>
          </a:xfrm>
          <a:prstGeom prst="rect">
            <a:avLst/>
          </a:prstGeom>
          <a:ln w="12700">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Using Your Device"/>
          <p:cNvSpPr txBox="1">
            <a:spLocks noGrp="1"/>
          </p:cNvSpPr>
          <p:nvPr>
            <p:ph type="title"/>
          </p:nvPr>
        </p:nvSpPr>
        <p:spPr>
          <a:xfrm>
            <a:off x="390623" y="2225153"/>
            <a:ext cx="12223554" cy="1646508"/>
          </a:xfrm>
          <a:prstGeom prst="rect">
            <a:avLst/>
          </a:prstGeom>
        </p:spPr>
        <p:txBody>
          <a:bodyPr/>
          <a:lstStyle>
            <a:lvl1pPr algn="ctr"/>
          </a:lstStyle>
          <a:p>
            <a:r>
              <a:rPr dirty="0"/>
              <a:t>Using Your Device</a:t>
            </a:r>
          </a:p>
        </p:txBody>
      </p:sp>
      <p:sp>
        <p:nvSpPr>
          <p:cNvPr id="368" name="Explain what a free-air carbon dioxide enrichment experiment is (FACE).…"/>
          <p:cNvSpPr txBox="1">
            <a:spLocks noGrp="1"/>
          </p:cNvSpPr>
          <p:nvPr>
            <p:ph type="body" idx="1"/>
          </p:nvPr>
        </p:nvSpPr>
        <p:spPr>
          <a:xfrm>
            <a:off x="437396" y="3818968"/>
            <a:ext cx="11816082" cy="5721973"/>
          </a:xfrm>
          <a:prstGeom prst="rect">
            <a:avLst/>
          </a:prstGeom>
        </p:spPr>
        <p:txBody>
          <a:bodyPr/>
          <a:lstStyle/>
          <a:p>
            <a:pPr>
              <a:buFont typeface="Arial" panose="020B0604020202020204" pitchFamily="34" charset="0"/>
              <a:buChar char="•"/>
            </a:pPr>
            <a:r>
              <a:rPr dirty="0">
                <a:solidFill>
                  <a:srgbClr val="F9F9F9"/>
                </a:solidFill>
                <a:uFill>
                  <a:solidFill>
                    <a:srgbClr val="F9F9F9"/>
                  </a:solidFill>
                </a:uFill>
              </a:rPr>
              <a:t>Explain what a free-air carbon dioxide enrichment experiment is (FACE).</a:t>
            </a:r>
          </a:p>
          <a:p>
            <a:pPr>
              <a:buFont typeface="Arial" panose="020B0604020202020204" pitchFamily="34" charset="0"/>
              <a:buChar char="•"/>
            </a:pPr>
            <a:r>
              <a:rPr dirty="0">
                <a:solidFill>
                  <a:srgbClr val="F9F9F9"/>
                </a:solidFill>
                <a:uFill>
                  <a:solidFill>
                    <a:srgbClr val="F9F9F9"/>
                  </a:solidFill>
                </a:uFill>
              </a:rPr>
              <a:t>What is the difference between a laboratory experiment and a field experiment?</a:t>
            </a:r>
          </a:p>
          <a:p>
            <a:pPr>
              <a:buFont typeface="Arial" panose="020B0604020202020204" pitchFamily="34" charset="0"/>
              <a:buChar char="•"/>
            </a:pPr>
            <a:r>
              <a:rPr dirty="0">
                <a:solidFill>
                  <a:srgbClr val="F9F9F9"/>
                </a:solidFill>
                <a:uFill>
                  <a:solidFill>
                    <a:srgbClr val="F9F9F9"/>
                  </a:solidFill>
                </a:uFill>
              </a:rPr>
              <a:t>What is the difference between a controlled variable (constant) and a control?</a:t>
            </a:r>
          </a:p>
          <a:p>
            <a:pPr>
              <a:buFont typeface="Arial" panose="020B0604020202020204" pitchFamily="34" charset="0"/>
              <a:buChar char="•"/>
            </a:pPr>
            <a:r>
              <a:rPr dirty="0">
                <a:solidFill>
                  <a:srgbClr val="F9F9F9"/>
                </a:solidFill>
                <a:uFill>
                  <a:solidFill>
                    <a:srgbClr val="F9F9F9"/>
                  </a:solidFill>
                </a:uFill>
              </a:rPr>
              <a:t>What are the challenges of field experiments?</a:t>
            </a:r>
          </a:p>
        </p:txBody>
      </p:sp>
      <p:pic>
        <p:nvPicPr>
          <p:cNvPr id="369" name="pasted-movie.png" descr="pasted-movie.png"/>
          <p:cNvPicPr>
            <a:picLocks noChangeAspect="1"/>
          </p:cNvPicPr>
          <p:nvPr/>
        </p:nvPicPr>
        <p:blipFill>
          <a:blip r:embed="rId2"/>
          <a:stretch>
            <a:fillRect/>
          </a:stretch>
        </p:blipFill>
        <p:spPr>
          <a:xfrm>
            <a:off x="1569294" y="81309"/>
            <a:ext cx="10058401" cy="2565401"/>
          </a:xfrm>
          <a:prstGeom prst="rect">
            <a:avLst/>
          </a:prstGeom>
          <a:ln w="3175">
            <a:solidFill>
              <a:schemeClr val="tx1"/>
            </a:solidFill>
            <a:miter lim="400000"/>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623146"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623146"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a:spAutoFit/>
      </a:bodyPr>
      <a:lstStyle>
        <a:defPPr marL="0" marR="0" indent="0" algn="ctr" defTabSz="582506"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000000"/>
            </a:solidFill>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TotalTime>
  <Words>2195</Words>
  <Application>Microsoft Macintosh PowerPoint</Application>
  <PresentationFormat>Custom</PresentationFormat>
  <Paragraphs>173</Paragraphs>
  <Slides>55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Lucida Grande</vt:lpstr>
      <vt:lpstr>Times New Roman</vt:lpstr>
      <vt:lpstr>Wingdings</vt:lpstr>
      <vt:lpstr>White</vt:lpstr>
      <vt:lpstr>Chapter 10 Photosynthesis</vt:lpstr>
      <vt:lpstr>PowerPoint Presentation</vt:lpstr>
      <vt:lpstr>TOK</vt:lpstr>
      <vt:lpstr>Autotrophs and Heterotrophs</vt:lpstr>
      <vt:lpstr>Chloroplasts</vt:lpstr>
      <vt:lpstr>Chloroplasts</vt:lpstr>
      <vt:lpstr>Chloroplasts</vt:lpstr>
      <vt:lpstr>     Chloroplasts</vt:lpstr>
      <vt:lpstr>Photosynthesis</vt:lpstr>
      <vt:lpstr>PowerPoint Presentation</vt:lpstr>
      <vt:lpstr>PowerPoint Presentation</vt:lpstr>
      <vt:lpstr>PowerPoint Presentation</vt:lpstr>
      <vt:lpstr>PowerPoint Presentation</vt:lpstr>
      <vt:lpstr>PowerPoint Presentation</vt:lpstr>
      <vt:lpstr>PowerPoint Presentation</vt:lpstr>
      <vt:lpstr>Photosynthesis and Cellular Respiration</vt:lpstr>
      <vt:lpstr>PowerPoint Presentation</vt:lpstr>
      <vt:lpstr>PowerPoint Presentation</vt:lpstr>
      <vt:lpstr>The 3 Main Pigments in Chloroplasts</vt:lpstr>
      <vt:lpstr>Chlorophyll a and Accessory Pigments</vt:lpstr>
      <vt:lpstr>Experiments With Light</vt:lpstr>
      <vt:lpstr>PowerPoint Presentation</vt:lpstr>
      <vt:lpstr>PowerPoint Presentation</vt:lpstr>
      <vt:lpstr>PowerPoint Presentation</vt:lpstr>
      <vt:lpstr>Comparing Oxygen Production and Absorption of Light in Photosynthesis</vt:lpstr>
      <vt:lpstr>  </vt:lpstr>
      <vt:lpstr>Photosynthesis: The Light-Dependent Reactions</vt:lpstr>
      <vt:lpstr>Photosynthesis: The Calvin Cycle, The Light-Independent Reactions</vt:lpstr>
      <vt:lpstr>PowerPoint Presentation</vt:lpstr>
      <vt:lpstr>Photosystems</vt:lpstr>
      <vt:lpstr>Absorption of Light</vt:lpstr>
      <vt:lpstr>Photosystems II and I</vt:lpstr>
      <vt:lpstr>Photosystems II and I</vt:lpstr>
      <vt:lpstr>The Light Reactions of Photosynthesis</vt:lpstr>
      <vt:lpstr>Non-Cyclic Electron Flow</vt:lpstr>
      <vt:lpstr>Non-Cyclic Electron Flow</vt:lpstr>
      <vt:lpstr>Non-Cyclic Electron Flow</vt:lpstr>
      <vt:lpstr>Non-Cyclic Electron Flow</vt:lpstr>
      <vt:lpstr>Cyclic Electron Flow</vt:lpstr>
      <vt:lpstr>PowerPoint Presentation</vt:lpstr>
      <vt:lpstr>Similarities Between Chloroplasts and Mitochondria</vt:lpstr>
      <vt:lpstr>PowerPoint Presentation</vt:lpstr>
      <vt:lpstr>Form Fitting Function:  Chloroplasts and Mitochondria</vt:lpstr>
      <vt:lpstr>PowerPoint Presentation</vt:lpstr>
      <vt:lpstr>PowerPoint Presentation</vt:lpstr>
      <vt:lpstr>PowerPoint Presentation</vt:lpstr>
      <vt:lpstr>The Calvin Cycle</vt:lpstr>
      <vt:lpstr>The Calvin Cycle:  Carbon Fixation</vt:lpstr>
      <vt:lpstr>PowerPoint Presentation</vt:lpstr>
      <vt:lpstr>The Calvin Cycle:  Reduction</vt:lpstr>
      <vt:lpstr>PowerPoint Presentation</vt:lpstr>
      <vt:lpstr>The Calvin Cycle:  Regeneration of RuBP</vt:lpstr>
      <vt:lpstr>PowerPoint Presentation</vt:lpstr>
      <vt:lpstr>The Calvin Cycle</vt:lpstr>
      <vt:lpstr>Using Your Device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MULTHAUPT, TRAVIS</cp:lastModifiedBy>
  <cp:revision>5</cp:revision>
  <dcterms:modified xsi:type="dcterms:W3CDTF">2025-12-30T04:23:20Z</dcterms:modified>
</cp:coreProperties>
</file>