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1pPr>
    <a:lvl2pPr marL="0" marR="0" indent="2667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2pPr>
    <a:lvl3pPr marL="0" marR="0" indent="5334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3pPr>
    <a:lvl4pPr marL="0" marR="0" indent="8001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4pPr>
    <a:lvl5pPr marL="0" marR="0" indent="10668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5pPr>
    <a:lvl6pPr marL="0" marR="0" indent="13335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6pPr>
    <a:lvl7pPr marL="0" marR="0" indent="16129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7pPr>
    <a:lvl8pPr marL="0" marR="0" indent="18796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8pPr>
    <a:lvl9pPr marL="0" marR="0" indent="214630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D51ADE6A-740E-44AE-83CC-AE7238B6C88D}"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4A9BC294-FFE2-49D5-8D69-9E1BD2C41BD5}" styleName="">
    <a:tblBg/>
    <a:wholeTb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06"/>
    <p:restoredTop sz="92509"/>
  </p:normalViewPr>
  <p:slideViewPr>
    <p:cSldViewPr snapToGrid="0">
      <p:cViewPr varScale="1">
        <p:scale>
          <a:sx n="128" d="100"/>
          <a:sy n="128" d="100"/>
        </p:scale>
        <p:origin x="13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xfrm>
            <a:off x="1143000" y="685800"/>
            <a:ext cx="4572000" cy="3429000"/>
          </a:xfrm>
          <a:prstGeom prst="rect">
            <a:avLst/>
          </a:prstGeom>
        </p:spPr>
        <p:txBody>
          <a:bodyPr/>
          <a:lstStyle/>
          <a:p>
            <a:endParaRPr/>
          </a:p>
        </p:txBody>
      </p:sp>
      <p:sp>
        <p:nvSpPr>
          <p:cNvPr id="162" name="Shape 16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06400" latinLnBrk="0">
      <a:defRPr sz="1400">
        <a:latin typeface="Lucida Grande"/>
        <a:ea typeface="Lucida Grande"/>
        <a:cs typeface="Lucida Grande"/>
        <a:sym typeface="Lucida Grande"/>
      </a:defRPr>
    </a:lvl1pPr>
    <a:lvl2pPr defTabSz="406400" latinLnBrk="0">
      <a:defRPr sz="1400">
        <a:latin typeface="Lucida Grande"/>
        <a:ea typeface="Lucida Grande"/>
        <a:cs typeface="Lucida Grande"/>
        <a:sym typeface="Lucida Grande"/>
      </a:defRPr>
    </a:lvl2pPr>
    <a:lvl3pPr defTabSz="406400" latinLnBrk="0">
      <a:defRPr sz="1400">
        <a:latin typeface="Lucida Grande"/>
        <a:ea typeface="Lucida Grande"/>
        <a:cs typeface="Lucida Grande"/>
        <a:sym typeface="Lucida Grande"/>
      </a:defRPr>
    </a:lvl3pPr>
    <a:lvl4pPr defTabSz="406400" latinLnBrk="0">
      <a:defRPr sz="1400">
        <a:latin typeface="Lucida Grande"/>
        <a:ea typeface="Lucida Grande"/>
        <a:cs typeface="Lucida Grande"/>
        <a:sym typeface="Lucida Grande"/>
      </a:defRPr>
    </a:lvl4pPr>
    <a:lvl5pPr defTabSz="406400" latinLnBrk="0">
      <a:defRPr sz="1400">
        <a:latin typeface="Lucida Grande"/>
        <a:ea typeface="Lucida Grande"/>
        <a:cs typeface="Lucida Grande"/>
        <a:sym typeface="Lucida Grande"/>
      </a:defRPr>
    </a:lvl5pPr>
    <a:lvl6pPr defTabSz="406400" latinLnBrk="0">
      <a:defRPr sz="1400">
        <a:latin typeface="Lucida Grande"/>
        <a:ea typeface="Lucida Grande"/>
        <a:cs typeface="Lucida Grande"/>
        <a:sym typeface="Lucida Grande"/>
      </a:defRPr>
    </a:lvl6pPr>
    <a:lvl7pPr defTabSz="406400" latinLnBrk="0">
      <a:defRPr sz="1400">
        <a:latin typeface="Lucida Grande"/>
        <a:ea typeface="Lucida Grande"/>
        <a:cs typeface="Lucida Grande"/>
        <a:sym typeface="Lucida Grande"/>
      </a:defRPr>
    </a:lvl7pPr>
    <a:lvl8pPr defTabSz="406400" latinLnBrk="0">
      <a:defRPr sz="1400">
        <a:latin typeface="Lucida Grande"/>
        <a:ea typeface="Lucida Grande"/>
        <a:cs typeface="Lucida Grande"/>
        <a:sym typeface="Lucida Grande"/>
      </a:defRPr>
    </a:lvl8pPr>
    <a:lvl9pPr defTabSz="406400" latinLnBrk="0">
      <a:defRPr sz="14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Gleam">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20" name="Title Text"/>
          <p:cNvSpPr txBox="1">
            <a:spLocks noGrp="1"/>
          </p:cNvSpPr>
          <p:nvPr>
            <p:ph type="title"/>
          </p:nvPr>
        </p:nvSpPr>
        <p:spPr>
          <a:xfrm>
            <a:off x="685800" y="2057400"/>
            <a:ext cx="7772400" cy="2286000"/>
          </a:xfrm>
          <a:prstGeom prst="rect">
            <a:avLst/>
          </a:prstGeom>
        </p:spPr>
        <p:txBody>
          <a:bodyPr/>
          <a:lstStyle/>
          <a:p>
            <a:r>
              <a:t>Title Text</a:t>
            </a:r>
          </a:p>
        </p:txBody>
      </p:sp>
      <p:sp>
        <p:nvSpPr>
          <p:cNvPr id="21" name="Body Level One…"/>
          <p:cNvSpPr txBox="1">
            <a:spLocks noGrp="1"/>
          </p:cNvSpPr>
          <p:nvPr>
            <p:ph type="body" sz="half" idx="1"/>
          </p:nvPr>
        </p:nvSpPr>
        <p:spPr>
          <a:xfrm>
            <a:off x="1371600" y="4343400"/>
            <a:ext cx="6400800" cy="2514600"/>
          </a:xfrm>
          <a:prstGeom prst="rect">
            <a:avLst/>
          </a:prstGeom>
        </p:spPr>
        <p:txBody>
          <a:bodyPr/>
          <a:lstStyle>
            <a:lvl1pPr marL="40639" indent="0" algn="ctr">
              <a:spcBef>
                <a:spcPts val="600"/>
              </a:spcBef>
              <a:buSzTx/>
              <a:buFont typeface="Wingdings"/>
              <a:buNone/>
              <a:defRPr sz="2800"/>
            </a:lvl1pPr>
            <a:lvl2pPr marL="497840" indent="0" algn="ctr">
              <a:buSzTx/>
              <a:buFont typeface="Wingdings"/>
              <a:buNone/>
            </a:lvl2pPr>
            <a:lvl3pPr marL="955039" indent="0" algn="ctr">
              <a:buSzTx/>
              <a:buFont typeface="Wingdings"/>
              <a:buNone/>
            </a:lvl3pPr>
            <a:lvl4pPr marL="1412239" indent="0" algn="ctr">
              <a:buSzTx/>
              <a:buFont typeface="Wingdings"/>
              <a:buNone/>
            </a:lvl4pPr>
            <a:lvl5pPr marL="1869439" indent="0" algn="ctr">
              <a:buSzTx/>
              <a:buFont typeface="Wingdings"/>
              <a:buNone/>
            </a:lvl5p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FFFFFF"/>
        </a:solidFill>
        <a:effectLst/>
      </p:bgPr>
    </p:bg>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89000" y="1155700"/>
            <a:ext cx="7366000" cy="2324100"/>
          </a:xfrm>
          <a:prstGeom prst="rect">
            <a:avLst/>
          </a:prstGeom>
          <a:effectLst/>
        </p:spPr>
        <p:txBody>
          <a:bodyPr lIns="38100" tIns="38100" rIns="38100" bIns="38100" anchor="b"/>
          <a:lstStyle>
            <a:lvl1pPr marL="0" marR="0" defTabSz="406400">
              <a:defRPr sz="5600">
                <a:solidFill>
                  <a:srgbClr val="000000"/>
                </a:solidFill>
                <a:uFillTx/>
                <a:latin typeface="+mj-lt"/>
                <a:ea typeface="+mj-ea"/>
                <a:cs typeface="+mj-cs"/>
                <a:sym typeface="Gill Sans"/>
              </a:defRPr>
            </a:lvl1pPr>
          </a:lstStyle>
          <a:p>
            <a:r>
              <a:t>Title Text</a:t>
            </a:r>
          </a:p>
        </p:txBody>
      </p:sp>
      <p:sp>
        <p:nvSpPr>
          <p:cNvPr id="30" name="Body Level One…"/>
          <p:cNvSpPr txBox="1">
            <a:spLocks noGrp="1"/>
          </p:cNvSpPr>
          <p:nvPr>
            <p:ph type="body" sz="quarter" idx="1"/>
          </p:nvPr>
        </p:nvSpPr>
        <p:spPr>
          <a:xfrm>
            <a:off x="889000" y="3530600"/>
            <a:ext cx="7366000" cy="800100"/>
          </a:xfrm>
          <a:prstGeom prst="rect">
            <a:avLst/>
          </a:prstGeom>
          <a:effectLst/>
        </p:spPr>
        <p:txBody>
          <a:bodyPr lIns="38100" tIns="38100" rIns="38100" bIns="38100"/>
          <a:lstStyle>
            <a:lvl1pPr marL="0" marR="0" indent="0" algn="ctr" defTabSz="406400">
              <a:spcBef>
                <a:spcPts val="0"/>
              </a:spcBef>
              <a:buClrTx/>
              <a:buSzTx/>
              <a:buNone/>
              <a:defRPr sz="2400">
                <a:solidFill>
                  <a:srgbClr val="000000"/>
                </a:solidFill>
                <a:uFillTx/>
                <a:latin typeface="+mj-lt"/>
                <a:ea typeface="+mj-ea"/>
                <a:cs typeface="+mj-cs"/>
                <a:sym typeface="Gill Sans"/>
              </a:defRPr>
            </a:lvl1pPr>
            <a:lvl2pPr marL="0" marR="0" indent="0" algn="ctr" defTabSz="406400">
              <a:spcBef>
                <a:spcPts val="0"/>
              </a:spcBef>
              <a:buClrTx/>
              <a:buSzTx/>
              <a:buNone/>
              <a:defRPr sz="2400">
                <a:solidFill>
                  <a:srgbClr val="000000"/>
                </a:solidFill>
                <a:uFillTx/>
                <a:latin typeface="+mj-lt"/>
                <a:ea typeface="+mj-ea"/>
                <a:cs typeface="+mj-cs"/>
                <a:sym typeface="Gill Sans"/>
              </a:defRPr>
            </a:lvl2pPr>
            <a:lvl3pPr marL="0" marR="0" indent="0" algn="ctr" defTabSz="406400">
              <a:spcBef>
                <a:spcPts val="0"/>
              </a:spcBef>
              <a:buClrTx/>
              <a:buSzTx/>
              <a:buNone/>
              <a:defRPr>
                <a:solidFill>
                  <a:srgbClr val="000000"/>
                </a:solidFill>
                <a:uFillTx/>
                <a:latin typeface="+mj-lt"/>
                <a:ea typeface="+mj-ea"/>
                <a:cs typeface="+mj-cs"/>
                <a:sym typeface="Gill Sans"/>
              </a:defRPr>
            </a:lvl3pPr>
            <a:lvl4pPr marL="0" marR="0" indent="0" algn="ctr" defTabSz="406400">
              <a:spcBef>
                <a:spcPts val="0"/>
              </a:spcBef>
              <a:buClrTx/>
              <a:buSzTx/>
              <a:buNone/>
              <a:defRPr sz="2400">
                <a:solidFill>
                  <a:srgbClr val="000000"/>
                </a:solidFill>
                <a:uFillTx/>
                <a:latin typeface="+mj-lt"/>
                <a:ea typeface="+mj-ea"/>
                <a:cs typeface="+mj-cs"/>
                <a:sym typeface="Gill Sans"/>
              </a:defRPr>
            </a:lvl4pPr>
            <a:lvl5pPr marL="0" marR="0" indent="0" algn="ctr" defTabSz="406400">
              <a:spcBef>
                <a:spcPts val="0"/>
              </a:spcBef>
              <a:buClrTx/>
              <a:buSzTx/>
              <a:buNone/>
              <a:defRPr sz="24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FFFFFF"/>
        </a:solidFill>
        <a:effectLst/>
      </p:bgPr>
    </p:bg>
    <p:spTree>
      <p:nvGrpSpPr>
        <p:cNvPr id="1" name=""/>
        <p:cNvGrpSpPr/>
        <p:nvPr/>
      </p:nvGrpSpPr>
      <p:grpSpPr>
        <a:xfrm>
          <a:off x="0" y="0"/>
          <a:ext cx="0" cy="0"/>
          <a:chOff x="0" y="0"/>
          <a:chExt cx="0" cy="0"/>
        </a:xfrm>
      </p:grpSpPr>
      <p:sp>
        <p:nvSpPr>
          <p:cNvPr id="38"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39" name="Body Level One…"/>
          <p:cNvSpPr txBox="1">
            <a:spLocks noGrp="1"/>
          </p:cNvSpPr>
          <p:nvPr>
            <p:ph type="body" idx="1"/>
          </p:nvPr>
        </p:nvSpPr>
        <p:spPr>
          <a:xfrm>
            <a:off x="889000" y="1943100"/>
            <a:ext cx="7366000" cy="4025900"/>
          </a:xfrm>
          <a:prstGeom prst="rect">
            <a:avLst/>
          </a:prstGeom>
          <a:effectLst/>
        </p:spPr>
        <p:txBody>
          <a:bodyPr lIns="38100" tIns="38100" rIns="38100" bIns="38100" anchor="ctr"/>
          <a:lstStyle>
            <a:lvl1pPr marL="698500" marR="0" indent="-444500" defTabSz="406400">
              <a:spcBef>
                <a:spcPts val="1600"/>
              </a:spcBef>
              <a:buClrTx/>
              <a:buSzPct val="171000"/>
              <a:buChar char="•"/>
              <a:defRPr sz="2800">
                <a:solidFill>
                  <a:srgbClr val="000000"/>
                </a:solidFill>
                <a:uFillTx/>
                <a:latin typeface="+mj-lt"/>
                <a:ea typeface="+mj-ea"/>
                <a:cs typeface="+mj-cs"/>
                <a:sym typeface="Gill Sans"/>
              </a:defRPr>
            </a:lvl1pPr>
            <a:lvl2pPr marL="1041400" marR="0" indent="-444500" defTabSz="406400">
              <a:spcBef>
                <a:spcPts val="1600"/>
              </a:spcBef>
              <a:buClrTx/>
              <a:buSzPct val="171000"/>
              <a:buChar char="•"/>
              <a:defRPr>
                <a:solidFill>
                  <a:srgbClr val="000000"/>
                </a:solidFill>
                <a:uFillTx/>
                <a:latin typeface="+mj-lt"/>
                <a:ea typeface="+mj-ea"/>
                <a:cs typeface="+mj-cs"/>
                <a:sym typeface="Gill Sans"/>
              </a:defRPr>
            </a:lvl2pPr>
            <a:lvl3pPr marL="1384300" marR="0" indent="-444500" defTabSz="406400">
              <a:spcBef>
                <a:spcPts val="1600"/>
              </a:spcBef>
              <a:buClrTx/>
              <a:buSzPct val="171000"/>
              <a:buChar char="•"/>
              <a:defRPr sz="2800">
                <a:solidFill>
                  <a:srgbClr val="000000"/>
                </a:solidFill>
                <a:uFillTx/>
                <a:latin typeface="+mj-lt"/>
                <a:ea typeface="+mj-ea"/>
                <a:cs typeface="+mj-cs"/>
                <a:sym typeface="Gill Sans"/>
              </a:defRPr>
            </a:lvl3pPr>
            <a:lvl4pPr marL="1739900" marR="0" indent="-444500" defTabSz="406400">
              <a:spcBef>
                <a:spcPts val="1600"/>
              </a:spcBef>
              <a:buClrTx/>
              <a:buSzPct val="171000"/>
              <a:buChar char="•"/>
              <a:defRPr sz="2800">
                <a:solidFill>
                  <a:srgbClr val="000000"/>
                </a:solidFill>
                <a:uFillTx/>
                <a:latin typeface="+mj-lt"/>
                <a:ea typeface="+mj-ea"/>
                <a:cs typeface="+mj-cs"/>
                <a:sym typeface="Gill Sans"/>
              </a:defRPr>
            </a:lvl4pPr>
            <a:lvl5pPr marL="2082800" marR="0" indent="-444500" defTabSz="406400">
              <a:spcBef>
                <a:spcPts val="16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 2 Column">
    <p:bg>
      <p:bgPr>
        <a:solidFill>
          <a:srgbClr val="FFFFFF"/>
        </a:solidFill>
        <a:effectLst/>
      </p:bgPr>
    </p:bg>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48" name="Body Level One…"/>
          <p:cNvSpPr txBox="1">
            <a:spLocks noGrp="1"/>
          </p:cNvSpPr>
          <p:nvPr>
            <p:ph type="body" idx="1"/>
          </p:nvPr>
        </p:nvSpPr>
        <p:spPr>
          <a:xfrm>
            <a:off x="889000" y="1943100"/>
            <a:ext cx="7366000" cy="4025900"/>
          </a:xfrm>
          <a:prstGeom prst="rect">
            <a:avLst/>
          </a:prstGeom>
          <a:effectLst/>
        </p:spPr>
        <p:txBody>
          <a:bodyPr lIns="38100" tIns="38100" rIns="38100" bIns="38100" numCol="2" spcCol="368300"/>
          <a:lstStyle>
            <a:lvl1pPr marL="640422" marR="0" indent="-386422" defTabSz="406400">
              <a:spcBef>
                <a:spcPts val="2700"/>
              </a:spcBef>
              <a:buClrTx/>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000000"/>
                </a:solidFill>
                <a:uFillTx/>
                <a:latin typeface="+mj-lt"/>
                <a:ea typeface="+mj-ea"/>
                <a:cs typeface="+mj-cs"/>
                <a:sym typeface="Gill Sans"/>
              </a:defRPr>
            </a:lvl3pPr>
            <a:lvl4pPr marL="1681822" marR="0" indent="-386422" defTabSz="406400">
              <a:spcBef>
                <a:spcPts val="2700"/>
              </a:spcBef>
              <a:buClrTx/>
              <a:buSzPct val="171000"/>
              <a:buChar char="•"/>
              <a:defRPr>
                <a:solidFill>
                  <a:srgbClr val="000000"/>
                </a:solidFill>
                <a:uFillTx/>
                <a:latin typeface="+mj-lt"/>
                <a:ea typeface="+mj-ea"/>
                <a:cs typeface="+mj-cs"/>
                <a:sym typeface="Gill Sans"/>
              </a:defRPr>
            </a:lvl4pPr>
            <a:lvl5pPr marL="2024722" marR="0" indent="-386422" defTabSz="406400">
              <a:spcBef>
                <a:spcPts val="2700"/>
              </a:spcBef>
              <a:buClrTx/>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56" name="Body Level One…"/>
          <p:cNvSpPr txBox="1">
            <a:spLocks noGrp="1"/>
          </p:cNvSpPr>
          <p:nvPr>
            <p:ph type="body" idx="1"/>
          </p:nvPr>
        </p:nvSpPr>
        <p:spPr>
          <a:xfrm>
            <a:off x="889000" y="889000"/>
            <a:ext cx="7366000" cy="5080000"/>
          </a:xfrm>
          <a:prstGeom prst="rect">
            <a:avLst/>
          </a:prstGeom>
          <a:effectLst/>
        </p:spPr>
        <p:txBody>
          <a:bodyPr lIns="38100" tIns="38100" rIns="38100" bIns="38100" anchor="ctr"/>
          <a:lstStyle>
            <a:lvl1pPr marL="698500" marR="0" indent="-444500" defTabSz="406400">
              <a:spcBef>
                <a:spcPts val="3300"/>
              </a:spcBef>
              <a:buClrTx/>
              <a:buSzPct val="171000"/>
              <a:buChar char="•"/>
              <a:defRPr sz="2800">
                <a:solidFill>
                  <a:srgbClr val="000000"/>
                </a:solidFill>
                <a:uFillTx/>
                <a:latin typeface="+mj-lt"/>
                <a:ea typeface="+mj-ea"/>
                <a:cs typeface="+mj-cs"/>
                <a:sym typeface="Gill Sans"/>
              </a:defRPr>
            </a:lvl1pPr>
            <a:lvl2pPr marL="1041400" marR="0" indent="-444500" defTabSz="406400">
              <a:spcBef>
                <a:spcPts val="3300"/>
              </a:spcBef>
              <a:buClrTx/>
              <a:buSzPct val="171000"/>
              <a:buChar char="•"/>
              <a:defRPr>
                <a:solidFill>
                  <a:srgbClr val="000000"/>
                </a:solidFill>
                <a:uFillTx/>
                <a:latin typeface="+mj-lt"/>
                <a:ea typeface="+mj-ea"/>
                <a:cs typeface="+mj-cs"/>
                <a:sym typeface="Gill Sans"/>
              </a:defRPr>
            </a:lvl2pPr>
            <a:lvl3pPr marL="1384300" marR="0" indent="-444500" defTabSz="406400">
              <a:spcBef>
                <a:spcPts val="3300"/>
              </a:spcBef>
              <a:buClrTx/>
              <a:buSzPct val="171000"/>
              <a:buChar char="•"/>
              <a:defRPr sz="2800">
                <a:solidFill>
                  <a:srgbClr val="000000"/>
                </a:solidFill>
                <a:uFillTx/>
                <a:latin typeface="+mj-lt"/>
                <a:ea typeface="+mj-ea"/>
                <a:cs typeface="+mj-cs"/>
                <a:sym typeface="Gill Sans"/>
              </a:defRPr>
            </a:lvl3pPr>
            <a:lvl4pPr marL="1739900" marR="0" indent="-444500" defTabSz="406400">
              <a:spcBef>
                <a:spcPts val="3300"/>
              </a:spcBef>
              <a:buClrTx/>
              <a:buSzPct val="171000"/>
              <a:buChar char="•"/>
              <a:defRPr sz="2800">
                <a:solidFill>
                  <a:srgbClr val="000000"/>
                </a:solidFill>
                <a:uFillTx/>
                <a:latin typeface="+mj-lt"/>
                <a:ea typeface="+mj-ea"/>
                <a:cs typeface="+mj-cs"/>
                <a:sym typeface="Gill Sans"/>
              </a:defRPr>
            </a:lvl4pPr>
            <a:lvl5pPr marL="2082800" marR="0" indent="-444500" defTabSz="406400">
              <a:spcBef>
                <a:spcPts val="33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bg>
      <p:bgPr>
        <a:solidFill>
          <a:srgbClr val="FFFFFF"/>
        </a:solidFill>
        <a:effectLst/>
      </p:bgPr>
    </p:bg>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71"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72"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 Center">
    <p:bg>
      <p:bgPr>
        <a:solidFill>
          <a:srgbClr val="FFFFFF"/>
        </a:solidFill>
        <a:effectLst/>
      </p:bgPr>
    </p:bg>
    <p:spTree>
      <p:nvGrpSpPr>
        <p:cNvPr id="1" name=""/>
        <p:cNvGrpSpPr/>
        <p:nvPr/>
      </p:nvGrpSpPr>
      <p:grpSpPr>
        <a:xfrm>
          <a:off x="0" y="0"/>
          <a:ext cx="0" cy="0"/>
          <a:chOff x="0" y="0"/>
          <a:chExt cx="0" cy="0"/>
        </a:xfrm>
      </p:grpSpPr>
      <p:sp>
        <p:nvSpPr>
          <p:cNvPr id="79" name="Title Text"/>
          <p:cNvSpPr txBox="1">
            <a:spLocks noGrp="1"/>
          </p:cNvSpPr>
          <p:nvPr>
            <p:ph type="title"/>
          </p:nvPr>
        </p:nvSpPr>
        <p:spPr>
          <a:xfrm>
            <a:off x="889000" y="2095500"/>
            <a:ext cx="7366000" cy="26797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80"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Horizontal">
    <p:bg>
      <p:bgPr>
        <a:solidFill>
          <a:srgbClr val="FFFFFF"/>
        </a:solidFill>
        <a:effectLst/>
      </p:bgPr>
    </p:bg>
    <p:spTree>
      <p:nvGrpSpPr>
        <p:cNvPr id="1" name=""/>
        <p:cNvGrpSpPr/>
        <p:nvPr/>
      </p:nvGrpSpPr>
      <p:grpSpPr>
        <a:xfrm>
          <a:off x="0" y="0"/>
          <a:ext cx="0" cy="0"/>
          <a:chOff x="0" y="0"/>
          <a:chExt cx="0" cy="0"/>
        </a:xfrm>
      </p:grpSpPr>
      <p:sp>
        <p:nvSpPr>
          <p:cNvPr id="87" name="Image"/>
          <p:cNvSpPr>
            <a:spLocks noGrp="1"/>
          </p:cNvSpPr>
          <p:nvPr>
            <p:ph type="pic" sz="half" idx="21"/>
          </p:nvPr>
        </p:nvSpPr>
        <p:spPr>
          <a:xfrm>
            <a:off x="1778000" y="1282700"/>
            <a:ext cx="5600700" cy="3474395"/>
          </a:xfrm>
          <a:prstGeom prst="rect">
            <a:avLst/>
          </a:prstGeom>
          <a:effectLst/>
        </p:spPr>
        <p:txBody>
          <a:bodyPr lIns="91439" tIns="45719" rIns="91439" bIns="45719"/>
          <a:lstStyle/>
          <a:p>
            <a:endParaRPr/>
          </a:p>
        </p:txBody>
      </p:sp>
      <p:sp>
        <p:nvSpPr>
          <p:cNvPr id="88" name="Title Text"/>
          <p:cNvSpPr txBox="1">
            <a:spLocks noGrp="1"/>
          </p:cNvSpPr>
          <p:nvPr>
            <p:ph type="title"/>
          </p:nvPr>
        </p:nvSpPr>
        <p:spPr>
          <a:xfrm>
            <a:off x="889000" y="5181600"/>
            <a:ext cx="7366000" cy="1206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89"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Horizontal Reflection">
    <p:bg>
      <p:bgPr>
        <a:solidFill>
          <a:srgbClr val="FFFFFF"/>
        </a:solidFill>
        <a:effectLst/>
      </p:bgPr>
    </p:bg>
    <p:spTree>
      <p:nvGrpSpPr>
        <p:cNvPr id="1" name=""/>
        <p:cNvGrpSpPr/>
        <p:nvPr/>
      </p:nvGrpSpPr>
      <p:grpSpPr>
        <a:xfrm>
          <a:off x="0" y="0"/>
          <a:ext cx="0" cy="0"/>
          <a:chOff x="0" y="0"/>
          <a:chExt cx="0" cy="0"/>
        </a:xfrm>
      </p:grpSpPr>
      <p:sp>
        <p:nvSpPr>
          <p:cNvPr id="96" name="Image"/>
          <p:cNvSpPr>
            <a:spLocks noGrp="1"/>
          </p:cNvSpPr>
          <p:nvPr>
            <p:ph type="pic" sz="half" idx="21"/>
          </p:nvPr>
        </p:nvSpPr>
        <p:spPr>
          <a:xfrm>
            <a:off x="1778000" y="1282700"/>
            <a:ext cx="5600700" cy="3474395"/>
          </a:xfrm>
          <a:prstGeom prst="rect">
            <a:avLst/>
          </a:prstGeom>
          <a:ln w="25400"/>
          <a:effectLst>
            <a:reflection stA="50000" endPos="40000" dir="5400000" sy="-100000" algn="bl" rotWithShape="0"/>
          </a:effectLst>
        </p:spPr>
        <p:txBody>
          <a:bodyPr lIns="91439" tIns="45719" rIns="91439" bIns="45719"/>
          <a:lstStyle/>
          <a:p>
            <a:endParaRPr/>
          </a:p>
        </p:txBody>
      </p:sp>
      <p:sp>
        <p:nvSpPr>
          <p:cNvPr id="97" name="Title Text"/>
          <p:cNvSpPr txBox="1">
            <a:spLocks noGrp="1"/>
          </p:cNvSpPr>
          <p:nvPr>
            <p:ph type="title"/>
          </p:nvPr>
        </p:nvSpPr>
        <p:spPr>
          <a:xfrm>
            <a:off x="889000" y="5181600"/>
            <a:ext cx="7366000" cy="1206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9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FFFFFF"/>
        </a:solidFill>
        <a:effectLst/>
      </p:bgPr>
    </p:bg>
    <p:spTree>
      <p:nvGrpSpPr>
        <p:cNvPr id="1" name=""/>
        <p:cNvGrpSpPr/>
        <p:nvPr/>
      </p:nvGrpSpPr>
      <p:grpSpPr>
        <a:xfrm>
          <a:off x="0" y="0"/>
          <a:ext cx="0" cy="0"/>
          <a:chOff x="0" y="0"/>
          <a:chExt cx="0" cy="0"/>
        </a:xfrm>
      </p:grpSpPr>
      <p:sp>
        <p:nvSpPr>
          <p:cNvPr id="105" name="Image"/>
          <p:cNvSpPr>
            <a:spLocks noGrp="1"/>
          </p:cNvSpPr>
          <p:nvPr>
            <p:ph type="pic" sz="half" idx="21"/>
          </p:nvPr>
        </p:nvSpPr>
        <p:spPr>
          <a:xfrm>
            <a:off x="4876800" y="927100"/>
            <a:ext cx="3225800" cy="4841869"/>
          </a:xfrm>
          <a:prstGeom prst="rect">
            <a:avLst/>
          </a:prstGeom>
          <a:effectLst/>
        </p:spPr>
        <p:txBody>
          <a:bodyPr lIns="91439" tIns="45719" rIns="91439" bIns="45719"/>
          <a:lstStyle/>
          <a:p>
            <a:endParaRPr/>
          </a:p>
        </p:txBody>
      </p:sp>
      <p:sp>
        <p:nvSpPr>
          <p:cNvPr id="106" name="Title Text"/>
          <p:cNvSpPr txBox="1">
            <a:spLocks noGrp="1"/>
          </p:cNvSpPr>
          <p:nvPr>
            <p:ph type="title"/>
          </p:nvPr>
        </p:nvSpPr>
        <p:spPr>
          <a:xfrm>
            <a:off x="444500" y="990600"/>
            <a:ext cx="4127500" cy="2324100"/>
          </a:xfrm>
          <a:prstGeom prst="rect">
            <a:avLst/>
          </a:prstGeom>
          <a:effectLst/>
        </p:spPr>
        <p:txBody>
          <a:bodyPr lIns="38100" tIns="38100" rIns="38100" bIns="38100" anchor="b"/>
          <a:lstStyle>
            <a:lvl1pPr marL="0" marR="0" defTabSz="406400">
              <a:defRPr sz="4800">
                <a:solidFill>
                  <a:srgbClr val="000000"/>
                </a:solidFill>
                <a:uFillTx/>
                <a:latin typeface="+mj-lt"/>
                <a:ea typeface="+mj-ea"/>
                <a:cs typeface="+mj-cs"/>
                <a:sym typeface="Gill Sans"/>
              </a:defRPr>
            </a:lvl1pPr>
          </a:lstStyle>
          <a:p>
            <a:r>
              <a:t>Title Text</a:t>
            </a:r>
          </a:p>
        </p:txBody>
      </p:sp>
      <p:sp>
        <p:nvSpPr>
          <p:cNvPr id="107" name="Body Level One…"/>
          <p:cNvSpPr txBox="1">
            <a:spLocks noGrp="1"/>
          </p:cNvSpPr>
          <p:nvPr>
            <p:ph type="body" sz="quarter" idx="1"/>
          </p:nvPr>
        </p:nvSpPr>
        <p:spPr>
          <a:xfrm>
            <a:off x="444500" y="3378200"/>
            <a:ext cx="4127500" cy="2324100"/>
          </a:xfrm>
          <a:prstGeom prst="rect">
            <a:avLst/>
          </a:prstGeom>
          <a:effectLst/>
        </p:spPr>
        <p:txBody>
          <a:bodyPr lIns="38100" tIns="38100" rIns="38100" bIns="38100"/>
          <a:lstStyle>
            <a:lvl1pPr marL="0" marR="0" indent="0" algn="ctr" defTabSz="406400">
              <a:spcBef>
                <a:spcPts val="0"/>
              </a:spcBef>
              <a:buClrTx/>
              <a:buSzTx/>
              <a:buNone/>
              <a:defRPr sz="2200">
                <a:solidFill>
                  <a:srgbClr val="000000"/>
                </a:solidFill>
                <a:uFillTx/>
                <a:latin typeface="+mj-lt"/>
                <a:ea typeface="+mj-ea"/>
                <a:cs typeface="+mj-cs"/>
                <a:sym typeface="Gill Sans"/>
              </a:defRPr>
            </a:lvl1pPr>
            <a:lvl2pPr marL="0" marR="0" indent="0" algn="ctr" defTabSz="406400">
              <a:spcBef>
                <a:spcPts val="0"/>
              </a:spcBef>
              <a:buClrTx/>
              <a:buSzTx/>
              <a:buNone/>
              <a:defRPr sz="2200">
                <a:solidFill>
                  <a:srgbClr val="000000"/>
                </a:solidFill>
                <a:uFillTx/>
                <a:latin typeface="+mj-lt"/>
                <a:ea typeface="+mj-ea"/>
                <a:cs typeface="+mj-cs"/>
                <a:sym typeface="Gill Sans"/>
              </a:defRPr>
            </a:lvl2pPr>
            <a:lvl3pPr marL="0" marR="0" indent="0" algn="ctr" defTabSz="406400">
              <a:spcBef>
                <a:spcPts val="0"/>
              </a:spcBef>
              <a:buClrTx/>
              <a:buSzTx/>
              <a:buNone/>
              <a:defRPr sz="2200">
                <a:solidFill>
                  <a:srgbClr val="000000"/>
                </a:solidFill>
                <a:uFillTx/>
                <a:latin typeface="+mj-lt"/>
                <a:ea typeface="+mj-ea"/>
                <a:cs typeface="+mj-cs"/>
                <a:sym typeface="Gill Sans"/>
              </a:defRPr>
            </a:lvl3pPr>
            <a:lvl4pPr marL="0" marR="0" indent="0" algn="ctr" defTabSz="406400">
              <a:spcBef>
                <a:spcPts val="0"/>
              </a:spcBef>
              <a:buClrTx/>
              <a:buSzTx/>
              <a:buNone/>
              <a:defRPr sz="2200">
                <a:solidFill>
                  <a:srgbClr val="000000"/>
                </a:solidFill>
                <a:uFillTx/>
                <a:latin typeface="+mj-lt"/>
                <a:ea typeface="+mj-ea"/>
                <a:cs typeface="+mj-cs"/>
                <a:sym typeface="Gill Sans"/>
              </a:defRPr>
            </a:lvl4pPr>
            <a:lvl5pPr marL="0" marR="0" indent="0" algn="ctr" defTabSz="406400">
              <a:spcBef>
                <a:spcPts val="0"/>
              </a:spcBef>
              <a:buClrTx/>
              <a:buSzTx/>
              <a:buNone/>
              <a:defRPr sz="2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0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Vertical Reflection">
    <p:bg>
      <p:bgPr>
        <a:solidFill>
          <a:srgbClr val="FFFFFF"/>
        </a:solidFill>
        <a:effectLst/>
      </p:bgPr>
    </p:bg>
    <p:spTree>
      <p:nvGrpSpPr>
        <p:cNvPr id="1" name=""/>
        <p:cNvGrpSpPr/>
        <p:nvPr/>
      </p:nvGrpSpPr>
      <p:grpSpPr>
        <a:xfrm>
          <a:off x="0" y="0"/>
          <a:ext cx="0" cy="0"/>
          <a:chOff x="0" y="0"/>
          <a:chExt cx="0" cy="0"/>
        </a:xfrm>
      </p:grpSpPr>
      <p:sp>
        <p:nvSpPr>
          <p:cNvPr id="115" name="Image"/>
          <p:cNvSpPr>
            <a:spLocks noGrp="1"/>
          </p:cNvSpPr>
          <p:nvPr>
            <p:ph type="pic" sz="half" idx="21"/>
          </p:nvPr>
        </p:nvSpPr>
        <p:spPr>
          <a:xfrm>
            <a:off x="4876800" y="927100"/>
            <a:ext cx="3225800" cy="4841869"/>
          </a:xfrm>
          <a:prstGeom prst="rect">
            <a:avLst/>
          </a:prstGeom>
          <a:ln w="25400"/>
          <a:effectLst>
            <a:reflection stA="50000" endPos="40000" dir="5400000" sy="-100000" algn="bl" rotWithShape="0"/>
          </a:effectLst>
        </p:spPr>
        <p:txBody>
          <a:bodyPr lIns="91439" tIns="45719" rIns="91439" bIns="45719"/>
          <a:lstStyle/>
          <a:p>
            <a:endParaRPr/>
          </a:p>
        </p:txBody>
      </p:sp>
      <p:sp>
        <p:nvSpPr>
          <p:cNvPr id="116" name="Title Text"/>
          <p:cNvSpPr txBox="1">
            <a:spLocks noGrp="1"/>
          </p:cNvSpPr>
          <p:nvPr>
            <p:ph type="title"/>
          </p:nvPr>
        </p:nvSpPr>
        <p:spPr>
          <a:xfrm>
            <a:off x="444500" y="990600"/>
            <a:ext cx="4127500" cy="2324100"/>
          </a:xfrm>
          <a:prstGeom prst="rect">
            <a:avLst/>
          </a:prstGeom>
          <a:effectLst/>
        </p:spPr>
        <p:txBody>
          <a:bodyPr lIns="38100" tIns="38100" rIns="38100" bIns="38100" anchor="b"/>
          <a:lstStyle>
            <a:lvl1pPr marL="0" marR="0" defTabSz="406400">
              <a:defRPr sz="4800">
                <a:solidFill>
                  <a:srgbClr val="000000"/>
                </a:solidFill>
                <a:uFillTx/>
                <a:latin typeface="+mj-lt"/>
                <a:ea typeface="+mj-ea"/>
                <a:cs typeface="+mj-cs"/>
                <a:sym typeface="Gill Sans"/>
              </a:defRPr>
            </a:lvl1pPr>
          </a:lstStyle>
          <a:p>
            <a:r>
              <a:t>Title Text</a:t>
            </a:r>
          </a:p>
        </p:txBody>
      </p:sp>
      <p:sp>
        <p:nvSpPr>
          <p:cNvPr id="117" name="Body Level One…"/>
          <p:cNvSpPr txBox="1">
            <a:spLocks noGrp="1"/>
          </p:cNvSpPr>
          <p:nvPr>
            <p:ph type="body" sz="quarter" idx="1"/>
          </p:nvPr>
        </p:nvSpPr>
        <p:spPr>
          <a:xfrm>
            <a:off x="444500" y="3378200"/>
            <a:ext cx="4127500" cy="2324100"/>
          </a:xfrm>
          <a:prstGeom prst="rect">
            <a:avLst/>
          </a:prstGeom>
          <a:effectLst/>
        </p:spPr>
        <p:txBody>
          <a:bodyPr lIns="38100" tIns="38100" rIns="38100" bIns="38100"/>
          <a:lstStyle>
            <a:lvl1pPr marL="0" marR="0" indent="0" algn="ctr" defTabSz="406400">
              <a:spcBef>
                <a:spcPts val="0"/>
              </a:spcBef>
              <a:buClrTx/>
              <a:buSzTx/>
              <a:buNone/>
              <a:defRPr sz="2200">
                <a:solidFill>
                  <a:srgbClr val="000000"/>
                </a:solidFill>
                <a:uFillTx/>
                <a:latin typeface="+mj-lt"/>
                <a:ea typeface="+mj-ea"/>
                <a:cs typeface="+mj-cs"/>
                <a:sym typeface="Gill Sans"/>
              </a:defRPr>
            </a:lvl1pPr>
            <a:lvl2pPr marL="0" marR="0" indent="0" algn="ctr" defTabSz="406400">
              <a:spcBef>
                <a:spcPts val="0"/>
              </a:spcBef>
              <a:buClrTx/>
              <a:buSzTx/>
              <a:buNone/>
              <a:defRPr sz="2200">
                <a:solidFill>
                  <a:srgbClr val="000000"/>
                </a:solidFill>
                <a:uFillTx/>
                <a:latin typeface="+mj-lt"/>
                <a:ea typeface="+mj-ea"/>
                <a:cs typeface="+mj-cs"/>
                <a:sym typeface="Gill Sans"/>
              </a:defRPr>
            </a:lvl2pPr>
            <a:lvl3pPr marL="0" marR="0" indent="0" algn="ctr" defTabSz="406400">
              <a:spcBef>
                <a:spcPts val="0"/>
              </a:spcBef>
              <a:buClrTx/>
              <a:buSzTx/>
              <a:buNone/>
              <a:defRPr sz="2200">
                <a:solidFill>
                  <a:srgbClr val="000000"/>
                </a:solidFill>
                <a:uFillTx/>
                <a:latin typeface="+mj-lt"/>
                <a:ea typeface="+mj-ea"/>
                <a:cs typeface="+mj-cs"/>
                <a:sym typeface="Gill Sans"/>
              </a:defRPr>
            </a:lvl3pPr>
            <a:lvl4pPr marL="0" marR="0" indent="0" algn="ctr" defTabSz="406400">
              <a:spcBef>
                <a:spcPts val="0"/>
              </a:spcBef>
              <a:buClrTx/>
              <a:buSzTx/>
              <a:buNone/>
              <a:defRPr sz="2200">
                <a:solidFill>
                  <a:srgbClr val="000000"/>
                </a:solidFill>
                <a:uFillTx/>
                <a:latin typeface="+mj-lt"/>
                <a:ea typeface="+mj-ea"/>
                <a:cs typeface="+mj-cs"/>
                <a:sym typeface="Gill Sans"/>
              </a:defRPr>
            </a:lvl4pPr>
            <a:lvl5pPr marL="0" marR="0" indent="0" algn="ctr" defTabSz="406400">
              <a:spcBef>
                <a:spcPts val="0"/>
              </a:spcBef>
              <a:buClrTx/>
              <a:buSzTx/>
              <a:buNone/>
              <a:defRPr sz="2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1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FFFFFF"/>
        </a:solidFill>
        <a:effectLst/>
      </p:bgPr>
    </p:bg>
    <p:spTree>
      <p:nvGrpSpPr>
        <p:cNvPr id="1" name=""/>
        <p:cNvGrpSpPr/>
        <p:nvPr/>
      </p:nvGrpSpPr>
      <p:grpSpPr>
        <a:xfrm>
          <a:off x="0" y="0"/>
          <a:ext cx="0" cy="0"/>
          <a:chOff x="0" y="0"/>
          <a:chExt cx="0" cy="0"/>
        </a:xfrm>
      </p:grpSpPr>
      <p:sp>
        <p:nvSpPr>
          <p:cNvPr id="125" name="Image"/>
          <p:cNvSpPr>
            <a:spLocks noGrp="1"/>
          </p:cNvSpPr>
          <p:nvPr>
            <p:ph type="pic" sz="quarter" idx="21"/>
          </p:nvPr>
        </p:nvSpPr>
        <p:spPr>
          <a:xfrm>
            <a:off x="5054600" y="1790700"/>
            <a:ext cx="2882900" cy="4327182"/>
          </a:xfrm>
          <a:prstGeom prst="rect">
            <a:avLst/>
          </a:prstGeom>
          <a:effectLst/>
        </p:spPr>
        <p:txBody>
          <a:bodyPr lIns="91439" tIns="45719" rIns="91439" bIns="45719"/>
          <a:lstStyle/>
          <a:p>
            <a:endParaRPr/>
          </a:p>
        </p:txBody>
      </p:sp>
      <p:sp>
        <p:nvSpPr>
          <p:cNvPr id="126"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27" name="Body Level One…"/>
          <p:cNvSpPr txBox="1">
            <a:spLocks noGrp="1"/>
          </p:cNvSpPr>
          <p:nvPr>
            <p:ph type="body" sz="half" idx="1"/>
          </p:nvPr>
        </p:nvSpPr>
        <p:spPr>
          <a:xfrm>
            <a:off x="889000" y="1943100"/>
            <a:ext cx="3543300" cy="4025900"/>
          </a:xfrm>
          <a:prstGeom prst="rect">
            <a:avLst/>
          </a:prstGeom>
          <a:effectLst/>
        </p:spPr>
        <p:txBody>
          <a:bodyPr lIns="38100" tIns="38100" rIns="38100" bIns="38100" anchor="ctr"/>
          <a:lstStyle>
            <a:lvl1pPr marL="640422" marR="0" indent="-386422" defTabSz="406400">
              <a:spcBef>
                <a:spcPts val="2700"/>
              </a:spcBef>
              <a:buClrTx/>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000000"/>
                </a:solidFill>
                <a:uFillTx/>
                <a:latin typeface="+mj-lt"/>
                <a:ea typeface="+mj-ea"/>
                <a:cs typeface="+mj-cs"/>
                <a:sym typeface="Gill Sans"/>
              </a:defRPr>
            </a:lvl3pPr>
            <a:lvl4pPr marL="1681822" marR="0" indent="-386422" defTabSz="406400">
              <a:spcBef>
                <a:spcPts val="2700"/>
              </a:spcBef>
              <a:buClrTx/>
              <a:buSzPct val="171000"/>
              <a:buChar char="•"/>
              <a:defRPr>
                <a:solidFill>
                  <a:srgbClr val="000000"/>
                </a:solidFill>
                <a:uFillTx/>
                <a:latin typeface="+mj-lt"/>
                <a:ea typeface="+mj-ea"/>
                <a:cs typeface="+mj-cs"/>
                <a:sym typeface="Gill Sans"/>
              </a:defRPr>
            </a:lvl4pPr>
            <a:lvl5pPr marL="2024722" marR="0" indent="-386422" defTabSz="406400">
              <a:spcBef>
                <a:spcPts val="2700"/>
              </a:spcBef>
              <a:buClrTx/>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 Left">
    <p:bg>
      <p:bgPr>
        <a:solidFill>
          <a:srgbClr val="FFFFFF"/>
        </a:solidFill>
        <a:effectLst/>
      </p:bgPr>
    </p:bg>
    <p:spTree>
      <p:nvGrpSpPr>
        <p:cNvPr id="1" name=""/>
        <p:cNvGrpSpPr/>
        <p:nvPr/>
      </p:nvGrpSpPr>
      <p:grpSpPr>
        <a:xfrm>
          <a:off x="0" y="0"/>
          <a:ext cx="0" cy="0"/>
          <a:chOff x="0" y="0"/>
          <a:chExt cx="0" cy="0"/>
        </a:xfrm>
      </p:grpSpPr>
      <p:sp>
        <p:nvSpPr>
          <p:cNvPr id="135"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36" name="Body Level One…"/>
          <p:cNvSpPr txBox="1">
            <a:spLocks noGrp="1"/>
          </p:cNvSpPr>
          <p:nvPr>
            <p:ph type="body" sz="half" idx="1"/>
          </p:nvPr>
        </p:nvSpPr>
        <p:spPr>
          <a:xfrm>
            <a:off x="889000" y="1943100"/>
            <a:ext cx="3543300" cy="4025900"/>
          </a:xfrm>
          <a:prstGeom prst="rect">
            <a:avLst/>
          </a:prstGeom>
          <a:effectLst/>
        </p:spPr>
        <p:txBody>
          <a:bodyPr lIns="38100" tIns="38100" rIns="38100" bIns="38100" anchor="ctr"/>
          <a:lstStyle>
            <a:lvl1pPr marL="640422" marR="0" indent="-386422" defTabSz="406400">
              <a:spcBef>
                <a:spcPts val="2700"/>
              </a:spcBef>
              <a:buClrTx/>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000000"/>
                </a:solidFill>
                <a:uFillTx/>
                <a:latin typeface="+mj-lt"/>
                <a:ea typeface="+mj-ea"/>
                <a:cs typeface="+mj-cs"/>
                <a:sym typeface="Gill Sans"/>
              </a:defRPr>
            </a:lvl3pPr>
            <a:lvl4pPr marL="1681822" marR="0" indent="-386422" defTabSz="406400">
              <a:spcBef>
                <a:spcPts val="2700"/>
              </a:spcBef>
              <a:buClrTx/>
              <a:buSzPct val="171000"/>
              <a:buChar char="•"/>
              <a:defRPr>
                <a:solidFill>
                  <a:srgbClr val="000000"/>
                </a:solidFill>
                <a:uFillTx/>
                <a:latin typeface="+mj-lt"/>
                <a:ea typeface="+mj-ea"/>
                <a:cs typeface="+mj-cs"/>
                <a:sym typeface="Gill Sans"/>
              </a:defRPr>
            </a:lvl4pPr>
            <a:lvl5pPr marL="2024722" marR="0" indent="-386422" defTabSz="406400">
              <a:spcBef>
                <a:spcPts val="2700"/>
              </a:spcBef>
              <a:buClrTx/>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Bullets - Right">
    <p:bg>
      <p:bgPr>
        <a:solidFill>
          <a:srgbClr val="FFFFFF"/>
        </a:solidFill>
        <a:effectLst/>
      </p:bgPr>
    </p:bg>
    <p:spTree>
      <p:nvGrpSpPr>
        <p:cNvPr id="1" name=""/>
        <p:cNvGrpSpPr/>
        <p:nvPr/>
      </p:nvGrpSpPr>
      <p:grpSpPr>
        <a:xfrm>
          <a:off x="0" y="0"/>
          <a:ext cx="0" cy="0"/>
          <a:chOff x="0" y="0"/>
          <a:chExt cx="0" cy="0"/>
        </a:xfrm>
      </p:grpSpPr>
      <p:sp>
        <p:nvSpPr>
          <p:cNvPr id="144" name="Title Text"/>
          <p:cNvSpPr txBox="1">
            <a:spLocks noGrp="1"/>
          </p:cNvSpPr>
          <p:nvPr>
            <p:ph type="title"/>
          </p:nvPr>
        </p:nvSpPr>
        <p:spPr>
          <a:xfrm>
            <a:off x="889000" y="177800"/>
            <a:ext cx="7366000" cy="1714500"/>
          </a:xfrm>
          <a:prstGeom prst="rect">
            <a:avLst/>
          </a:prstGeom>
          <a:effectLst/>
        </p:spPr>
        <p:txBody>
          <a:bodyPr lIns="38100" tIns="38100" rIns="38100" bIns="38100"/>
          <a:lstStyle>
            <a:lvl1pPr marL="0" marR="0" defTabSz="406400">
              <a:defRPr sz="5600">
                <a:solidFill>
                  <a:srgbClr val="000000"/>
                </a:solidFill>
                <a:uFillTx/>
                <a:latin typeface="+mj-lt"/>
                <a:ea typeface="+mj-ea"/>
                <a:cs typeface="+mj-cs"/>
                <a:sym typeface="Gill Sans"/>
              </a:defRPr>
            </a:lvl1pPr>
          </a:lstStyle>
          <a:p>
            <a:r>
              <a:t>Title Text</a:t>
            </a:r>
          </a:p>
        </p:txBody>
      </p:sp>
      <p:sp>
        <p:nvSpPr>
          <p:cNvPr id="145" name="Body Level One…"/>
          <p:cNvSpPr txBox="1">
            <a:spLocks noGrp="1"/>
          </p:cNvSpPr>
          <p:nvPr>
            <p:ph type="body" sz="quarter" idx="1"/>
          </p:nvPr>
        </p:nvSpPr>
        <p:spPr>
          <a:xfrm>
            <a:off x="5461000" y="1943100"/>
            <a:ext cx="2794000" cy="4025900"/>
          </a:xfrm>
          <a:prstGeom prst="rect">
            <a:avLst/>
          </a:prstGeom>
          <a:effectLst/>
        </p:spPr>
        <p:txBody>
          <a:bodyPr lIns="38100" tIns="38100" rIns="38100" bIns="38100" anchor="ctr"/>
          <a:lstStyle>
            <a:lvl1pPr marL="640422" marR="0" indent="-386422" defTabSz="406400">
              <a:spcBef>
                <a:spcPts val="2700"/>
              </a:spcBef>
              <a:buClrTx/>
              <a:buSzPct val="171000"/>
              <a:buChar char="•"/>
              <a:defRPr sz="2000">
                <a:solidFill>
                  <a:srgbClr val="000000"/>
                </a:solidFill>
                <a:uFillTx/>
                <a:latin typeface="+mj-lt"/>
                <a:ea typeface="+mj-ea"/>
                <a:cs typeface="+mj-cs"/>
                <a:sym typeface="Gill Sans"/>
              </a:defRPr>
            </a:lvl1pPr>
            <a:lvl2pPr marL="983322" marR="0" indent="-386422" defTabSz="406400">
              <a:spcBef>
                <a:spcPts val="2700"/>
              </a:spcBef>
              <a:buClrTx/>
              <a:buSzPct val="171000"/>
              <a:buChar char="•"/>
              <a:defRPr sz="2000">
                <a:solidFill>
                  <a:srgbClr val="000000"/>
                </a:solidFill>
                <a:uFillTx/>
                <a:latin typeface="+mj-lt"/>
                <a:ea typeface="+mj-ea"/>
                <a:cs typeface="+mj-cs"/>
                <a:sym typeface="Gill Sans"/>
              </a:defRPr>
            </a:lvl2pPr>
            <a:lvl3pPr marL="1326222" marR="0" indent="-386422" defTabSz="406400">
              <a:spcBef>
                <a:spcPts val="2700"/>
              </a:spcBef>
              <a:buClrTx/>
              <a:buSzPct val="171000"/>
              <a:buChar char="•"/>
              <a:defRPr sz="2000">
                <a:solidFill>
                  <a:srgbClr val="000000"/>
                </a:solidFill>
                <a:uFillTx/>
                <a:latin typeface="+mj-lt"/>
                <a:ea typeface="+mj-ea"/>
                <a:cs typeface="+mj-cs"/>
                <a:sym typeface="Gill Sans"/>
              </a:defRPr>
            </a:lvl3pPr>
            <a:lvl4pPr marL="1681822" marR="0" indent="-386422" defTabSz="406400">
              <a:spcBef>
                <a:spcPts val="2700"/>
              </a:spcBef>
              <a:buClrTx/>
              <a:buSzPct val="171000"/>
              <a:buChar char="•"/>
              <a:defRPr>
                <a:solidFill>
                  <a:srgbClr val="000000"/>
                </a:solidFill>
                <a:uFillTx/>
                <a:latin typeface="+mj-lt"/>
                <a:ea typeface="+mj-ea"/>
                <a:cs typeface="+mj-cs"/>
                <a:sym typeface="Gill Sans"/>
              </a:defRPr>
            </a:lvl4pPr>
            <a:lvl5pPr marL="2024722" marR="0" indent="-386422" defTabSz="406400">
              <a:spcBef>
                <a:spcPts val="2700"/>
              </a:spcBef>
              <a:buClrTx/>
              <a:buSzPct val="171000"/>
              <a:buChar char="•"/>
              <a:defRPr>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46" name="Slide Number"/>
          <p:cNvSpPr txBox="1">
            <a:spLocks noGrp="1"/>
          </p:cNvSpPr>
          <p:nvPr>
            <p:ph type="sldNum" sz="quarter" idx="2"/>
          </p:nvPr>
        </p:nvSpPr>
        <p:spPr>
          <a:xfrm>
            <a:off x="4445000" y="6527800"/>
            <a:ext cx="241300" cy="254000"/>
          </a:xfrm>
          <a:prstGeom prst="rect">
            <a:avLst/>
          </a:prstGeom>
        </p:spPr>
        <p:txBody>
          <a:bodyPr lIns="38100" tIns="38100" rIns="38100" bIns="38100" anchor="b"/>
          <a:lstStyle>
            <a:lvl1pPr defTabSz="406400">
              <a:defRPr sz="120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Gleam">
    <p:spTree>
      <p:nvGrpSpPr>
        <p:cNvPr id="1" name=""/>
        <p:cNvGrpSpPr/>
        <p:nvPr/>
      </p:nvGrpSpPr>
      <p:grpSpPr>
        <a:xfrm>
          <a:off x="0" y="0"/>
          <a:ext cx="0" cy="0"/>
          <a:chOff x="0" y="0"/>
          <a:chExt cx="0" cy="0"/>
        </a:xfrm>
      </p:grpSpPr>
      <p:sp>
        <p:nvSpPr>
          <p:cNvPr id="153" name="Title Text"/>
          <p:cNvSpPr txBox="1">
            <a:spLocks noGrp="1"/>
          </p:cNvSpPr>
          <p:nvPr>
            <p:ph type="title"/>
          </p:nvPr>
        </p:nvSpPr>
        <p:spPr>
          <a:prstGeom prst="rect">
            <a:avLst/>
          </a:prstGeom>
        </p:spPr>
        <p:txBody>
          <a:bodyPr>
            <a:normAutofit/>
          </a:bodyPr>
          <a:lstStyle>
            <a:lvl1pPr marL="0" marR="40639" indent="40639"/>
          </a:lstStyle>
          <a:p>
            <a:r>
              <a:t>Title Text</a:t>
            </a:r>
          </a:p>
        </p:txBody>
      </p:sp>
      <p:sp>
        <p:nvSpPr>
          <p:cNvPr id="154" name="Body Level One…"/>
          <p:cNvSpPr txBox="1">
            <a:spLocks noGrp="1"/>
          </p:cNvSpPr>
          <p:nvPr>
            <p:ph type="body" idx="1"/>
          </p:nvPr>
        </p:nvSpPr>
        <p:spPr>
          <a:prstGeom prst="rect">
            <a:avLst/>
          </a:prstGeom>
        </p:spPr>
        <p:txBody>
          <a:bodyPr>
            <a:normAutofit/>
          </a:bodyPr>
          <a:lstStyle>
            <a:lvl1pPr marR="40639">
              <a:buFont typeface="Tahoma"/>
              <a:buChar char="±"/>
            </a:lvl1pPr>
            <a:lvl2pPr marL="824411" marR="40639" indent="-326571">
              <a:spcBef>
                <a:spcPts val="700"/>
              </a:spcBef>
              <a:buFont typeface="Tahoma"/>
              <a:buChar char="°"/>
              <a:defRPr sz="3200"/>
            </a:lvl2pPr>
            <a:lvl3pPr marL="1259838" marR="40639" indent="-304800">
              <a:spcBef>
                <a:spcPts val="700"/>
              </a:spcBef>
              <a:buFont typeface="Tahoma"/>
              <a:buChar char="±"/>
              <a:defRPr sz="3200"/>
            </a:lvl3pPr>
            <a:lvl4pPr marL="1777999" marR="40639" indent="-365760">
              <a:spcBef>
                <a:spcPts val="700"/>
              </a:spcBef>
              <a:buFont typeface="Tahoma"/>
              <a:buChar char="°"/>
              <a:defRPr sz="3200"/>
            </a:lvl4pPr>
            <a:lvl5pPr marL="2235199" marR="40639" indent="-365760">
              <a:spcBef>
                <a:spcPts val="700"/>
              </a:spcBef>
              <a:buFont typeface="Tahoma"/>
              <a:buChar char="±"/>
              <a:defRPr sz="3200"/>
            </a:lvl5pPr>
          </a:lstStyle>
          <a:p>
            <a:r>
              <a:t>Body Level One</a:t>
            </a:r>
          </a:p>
          <a:p>
            <a:pPr lvl="1"/>
            <a:r>
              <a:t>Body Level Two</a:t>
            </a:r>
          </a:p>
          <a:p>
            <a:pPr lvl="2"/>
            <a:r>
              <a:t>Body Level Three</a:t>
            </a:r>
          </a:p>
          <a:p>
            <a:pPr lvl="3"/>
            <a:r>
              <a:t>Body Level Four</a:t>
            </a:r>
          </a:p>
          <a:p>
            <a:pPr lvl="4"/>
            <a:r>
              <a:t>Body Level Five</a:t>
            </a:r>
          </a:p>
        </p:txBody>
      </p:sp>
      <p:sp>
        <p:nvSpPr>
          <p:cNvPr id="155" name="Slide Number"/>
          <p:cNvSpPr txBox="1">
            <a:spLocks noGrp="1"/>
          </p:cNvSpPr>
          <p:nvPr>
            <p:ph type="sldNum" sz="quarter" idx="2"/>
          </p:nvPr>
        </p:nvSpPr>
        <p:spPr>
          <a:xfrm>
            <a:off x="7351489" y="6248400"/>
            <a:ext cx="308422" cy="317500"/>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ti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9"/>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85800" y="381000"/>
            <a:ext cx="7772400" cy="1600200"/>
          </a:xfrm>
          <a:prstGeom prst="rect">
            <a:avLst/>
          </a:prstGeom>
          <a:ln w="12700">
            <a:miter lim="400000"/>
          </a:ln>
          <a:effectLst>
            <a:outerShdw blurRad="25400" dist="25400" dir="27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r>
              <a:t>Title Text</a:t>
            </a:r>
          </a:p>
        </p:txBody>
      </p:sp>
      <p:sp>
        <p:nvSpPr>
          <p:cNvPr id="3" name="Body Level One…"/>
          <p:cNvSpPr txBox="1">
            <a:spLocks noGrp="1"/>
          </p:cNvSpPr>
          <p:nvPr>
            <p:ph type="body" idx="1"/>
          </p:nvPr>
        </p:nvSpPr>
        <p:spPr>
          <a:xfrm>
            <a:off x="685800" y="1981200"/>
            <a:ext cx="7772400" cy="4876800"/>
          </a:xfrm>
          <a:prstGeom prst="rect">
            <a:avLst/>
          </a:prstGeom>
          <a:ln w="12700">
            <a:miter lim="400000"/>
          </a:ln>
          <a:effectLst>
            <a:outerShdw blurRad="25400" dist="25400" dir="27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2pPr marL="783590" indent="-285750">
              <a:spcBef>
                <a:spcPts val="600"/>
              </a:spcBef>
              <a:buChar char=""/>
              <a:defRPr sz="2800"/>
            </a:lvl2pPr>
            <a:lvl3pPr marL="1183639" indent="-228600">
              <a:spcBef>
                <a:spcPts val="500"/>
              </a:spcBef>
              <a:defRPr sz="2400"/>
            </a:lvl3pPr>
            <a:lvl4pPr marL="1640839" indent="-228600">
              <a:spcBef>
                <a:spcPts val="400"/>
              </a:spcBef>
              <a:buChar char=""/>
              <a:defRPr sz="2000"/>
            </a:lvl4pPr>
            <a:lvl5pPr marL="2098039" indent="-228600">
              <a:spcBef>
                <a:spcPts val="400"/>
              </a:spcBef>
              <a:defRPr sz="2000"/>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7351489" y="6248400"/>
            <a:ext cx="308422" cy="317500"/>
          </a:xfrm>
          <a:prstGeom prst="rect">
            <a:avLst/>
          </a:prstGeom>
          <a:ln w="12700">
            <a:miter lim="400000"/>
          </a:ln>
        </p:spPr>
        <p:txBody>
          <a:bodyPr wrap="none" lIns="50800" tIns="50800" rIns="50800" bIns="50800">
            <a:spAutoFit/>
          </a:bodyPr>
          <a:lstStyle>
            <a:lvl1pPr defTabSz="584200">
              <a:defRPr sz="1400">
                <a:solidFill>
                  <a:srgbClr val="FFFFFF"/>
                </a:solidFill>
                <a:uFill>
                  <a:solidFill>
                    <a:srgbClr val="FFFFFF"/>
                  </a:solidFill>
                </a:uFill>
                <a:latin typeface="+mn-lt"/>
                <a:ea typeface="+mn-ea"/>
                <a:cs typeface="+mn-cs"/>
                <a:sym typeface="Tahoma"/>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1pPr>
      <a:lvl2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2pPr>
      <a:lvl3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3pPr>
      <a:lvl4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4pPr>
      <a:lvl5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5pPr>
      <a:lvl6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6pPr>
      <a:lvl7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7pPr>
      <a:lvl8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8pPr>
      <a:lvl9pPr marL="40639" marR="40639" indent="0" algn="ctr" defTabSz="914400" rtl="0" latinLnBrk="0">
        <a:lnSpc>
          <a:spcPct val="100000"/>
        </a:lnSpc>
        <a:spcBef>
          <a:spcPts val="0"/>
        </a:spcBef>
        <a:spcAft>
          <a:spcPts val="0"/>
        </a:spcAft>
        <a:buClrTx/>
        <a:buSzTx/>
        <a:buFontTx/>
        <a:buNone/>
        <a:tabLst/>
        <a:defRPr sz="4400" b="0" i="0" u="none" strike="noStrike" cap="none" spc="0" baseline="0">
          <a:solidFill>
            <a:srgbClr val="FFFFFF"/>
          </a:solidFill>
          <a:uFill>
            <a:solidFill>
              <a:srgbClr val="FFFFFF"/>
            </a:solidFill>
          </a:uFill>
          <a:latin typeface="+mn-lt"/>
          <a:ea typeface="+mn-ea"/>
          <a:cs typeface="+mn-cs"/>
          <a:sym typeface="Tahoma"/>
        </a:defRPr>
      </a:lvl9pPr>
    </p:titleStyle>
    <p:bodyStyle>
      <a:lvl1pPr marL="383540" marR="40639" indent="-34290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1pPr>
      <a:lvl2pPr marL="824411" marR="40639" indent="-326571"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2pPr>
      <a:lvl3pPr marL="1259839" marR="40639" indent="-30480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3pPr>
      <a:lvl4pPr marL="17780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4pPr>
      <a:lvl5pPr marL="22352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5pPr>
      <a:lvl6pPr marL="22352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6pPr>
      <a:lvl7pPr marL="22352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7pPr>
      <a:lvl8pPr marL="22352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8pPr>
      <a:lvl9pPr marL="2235200" marR="40639" indent="-365760" algn="l" defTabSz="914400" rtl="0" latinLnBrk="0">
        <a:lnSpc>
          <a:spcPct val="100000"/>
        </a:lnSpc>
        <a:spcBef>
          <a:spcPts val="700"/>
        </a:spcBef>
        <a:spcAft>
          <a:spcPts val="0"/>
        </a:spcAft>
        <a:buClr>
          <a:srgbClr val="FFFFFF"/>
        </a:buClr>
        <a:buSzPct val="100000"/>
        <a:buFontTx/>
        <a:buChar char=""/>
        <a:tabLst/>
        <a:defRPr sz="3200" b="0" i="0" u="none" strike="noStrike" cap="none" spc="0" baseline="0">
          <a:solidFill>
            <a:srgbClr val="FFFFFF"/>
          </a:solidFill>
          <a:uFill>
            <a:solidFill>
              <a:srgbClr val="FFFFFF"/>
            </a:solidFill>
          </a:uFill>
          <a:latin typeface="+mn-lt"/>
          <a:ea typeface="+mn-ea"/>
          <a:cs typeface="+mn-cs"/>
          <a:sym typeface="Tahoma"/>
        </a:defRPr>
      </a:lvl9pPr>
    </p:bodyStyle>
    <p:otherStyle>
      <a:lvl1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1pPr>
      <a:lvl2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2pPr>
      <a:lvl3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3pPr>
      <a:lvl4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4pPr>
      <a:lvl5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5pPr>
      <a:lvl6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6pPr>
      <a:lvl7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7pPr>
      <a:lvl8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8pPr>
      <a:lvl9pPr marL="0" marR="0" indent="0" algn="ctr" defTabSz="584200" latinLnBrk="0">
        <a:lnSpc>
          <a:spcPct val="100000"/>
        </a:lnSpc>
        <a:spcBef>
          <a:spcPts val="0"/>
        </a:spcBef>
        <a:spcAft>
          <a:spcPts val="0"/>
        </a:spcAft>
        <a:buClrTx/>
        <a:buSzTx/>
        <a:buFontTx/>
        <a:buNone/>
        <a:tabLst/>
        <a:defRPr sz="1400" b="0" i="0" u="none" strike="noStrike" cap="none" spc="0" baseline="0">
          <a:solidFill>
            <a:schemeClr val="tx1"/>
          </a:solidFill>
          <a:uFill>
            <a:solidFill>
              <a:srgbClr val="FFFFFF"/>
            </a:solidFill>
          </a:uFill>
          <a:latin typeface="+mn-lt"/>
          <a:ea typeface="+mn-ea"/>
          <a:cs typeface="+mn-cs"/>
          <a:sym typeface="Tahoma"/>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9.xml.rels><?xml version="1.0" encoding="UTF-8" standalone="yes"?>
<Relationships xmlns="http://schemas.openxmlformats.org/package/2006/relationships"><Relationship Id="rId2" Type="http://schemas.openxmlformats.org/officeDocument/2006/relationships/image" Target="../media/image20.ti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5.ti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29.tif"/><Relationship Id="rId2" Type="http://schemas.openxmlformats.org/officeDocument/2006/relationships/image" Target="../media/image28.jpe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3.tif"/><Relationship Id="rId2" Type="http://schemas.openxmlformats.org/officeDocument/2006/relationships/image" Target="../media/image32.jpe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6.tif"/><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Chapter 8:  An Introduction to Metabolism"/>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Chapter 8:  An Introduction to Metabolism</a:t>
            </a:r>
          </a:p>
        </p:txBody>
      </p:sp>
      <p:sp>
        <p:nvSpPr>
          <p:cNvPr id="165" name="Essential Idea:  Enzymes control the metabolism of the cell.…"/>
          <p:cNvSpPr txBox="1">
            <a:spLocks noGrp="1"/>
          </p:cNvSpPr>
          <p:nvPr>
            <p:ph type="body" sz="half" idx="1"/>
          </p:nvPr>
        </p:nvSpPr>
        <p:spPr>
          <a:prstGeom prst="rect">
            <a:avLst/>
          </a:prstGeom>
        </p:spPr>
        <p:txBody>
          <a:bodyPr/>
          <a:lstStyle/>
          <a:p>
            <a:r>
              <a:rPr b="1"/>
              <a:t>Essential Idea:</a:t>
            </a:r>
            <a:r>
              <a:t>  Enzymes control the metabolism of the cell.</a:t>
            </a:r>
          </a:p>
          <a:p>
            <a:r>
              <a:rPr b="1"/>
              <a:t>Essential Idea </a:t>
            </a:r>
            <a:r>
              <a:t>(HL Only):  Metabolic reactions are regulated in response to the cell’s needs.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OK"/>
          <p:cNvSpPr txBox="1">
            <a:spLocks noGrp="1"/>
          </p:cNvSpPr>
          <p:nvPr>
            <p:ph type="title"/>
          </p:nvPr>
        </p:nvSpPr>
        <p:spPr>
          <a:prstGeom prst="rect">
            <a:avLst/>
          </a:prstGeom>
        </p:spPr>
        <p:txBody>
          <a:bodyPr/>
          <a:lstStyle/>
          <a:p>
            <a:r>
              <a:t>TOK</a:t>
            </a:r>
          </a:p>
        </p:txBody>
      </p:sp>
      <p:sp>
        <p:nvSpPr>
          <p:cNvPr id="168" name="Development of some techniques benefits particular human populations more than others.  For example, the development of lactose-free milk available in Europe and North America would have greater benefit in Africa/Asia where lactose intolerance is more pr"/>
          <p:cNvSpPr txBox="1">
            <a:spLocks noGrp="1"/>
          </p:cNvSpPr>
          <p:nvPr>
            <p:ph type="body" idx="1"/>
          </p:nvPr>
        </p:nvSpPr>
        <p:spPr>
          <a:prstGeom prst="rect">
            <a:avLst/>
          </a:prstGeom>
        </p:spPr>
        <p:txBody>
          <a:bodyPr/>
          <a:lstStyle>
            <a:lvl1pPr marL="297815" indent="-257175">
              <a:defRPr sz="2400"/>
            </a:lvl1pPr>
          </a:lstStyle>
          <a:p>
            <a:pPr>
              <a:buFont typeface="Arial" panose="020B0604020202020204" pitchFamily="34" charset="0"/>
              <a:buChar char="•"/>
            </a:pPr>
            <a:r>
              <a:rPr dirty="0"/>
              <a:t>Development of some techniques benefits particular human populations more than others.  For example, the development of lactose-free milk available in Europe and North America would have greater benefit in Africa/Asia where lactose intolerance is more prevalent.  The development of techniques requires financial investment.  To what extent should knowledge be shared with regard to techniques developed in one part of the world that are more applicable in another?</a:t>
            </a:r>
          </a:p>
        </p:txBody>
      </p:sp>
      <p:sp>
        <p:nvSpPr>
          <p:cNvPr id="16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OK"/>
          <p:cNvSpPr txBox="1">
            <a:spLocks noGrp="1"/>
          </p:cNvSpPr>
          <p:nvPr>
            <p:ph type="title"/>
          </p:nvPr>
        </p:nvSpPr>
        <p:spPr>
          <a:prstGeom prst="rect">
            <a:avLst/>
          </a:prstGeom>
        </p:spPr>
        <p:txBody>
          <a:bodyPr/>
          <a:lstStyle/>
          <a:p>
            <a:r>
              <a:t>TOK</a:t>
            </a:r>
          </a:p>
        </p:txBody>
      </p:sp>
      <p:sp>
        <p:nvSpPr>
          <p:cNvPr id="172" name="Many metabolic pathways have been described following a series of carefully controlled repeated experiments.  To what degree can looking at component parts give us knowledge of the whole?"/>
          <p:cNvSpPr txBox="1">
            <a:spLocks noGrp="1"/>
          </p:cNvSpPr>
          <p:nvPr>
            <p:ph type="body" idx="1"/>
          </p:nvPr>
        </p:nvSpPr>
        <p:spPr>
          <a:prstGeom prst="rect">
            <a:avLst/>
          </a:prstGeom>
        </p:spPr>
        <p:txBody>
          <a:bodyPr/>
          <a:lstStyle/>
          <a:p>
            <a:pPr>
              <a:buFont typeface="Arial" panose="020B0604020202020204" pitchFamily="34" charset="0"/>
              <a:buChar char="•"/>
            </a:pPr>
            <a:r>
              <a:rPr dirty="0"/>
              <a:t>Many metabolic pathways have been described following a series of carefully controlled repeated experiments.  To what degree can looking at component parts give us knowledge of the whole? </a:t>
            </a:r>
          </a:p>
        </p:txBody>
      </p:sp>
      <p:sp>
        <p:nvSpPr>
          <p:cNvPr id="17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Metabolism"/>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Metabolism</a:t>
            </a:r>
          </a:p>
        </p:txBody>
      </p:sp>
      <p:sp>
        <p:nvSpPr>
          <p:cNvPr id="176" name="The sum of all chemical reactions that take place in the organism.…"/>
          <p:cNvSpPr txBox="1">
            <a:spLocks noGrp="1"/>
          </p:cNvSpPr>
          <p:nvPr>
            <p:ph type="body" idx="1"/>
          </p:nvPr>
        </p:nvSpPr>
        <p:spPr>
          <a:prstGeom prst="rect">
            <a:avLst/>
          </a:prstGeom>
        </p:spPr>
        <p:txBody>
          <a:bodyPr/>
          <a:lstStyle/>
          <a:p>
            <a:pPr>
              <a:buFont typeface="Arial" panose="020B0604020202020204" pitchFamily="34" charset="0"/>
              <a:buChar char="•"/>
            </a:pPr>
            <a:r>
              <a:rPr dirty="0"/>
              <a:t>The sum of all chemical reactions that take place in the organism.</a:t>
            </a:r>
          </a:p>
          <a:p>
            <a:pPr>
              <a:buFont typeface="Arial" panose="020B0604020202020204" pitchFamily="34" charset="0"/>
              <a:buChar char="•"/>
            </a:pPr>
            <a:r>
              <a:rPr dirty="0"/>
              <a:t>It is the way in which a cell manages its material and energy resources.</a:t>
            </a:r>
          </a:p>
        </p:txBody>
      </p:sp>
      <p:pic>
        <p:nvPicPr>
          <p:cNvPr id="177" name="pasted-movie.png" descr="pasted-movie.png"/>
          <p:cNvPicPr>
            <a:picLocks noChangeAspect="1"/>
          </p:cNvPicPr>
          <p:nvPr/>
        </p:nvPicPr>
        <p:blipFill>
          <a:blip r:embed="rId2"/>
          <a:stretch>
            <a:fillRect/>
          </a:stretch>
        </p:blipFill>
        <p:spPr>
          <a:xfrm>
            <a:off x="480253" y="5300175"/>
            <a:ext cx="8183494" cy="1312253"/>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Pathways Within the Cell"/>
          <p:cNvSpPr txBox="1">
            <a:spLocks noGrp="1"/>
          </p:cNvSpPr>
          <p:nvPr>
            <p:ph type="title"/>
          </p:nvPr>
        </p:nvSpPr>
        <p:spPr>
          <a:xfrm>
            <a:off x="685800" y="381000"/>
            <a:ext cx="7772400" cy="1136200"/>
          </a:xfrm>
          <a:prstGeom prst="rect">
            <a:avLst/>
          </a:prstGeom>
        </p:spPr>
        <p:txBody>
          <a:bodyPr/>
          <a:lstStyle>
            <a:lvl1pPr>
              <a:defRPr>
                <a:solidFill>
                  <a:srgbClr val="FF9106"/>
                </a:solidFill>
                <a:uFill>
                  <a:solidFill>
                    <a:srgbClr val="FF9106"/>
                  </a:solidFill>
                </a:uFill>
              </a:defRPr>
            </a:lvl1pPr>
          </a:lstStyle>
          <a:p>
            <a:r>
              <a:t>Pathways Within the Cell</a:t>
            </a:r>
          </a:p>
        </p:txBody>
      </p:sp>
      <p:sp>
        <p:nvSpPr>
          <p:cNvPr id="180" name="Anabolic:…"/>
          <p:cNvSpPr txBox="1">
            <a:spLocks noGrp="1"/>
          </p:cNvSpPr>
          <p:nvPr>
            <p:ph type="body" sz="half" idx="1"/>
          </p:nvPr>
        </p:nvSpPr>
        <p:spPr>
          <a:xfrm>
            <a:off x="664676" y="1576924"/>
            <a:ext cx="3810001" cy="4876801"/>
          </a:xfrm>
          <a:prstGeom prst="rect">
            <a:avLst/>
          </a:prstGeom>
        </p:spPr>
        <p:txBody>
          <a:bodyPr/>
          <a:lstStyle/>
          <a:p>
            <a:pPr>
              <a:buFont typeface="Arial" panose="020B0604020202020204" pitchFamily="34" charset="0"/>
              <a:buChar char="•"/>
              <a:defRPr sz="2800"/>
            </a:pPr>
            <a:r>
              <a:rPr dirty="0"/>
              <a:t>Anabolic:</a:t>
            </a:r>
          </a:p>
          <a:p>
            <a:pPr>
              <a:buFont typeface="Arial" panose="020B0604020202020204" pitchFamily="34" charset="0"/>
              <a:buChar char="•"/>
              <a:defRPr sz="2800"/>
            </a:pPr>
            <a:r>
              <a:rPr dirty="0"/>
              <a:t>These are the build up pathways that use starting materials to build biologically useful molecules.</a:t>
            </a:r>
          </a:p>
        </p:txBody>
      </p:sp>
      <p:sp>
        <p:nvSpPr>
          <p:cNvPr id="181" name="Catabolic:…"/>
          <p:cNvSpPr/>
          <p:nvPr/>
        </p:nvSpPr>
        <p:spPr>
          <a:xfrm>
            <a:off x="4732692" y="1576924"/>
            <a:ext cx="3822701" cy="4488408"/>
          </a:xfrm>
          <a:prstGeom prst="rect">
            <a:avLst/>
          </a:prstGeom>
          <a:ln w="12700">
            <a:miter lim="400000"/>
          </a:ln>
          <a:effectLst>
            <a:outerShdw blurRad="25400" dist="25400" dir="27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marL="497840" marR="40639" indent="-457200" algn="l" defTabSz="914400">
              <a:spcBef>
                <a:spcPts val="600"/>
              </a:spcBef>
              <a:buClr>
                <a:srgbClr val="FFFFFF"/>
              </a:buClr>
              <a:buSzPct val="100000"/>
              <a:buFont typeface="Arial" panose="020B0604020202020204" pitchFamily="34" charset="0"/>
              <a:buChar char="•"/>
              <a:defRPr>
                <a:solidFill>
                  <a:srgbClr val="FFFFFF"/>
                </a:solidFill>
                <a:uFill>
                  <a:solidFill>
                    <a:srgbClr val="FFFFFF"/>
                  </a:solidFill>
                </a:uFill>
                <a:latin typeface="+mn-lt"/>
                <a:ea typeface="+mn-ea"/>
                <a:cs typeface="+mn-cs"/>
                <a:sym typeface="Tahoma"/>
              </a:defRPr>
            </a:pPr>
            <a:r>
              <a:rPr dirty="0"/>
              <a:t>Catabolic:</a:t>
            </a:r>
          </a:p>
          <a:p>
            <a:pPr marL="497840" marR="40639" indent="-457200" algn="l" defTabSz="914400">
              <a:spcBef>
                <a:spcPts val="600"/>
              </a:spcBef>
              <a:buClr>
                <a:srgbClr val="FFFFFF"/>
              </a:buClr>
              <a:buSzPct val="100000"/>
              <a:buFont typeface="Arial" panose="020B0604020202020204" pitchFamily="34" charset="0"/>
              <a:buChar char="•"/>
              <a:defRPr>
                <a:solidFill>
                  <a:srgbClr val="FFFFFF"/>
                </a:solidFill>
                <a:uFill>
                  <a:solidFill>
                    <a:srgbClr val="FFFFFF"/>
                  </a:solidFill>
                </a:uFill>
                <a:latin typeface="+mn-lt"/>
                <a:ea typeface="+mn-ea"/>
                <a:cs typeface="+mn-cs"/>
                <a:sym typeface="Tahoma"/>
              </a:defRPr>
            </a:pPr>
            <a:r>
              <a:rPr dirty="0"/>
              <a:t>These are the breakdown pathways that use energy stored in the bonds of starting materials to drive the synthesis of energetic molecules.</a:t>
            </a:r>
          </a:p>
        </p:txBody>
      </p:sp>
      <p:pic>
        <p:nvPicPr>
          <p:cNvPr id="182" name="pasted-movie.png" descr="pasted-movie.png"/>
          <p:cNvPicPr>
            <a:picLocks noChangeAspect="1"/>
          </p:cNvPicPr>
          <p:nvPr/>
        </p:nvPicPr>
        <p:blipFill>
          <a:blip r:embed="rId2"/>
          <a:stretch>
            <a:fillRect/>
          </a:stretch>
        </p:blipFill>
        <p:spPr>
          <a:xfrm>
            <a:off x="1757785" y="5713349"/>
            <a:ext cx="5959403" cy="1136200"/>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Anabolic Pathway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Anabolic Pathways</a:t>
            </a:r>
          </a:p>
        </p:txBody>
      </p:sp>
      <p:sp>
        <p:nvSpPr>
          <p:cNvPr id="185" name="Building proteins from amino acids we obtain from eating food."/>
          <p:cNvSpPr txBox="1">
            <a:spLocks noGrp="1"/>
          </p:cNvSpPr>
          <p:nvPr>
            <p:ph type="body" idx="1"/>
          </p:nvPr>
        </p:nvSpPr>
        <p:spPr>
          <a:prstGeom prst="rect">
            <a:avLst/>
          </a:prstGeom>
        </p:spPr>
        <p:txBody>
          <a:bodyPr/>
          <a:lstStyle/>
          <a:p>
            <a:pPr>
              <a:buFont typeface="Arial" panose="020B0604020202020204" pitchFamily="34" charset="0"/>
              <a:buChar char="•"/>
            </a:pPr>
            <a:r>
              <a:rPr dirty="0"/>
              <a:t>Building proteins from amino acids we obtain from eating food.</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Catabolic Pathway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Catabolic Pathways</a:t>
            </a:r>
          </a:p>
        </p:txBody>
      </p:sp>
      <p:sp>
        <p:nvSpPr>
          <p:cNvPr id="188" name="Forming ATP from Glucose.…"/>
          <p:cNvSpPr txBox="1">
            <a:spLocks noGrp="1"/>
          </p:cNvSpPr>
          <p:nvPr>
            <p:ph type="body" idx="1"/>
          </p:nvPr>
        </p:nvSpPr>
        <p:spPr>
          <a:prstGeom prst="rect">
            <a:avLst/>
          </a:prstGeom>
        </p:spPr>
        <p:txBody>
          <a:bodyPr/>
          <a:lstStyle/>
          <a:p>
            <a:pPr>
              <a:buFont typeface="Arial" panose="020B0604020202020204" pitchFamily="34" charset="0"/>
              <a:buChar char="•"/>
            </a:pPr>
            <a:r>
              <a:rPr dirty="0"/>
              <a:t>Forming ATP from Glucose.</a:t>
            </a:r>
          </a:p>
          <a:p>
            <a:pPr>
              <a:buFont typeface="Arial" panose="020B0604020202020204" pitchFamily="34" charset="0"/>
              <a:buChar char="•"/>
            </a:pPr>
            <a:r>
              <a:rPr dirty="0"/>
              <a:t>Glucose comes from the food we eat.</a:t>
            </a:r>
          </a:p>
          <a:p>
            <a:pPr>
              <a:buFont typeface="Arial" panose="020B0604020202020204" pitchFamily="34" charset="0"/>
              <a:buChar char="•"/>
            </a:pPr>
            <a:r>
              <a:rPr dirty="0"/>
              <a:t>ATP is the energy source for the cell.</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2 Main Types of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2 Main Types of Energy:</a:t>
            </a:r>
          </a:p>
        </p:txBody>
      </p:sp>
      <p:sp>
        <p:nvSpPr>
          <p:cNvPr id="191" name="Potential Energy:  The stored energy or the energy of position.…"/>
          <p:cNvSpPr txBox="1">
            <a:spLocks noGrp="1"/>
          </p:cNvSpPr>
          <p:nvPr>
            <p:ph type="body" idx="1"/>
          </p:nvPr>
        </p:nvSpPr>
        <p:spPr>
          <a:prstGeom prst="rect">
            <a:avLst/>
          </a:prstGeom>
        </p:spPr>
        <p:txBody>
          <a:bodyPr/>
          <a:lstStyle/>
          <a:p>
            <a:pPr>
              <a:buFont typeface="Arial" panose="020B0604020202020204" pitchFamily="34" charset="0"/>
              <a:buChar char="•"/>
            </a:pPr>
            <a:r>
              <a:rPr dirty="0"/>
              <a:t>Potential Energy:  The stored energy or the energy of position. </a:t>
            </a:r>
          </a:p>
          <a:p>
            <a:pPr>
              <a:buFont typeface="Arial" panose="020B0604020202020204" pitchFamily="34" charset="0"/>
              <a:buChar char="•"/>
            </a:pPr>
            <a:r>
              <a:rPr dirty="0"/>
              <a:t>Kinetic Energy:  The energy of motion.</a:t>
            </a:r>
          </a:p>
          <a:p>
            <a:pPr lvl="1">
              <a:buFont typeface="Arial" panose="020B0604020202020204" pitchFamily="34" charset="0"/>
              <a:buChar char="•"/>
            </a:pPr>
            <a:r>
              <a:rPr dirty="0"/>
              <a:t>These are ways to describe energy for our purposes.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Chemical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Chemical Energy</a:t>
            </a:r>
          </a:p>
        </p:txBody>
      </p:sp>
      <p:sp>
        <p:nvSpPr>
          <p:cNvPr id="194" name="This is a form of potential energy because it is energy that is stored.  It is stored in the bonds of the molecule."/>
          <p:cNvSpPr txBox="1">
            <a:spLocks noGrp="1"/>
          </p:cNvSpPr>
          <p:nvPr>
            <p:ph type="body" idx="1"/>
          </p:nvPr>
        </p:nvSpPr>
        <p:spPr>
          <a:prstGeom prst="rect">
            <a:avLst/>
          </a:prstGeom>
        </p:spPr>
        <p:txBody>
          <a:bodyPr/>
          <a:lstStyle/>
          <a:p>
            <a:pPr>
              <a:buFont typeface="Arial" panose="020B0604020202020204" pitchFamily="34" charset="0"/>
              <a:buChar char="•"/>
            </a:pPr>
            <a:r>
              <a:rPr dirty="0"/>
              <a:t>This is a form of potential energy because it is energy that is stored.  It is stored in the bonds of the molecule.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Gibbs Free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Gibbs Free Energy</a:t>
            </a:r>
          </a:p>
        </p:txBody>
      </p:sp>
      <p:sp>
        <p:nvSpPr>
          <p:cNvPr id="197" name="In terms of the energy in a system, the only thing we are concerned with is the free energy—known as the Gibbs Free Energy.…"/>
          <p:cNvSpPr txBox="1">
            <a:spLocks noGrp="1"/>
          </p:cNvSpPr>
          <p:nvPr>
            <p:ph type="body" idx="1"/>
          </p:nvPr>
        </p:nvSpPr>
        <p:spPr>
          <a:prstGeom prst="rect">
            <a:avLst/>
          </a:prstGeom>
        </p:spPr>
        <p:txBody>
          <a:bodyPr/>
          <a:lstStyle/>
          <a:p>
            <a:pPr>
              <a:buFont typeface="Arial" panose="020B0604020202020204" pitchFamily="34" charset="0"/>
              <a:buChar char="•"/>
            </a:pPr>
            <a:r>
              <a:rPr dirty="0"/>
              <a:t>In terms of the energy in a system, the only thing we are concerned with is the free energy—known as the Gibbs Free Energy.</a:t>
            </a:r>
          </a:p>
          <a:p>
            <a:pPr>
              <a:buFont typeface="Arial" panose="020B0604020202020204" pitchFamily="34" charset="0"/>
              <a:buChar char="•"/>
            </a:pPr>
            <a:r>
              <a:rPr dirty="0"/>
              <a:t>Gibbs Free Energy is the energy that is available to do work.</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Gibbs Free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Gibbs Free Energy</a:t>
            </a:r>
          </a:p>
        </p:txBody>
      </p:sp>
      <p:sp>
        <p:nvSpPr>
          <p:cNvPr id="200" name="When ΔG is negative, the reaction is said to be spontaneous and the free energy of the reaction can be used by the cell.…"/>
          <p:cNvSpPr txBox="1">
            <a:spLocks noGrp="1"/>
          </p:cNvSpPr>
          <p:nvPr>
            <p:ph type="body" idx="1"/>
          </p:nvPr>
        </p:nvSpPr>
        <p:spPr>
          <a:prstGeom prst="rect">
            <a:avLst/>
          </a:prstGeom>
        </p:spPr>
        <p:txBody>
          <a:bodyPr/>
          <a:lstStyle/>
          <a:p>
            <a:pPr>
              <a:buFont typeface="Arial" panose="020B0604020202020204" pitchFamily="34" charset="0"/>
              <a:buChar char="•"/>
            </a:pPr>
            <a:r>
              <a:rPr dirty="0"/>
              <a:t>When </a:t>
            </a:r>
            <a:r>
              <a:rPr dirty="0">
                <a:latin typeface="Symbol"/>
                <a:ea typeface="Symbol"/>
                <a:cs typeface="Symbol"/>
                <a:sym typeface="Symbol"/>
              </a:rPr>
              <a:t>D</a:t>
            </a:r>
            <a:r>
              <a:rPr dirty="0"/>
              <a:t>G is negative, the reaction is said to be spontaneous and the free energy of the reaction can be used by the cell.</a:t>
            </a:r>
          </a:p>
          <a:p>
            <a:pPr>
              <a:buFont typeface="Arial" panose="020B0604020202020204" pitchFamily="34" charset="0"/>
              <a:buChar char="•"/>
            </a:pPr>
            <a:r>
              <a:rPr dirty="0"/>
              <a:t>Spontaneous doesn’t necessarily mean that the reaction occurs quickly.</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Gibbs Free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Gibbs Free Energy</a:t>
            </a:r>
          </a:p>
        </p:txBody>
      </p:sp>
      <p:sp>
        <p:nvSpPr>
          <p:cNvPr id="203" name="When ΔG is positive, the reaction is said to be non-spontaneous and free energy is required by the cell in order for a reaction to go."/>
          <p:cNvSpPr txBox="1">
            <a:spLocks noGrp="1"/>
          </p:cNvSpPr>
          <p:nvPr>
            <p:ph type="body" idx="1"/>
          </p:nvPr>
        </p:nvSpPr>
        <p:spPr>
          <a:prstGeom prst="rect">
            <a:avLst/>
          </a:prstGeom>
        </p:spPr>
        <p:txBody>
          <a:bodyPr/>
          <a:lstStyle/>
          <a:p>
            <a:pPr>
              <a:buFont typeface="Arial" panose="020B0604020202020204" pitchFamily="34" charset="0"/>
              <a:buChar char="•"/>
            </a:pPr>
            <a:r>
              <a:rPr dirty="0"/>
              <a:t>When </a:t>
            </a:r>
            <a:r>
              <a:rPr dirty="0">
                <a:latin typeface="Symbol"/>
                <a:ea typeface="Symbol"/>
                <a:cs typeface="Symbol"/>
                <a:sym typeface="Symbol"/>
              </a:rPr>
              <a:t>D</a:t>
            </a:r>
            <a:r>
              <a:rPr dirty="0"/>
              <a:t>G is positive, the reaction is said to be non-spontaneous and free energy is required by the cell in order for a reaction to go.</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Chemical Reaction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Chemical Reactions</a:t>
            </a:r>
          </a:p>
        </p:txBody>
      </p:sp>
      <p:sp>
        <p:nvSpPr>
          <p:cNvPr id="206" name="Exergonic—release heat, ΔG is negative, and they are said to be spontaneous.…"/>
          <p:cNvSpPr txBox="1">
            <a:spLocks noGrp="1"/>
          </p:cNvSpPr>
          <p:nvPr>
            <p:ph type="body" sz="half" idx="1"/>
          </p:nvPr>
        </p:nvSpPr>
        <p:spPr>
          <a:xfrm>
            <a:off x="685800" y="1981200"/>
            <a:ext cx="3810000" cy="4876800"/>
          </a:xfrm>
          <a:prstGeom prst="rect">
            <a:avLst/>
          </a:prstGeom>
        </p:spPr>
        <p:txBody>
          <a:bodyPr/>
          <a:lstStyle/>
          <a:p>
            <a:pPr>
              <a:buClr>
                <a:srgbClr val="FF9106"/>
              </a:buClr>
              <a:buFont typeface="Arial" panose="020B0604020202020204" pitchFamily="34" charset="0"/>
              <a:buChar char="•"/>
            </a:pPr>
            <a:r>
              <a:rPr sz="2800" dirty="0">
                <a:solidFill>
                  <a:srgbClr val="FF9106"/>
                </a:solidFill>
                <a:uFill>
                  <a:solidFill>
                    <a:srgbClr val="FF9106"/>
                  </a:solidFill>
                </a:uFill>
              </a:rPr>
              <a:t>Exergonic—</a:t>
            </a:r>
            <a:r>
              <a:rPr sz="2800" dirty="0"/>
              <a:t>release heat, </a:t>
            </a:r>
            <a:r>
              <a:rPr sz="2800" dirty="0">
                <a:latin typeface="Symbol"/>
                <a:ea typeface="Symbol"/>
                <a:cs typeface="Symbol"/>
                <a:sym typeface="Symbol"/>
              </a:rPr>
              <a:t>D</a:t>
            </a:r>
            <a:r>
              <a:rPr sz="2800" dirty="0"/>
              <a:t>G is negative, and they are said to be spontaneous.</a:t>
            </a:r>
          </a:p>
          <a:p>
            <a:pPr>
              <a:buFont typeface="Arial" panose="020B0604020202020204" pitchFamily="34" charset="0"/>
              <a:buChar char="•"/>
              <a:defRPr sz="2800"/>
            </a:pPr>
            <a:r>
              <a:rPr dirty="0"/>
              <a:t>The molecules give off energy as they are broken down.</a:t>
            </a:r>
          </a:p>
        </p:txBody>
      </p:sp>
      <p:sp>
        <p:nvSpPr>
          <p:cNvPr id="207" name="Endergonic—need heat to go, ΔG is positive, and they are non-spontaneous.…"/>
          <p:cNvSpPr/>
          <p:nvPr/>
        </p:nvSpPr>
        <p:spPr>
          <a:xfrm>
            <a:off x="4648200" y="1981200"/>
            <a:ext cx="3975100" cy="4057521"/>
          </a:xfrm>
          <a:prstGeom prst="rect">
            <a:avLst/>
          </a:prstGeom>
          <a:ln w="12700">
            <a:miter lim="400000"/>
          </a:ln>
          <a:effectLst>
            <a:outerShdw blurRad="25400" dist="25400" dir="2700000" rotWithShape="0">
              <a:srgbClr val="929292"/>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marL="497840" marR="40639" indent="-457200" algn="l" defTabSz="914400">
              <a:spcBef>
                <a:spcPts val="600"/>
              </a:spcBef>
              <a:buClr>
                <a:srgbClr val="FF9106"/>
              </a:buClr>
              <a:buSzPct val="100000"/>
              <a:buFont typeface="Arial" panose="020B0604020202020204" pitchFamily="34" charset="0"/>
              <a:buChar char="•"/>
              <a:defRPr sz="2400">
                <a:solidFill>
                  <a:srgbClr val="FFFFFF"/>
                </a:solidFill>
                <a:uFill>
                  <a:solidFill>
                    <a:srgbClr val="FFFFFF"/>
                  </a:solidFill>
                </a:uFill>
                <a:latin typeface="Arial"/>
                <a:ea typeface="Arial"/>
                <a:cs typeface="Arial"/>
                <a:sym typeface="Arial"/>
              </a:defRPr>
            </a:pPr>
            <a:r>
              <a:rPr sz="2800" dirty="0">
                <a:solidFill>
                  <a:srgbClr val="FF9106"/>
                </a:solidFill>
                <a:uFill>
                  <a:solidFill>
                    <a:srgbClr val="FF9106"/>
                  </a:solidFill>
                </a:uFill>
                <a:latin typeface="+mn-lt"/>
                <a:ea typeface="+mn-ea"/>
                <a:cs typeface="+mn-cs"/>
                <a:sym typeface="Tahoma"/>
              </a:rPr>
              <a:t>Endergonic—</a:t>
            </a:r>
            <a:r>
              <a:rPr sz="2800" dirty="0">
                <a:latin typeface="+mn-lt"/>
                <a:ea typeface="+mn-ea"/>
                <a:cs typeface="+mn-cs"/>
                <a:sym typeface="Tahoma"/>
              </a:rPr>
              <a:t>need heat to go, </a:t>
            </a:r>
            <a:r>
              <a:rPr sz="2800" dirty="0">
                <a:latin typeface="Symbol"/>
                <a:ea typeface="Symbol"/>
                <a:cs typeface="Symbol"/>
                <a:sym typeface="Symbol"/>
              </a:rPr>
              <a:t>D</a:t>
            </a:r>
            <a:r>
              <a:rPr sz="2800" dirty="0">
                <a:latin typeface="+mn-lt"/>
                <a:ea typeface="+mn-ea"/>
                <a:cs typeface="+mn-cs"/>
                <a:sym typeface="Tahoma"/>
              </a:rPr>
              <a:t>G is positive, and they are non-spontaneous.</a:t>
            </a:r>
          </a:p>
          <a:p>
            <a:pPr marL="497840" marR="40639" indent="-457200" algn="l" defTabSz="914400">
              <a:spcBef>
                <a:spcPts val="600"/>
              </a:spcBef>
              <a:buClr>
                <a:srgbClr val="FFFFFF"/>
              </a:buClr>
              <a:buSzPct val="100000"/>
              <a:buFont typeface="Arial" panose="020B0604020202020204" pitchFamily="34" charset="0"/>
              <a:buChar char="•"/>
              <a:defRPr>
                <a:solidFill>
                  <a:srgbClr val="FFFFFF"/>
                </a:solidFill>
                <a:uFill>
                  <a:solidFill>
                    <a:srgbClr val="FFFFFF"/>
                  </a:solidFill>
                </a:uFill>
                <a:latin typeface="+mn-lt"/>
                <a:ea typeface="+mn-ea"/>
                <a:cs typeface="+mn-cs"/>
                <a:sym typeface="Tahoma"/>
              </a:defRPr>
            </a:pPr>
            <a:r>
              <a:rPr dirty="0"/>
              <a:t>The molecules created by this reaction store energy.</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Exergonic Reactions"/>
          <p:cNvSpPr txBox="1">
            <a:spLocks noGrp="1"/>
          </p:cNvSpPr>
          <p:nvPr>
            <p:ph type="title"/>
          </p:nvPr>
        </p:nvSpPr>
        <p:spPr>
          <a:xfrm>
            <a:off x="685800" y="413837"/>
            <a:ext cx="7772400" cy="975119"/>
          </a:xfrm>
          <a:prstGeom prst="rect">
            <a:avLst/>
          </a:prstGeom>
        </p:spPr>
        <p:txBody>
          <a:bodyPr/>
          <a:lstStyle>
            <a:lvl1pPr>
              <a:defRPr>
                <a:solidFill>
                  <a:srgbClr val="FF9106"/>
                </a:solidFill>
                <a:uFill>
                  <a:solidFill>
                    <a:srgbClr val="FF9106"/>
                  </a:solidFill>
                </a:uFill>
              </a:defRPr>
            </a:lvl1pPr>
          </a:lstStyle>
          <a:p>
            <a:r>
              <a:t>Exergonic Reactions</a:t>
            </a:r>
          </a:p>
        </p:txBody>
      </p:sp>
      <p:sp>
        <p:nvSpPr>
          <p:cNvPr id="210" name="Consider the breakdown of glucose. Breaking bonds always requires energy.…"/>
          <p:cNvSpPr txBox="1">
            <a:spLocks noGrp="1"/>
          </p:cNvSpPr>
          <p:nvPr>
            <p:ph type="body" idx="1"/>
          </p:nvPr>
        </p:nvSpPr>
        <p:spPr>
          <a:xfrm>
            <a:off x="685799" y="1606189"/>
            <a:ext cx="7772401" cy="4942615"/>
          </a:xfrm>
          <a:prstGeom prst="rect">
            <a:avLst/>
          </a:prstGeom>
        </p:spPr>
        <p:txBody>
          <a:bodyPr/>
          <a:lstStyle/>
          <a:p>
            <a:pPr>
              <a:buFont typeface="Arial" panose="020B0604020202020204" pitchFamily="34" charset="0"/>
              <a:buChar char="•"/>
            </a:pPr>
            <a:r>
              <a:rPr dirty="0"/>
              <a:t>Consider the breakdown of glucose. Breaking bonds always requires energy.</a:t>
            </a:r>
          </a:p>
          <a:p>
            <a:pPr>
              <a:buFont typeface="Arial" panose="020B0604020202020204" pitchFamily="34" charset="0"/>
              <a:buChar char="•"/>
            </a:pPr>
            <a:r>
              <a:rPr dirty="0"/>
              <a:t>As an example, consider the metabolism of glucose:</a:t>
            </a:r>
          </a:p>
          <a:p>
            <a:pPr lvl="1">
              <a:buFont typeface="Arial" panose="020B0604020202020204" pitchFamily="34" charset="0"/>
              <a:buChar char="•"/>
            </a:pPr>
            <a:r>
              <a:rPr dirty="0"/>
              <a:t>C</a:t>
            </a:r>
            <a:r>
              <a:rPr baseline="-5999" dirty="0"/>
              <a:t>6</a:t>
            </a:r>
            <a:r>
              <a:rPr dirty="0"/>
              <a:t>H</a:t>
            </a:r>
            <a:r>
              <a:rPr baseline="-5999" dirty="0"/>
              <a:t>12</a:t>
            </a:r>
            <a:r>
              <a:rPr dirty="0"/>
              <a:t>O</a:t>
            </a:r>
            <a:r>
              <a:rPr baseline="-5999" dirty="0"/>
              <a:t>6</a:t>
            </a:r>
            <a:r>
              <a:rPr dirty="0"/>
              <a:t> + </a:t>
            </a:r>
            <a:r>
              <a:rPr lang="en-US" dirty="0"/>
              <a:t>6</a:t>
            </a:r>
            <a:r>
              <a:rPr dirty="0"/>
              <a:t>O</a:t>
            </a:r>
            <a:r>
              <a:rPr baseline="-5999" dirty="0"/>
              <a:t>2</a:t>
            </a:r>
            <a:r>
              <a:rPr dirty="0"/>
              <a:t> —&gt; 6CO</a:t>
            </a:r>
            <a:r>
              <a:rPr baseline="-5999" dirty="0"/>
              <a:t>2</a:t>
            </a:r>
            <a:r>
              <a:rPr dirty="0"/>
              <a:t> + 6H</a:t>
            </a:r>
            <a:r>
              <a:rPr baseline="-5999" dirty="0"/>
              <a:t>2</a:t>
            </a:r>
            <a:r>
              <a:rPr dirty="0"/>
              <a:t>O</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Exergonic Reactions"/>
          <p:cNvSpPr txBox="1">
            <a:spLocks noGrp="1"/>
          </p:cNvSpPr>
          <p:nvPr>
            <p:ph type="title"/>
          </p:nvPr>
        </p:nvSpPr>
        <p:spPr>
          <a:xfrm>
            <a:off x="685800" y="115584"/>
            <a:ext cx="7772400" cy="975119"/>
          </a:xfrm>
          <a:prstGeom prst="rect">
            <a:avLst/>
          </a:prstGeom>
        </p:spPr>
        <p:txBody>
          <a:bodyPr/>
          <a:lstStyle>
            <a:lvl1pPr>
              <a:defRPr>
                <a:solidFill>
                  <a:srgbClr val="FF9106"/>
                </a:solidFill>
                <a:uFill>
                  <a:solidFill>
                    <a:srgbClr val="FF9106"/>
                  </a:solidFill>
                </a:uFill>
              </a:defRPr>
            </a:lvl1pPr>
          </a:lstStyle>
          <a:p>
            <a:r>
              <a:t>Exergonic Reactions</a:t>
            </a:r>
          </a:p>
        </p:txBody>
      </p:sp>
      <p:sp>
        <p:nvSpPr>
          <p:cNvPr id="213" name="Consider the breakdown of glucose. Breaking bonds always requires energy.…"/>
          <p:cNvSpPr txBox="1">
            <a:spLocks noGrp="1"/>
          </p:cNvSpPr>
          <p:nvPr>
            <p:ph type="body" idx="1"/>
          </p:nvPr>
        </p:nvSpPr>
        <p:spPr>
          <a:xfrm>
            <a:off x="685800" y="1198819"/>
            <a:ext cx="7772400" cy="5659181"/>
          </a:xfrm>
          <a:prstGeom prst="rect">
            <a:avLst/>
          </a:prstGeom>
        </p:spPr>
        <p:txBody>
          <a:bodyPr/>
          <a:lstStyle/>
          <a:p>
            <a:pPr>
              <a:buFont typeface="Arial" panose="020B0604020202020204" pitchFamily="34" charset="0"/>
              <a:buChar char="•"/>
            </a:pPr>
            <a:r>
              <a:rPr dirty="0"/>
              <a:t>Consider the breakdown of glucose. Breaking bonds always requires energy.</a:t>
            </a:r>
          </a:p>
          <a:p>
            <a:pPr>
              <a:buFont typeface="Arial" panose="020B0604020202020204" pitchFamily="34" charset="0"/>
              <a:buChar char="•"/>
            </a:pPr>
            <a:r>
              <a:rPr dirty="0"/>
              <a:t>In a glucose molecule there are: </a:t>
            </a:r>
          </a:p>
          <a:p>
            <a:pPr lvl="1">
              <a:buFont typeface="Arial" panose="020B0604020202020204" pitchFamily="34" charset="0"/>
              <a:buChar char="•"/>
            </a:pPr>
            <a:r>
              <a:rPr dirty="0"/>
              <a:t>7 C-H bonds = +414 kJ/mol</a:t>
            </a:r>
          </a:p>
          <a:p>
            <a:pPr lvl="1">
              <a:buFont typeface="Arial" panose="020B0604020202020204" pitchFamily="34" charset="0"/>
              <a:buChar char="•"/>
            </a:pPr>
            <a:r>
              <a:rPr dirty="0"/>
              <a:t>7 C-O bonds = +358 kJ/mol</a:t>
            </a:r>
          </a:p>
          <a:p>
            <a:pPr lvl="1">
              <a:buFont typeface="Arial" panose="020B0604020202020204" pitchFamily="34" charset="0"/>
              <a:buChar char="•"/>
            </a:pPr>
            <a:r>
              <a:rPr dirty="0"/>
              <a:t>5 O-H bonds = +463 kJ/mol</a:t>
            </a:r>
          </a:p>
          <a:p>
            <a:pPr lvl="1">
              <a:buFont typeface="Arial" panose="020B0604020202020204" pitchFamily="34" charset="0"/>
              <a:buChar char="•"/>
            </a:pPr>
            <a:r>
              <a:rPr dirty="0"/>
              <a:t>5 C-C bonds = +346 kJ/mol</a:t>
            </a:r>
          </a:p>
          <a:p>
            <a:pPr lvl="1">
              <a:buFont typeface="Arial" panose="020B0604020202020204" pitchFamily="34" charset="0"/>
              <a:buChar char="•"/>
            </a:pPr>
            <a:r>
              <a:rPr dirty="0"/>
              <a:t>The O</a:t>
            </a:r>
            <a:r>
              <a:rPr baseline="-5999" dirty="0"/>
              <a:t>2</a:t>
            </a:r>
            <a:r>
              <a:rPr dirty="0"/>
              <a:t> molecule requires +498 kJ/mol</a:t>
            </a:r>
          </a:p>
          <a:p>
            <a:pPr>
              <a:buFont typeface="Arial" panose="020B0604020202020204" pitchFamily="34" charset="0"/>
              <a:buChar char="•"/>
            </a:pPr>
            <a:r>
              <a:rPr dirty="0"/>
              <a:t>To break the bonds of the reactants requires +12,437 kJ of energy</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Exergonic Reactions"/>
          <p:cNvSpPr txBox="1">
            <a:spLocks noGrp="1"/>
          </p:cNvSpPr>
          <p:nvPr>
            <p:ph type="title"/>
          </p:nvPr>
        </p:nvSpPr>
        <p:spPr>
          <a:xfrm>
            <a:off x="685800" y="115584"/>
            <a:ext cx="7772400" cy="975119"/>
          </a:xfrm>
          <a:prstGeom prst="rect">
            <a:avLst/>
          </a:prstGeom>
        </p:spPr>
        <p:txBody>
          <a:bodyPr/>
          <a:lstStyle>
            <a:lvl1pPr>
              <a:defRPr>
                <a:solidFill>
                  <a:srgbClr val="FF9106"/>
                </a:solidFill>
                <a:uFill>
                  <a:solidFill>
                    <a:srgbClr val="FF9106"/>
                  </a:solidFill>
                </a:uFill>
              </a:defRPr>
            </a:lvl1pPr>
          </a:lstStyle>
          <a:p>
            <a:r>
              <a:t>Exergonic Reactions</a:t>
            </a:r>
          </a:p>
        </p:txBody>
      </p:sp>
      <p:sp>
        <p:nvSpPr>
          <p:cNvPr id="216" name="Consider the formation of carbon dioxide and water. Forming bonds always releases energy.…"/>
          <p:cNvSpPr txBox="1">
            <a:spLocks noGrp="1"/>
          </p:cNvSpPr>
          <p:nvPr>
            <p:ph type="body" idx="1"/>
          </p:nvPr>
        </p:nvSpPr>
        <p:spPr>
          <a:xfrm>
            <a:off x="456591" y="1027833"/>
            <a:ext cx="8358470" cy="5659181"/>
          </a:xfrm>
          <a:prstGeom prst="rect">
            <a:avLst/>
          </a:prstGeom>
        </p:spPr>
        <p:txBody>
          <a:bodyPr/>
          <a:lstStyle/>
          <a:p>
            <a:pPr>
              <a:buFont typeface="Arial" panose="020B0604020202020204" pitchFamily="34" charset="0"/>
              <a:buChar char="•"/>
            </a:pPr>
            <a:r>
              <a:rPr dirty="0"/>
              <a:t>Consider the formation of carbon dioxide and water. Forming bonds always releases energy.</a:t>
            </a:r>
          </a:p>
          <a:p>
            <a:pPr>
              <a:buFont typeface="Arial" panose="020B0604020202020204" pitchFamily="34" charset="0"/>
              <a:buChar char="•"/>
            </a:pPr>
            <a:r>
              <a:rPr dirty="0"/>
              <a:t>In 6 carbon dioxide molecules there are: </a:t>
            </a:r>
          </a:p>
          <a:p>
            <a:pPr lvl="1">
              <a:buFont typeface="Arial" panose="020B0604020202020204" pitchFamily="34" charset="0"/>
              <a:buChar char="•"/>
            </a:pPr>
            <a:r>
              <a:rPr dirty="0"/>
              <a:t>12 C=O bonds = +498 kJ/mol</a:t>
            </a:r>
          </a:p>
          <a:p>
            <a:pPr>
              <a:buFont typeface="Arial" panose="020B0604020202020204" pitchFamily="34" charset="0"/>
              <a:buChar char="•"/>
            </a:pPr>
            <a:r>
              <a:rPr dirty="0"/>
              <a:t>In 6 water molecules there are: </a:t>
            </a:r>
          </a:p>
          <a:p>
            <a:pPr lvl="1">
              <a:buFont typeface="Arial" panose="020B0604020202020204" pitchFamily="34" charset="0"/>
              <a:buChar char="•"/>
            </a:pPr>
            <a:r>
              <a:rPr dirty="0"/>
              <a:t>12 O-H bonds = +463 kJ/mol</a:t>
            </a:r>
          </a:p>
          <a:p>
            <a:pPr>
              <a:buFont typeface="Arial" panose="020B0604020202020204" pitchFamily="34" charset="0"/>
              <a:buChar char="•"/>
            </a:pPr>
            <a:r>
              <a:rPr dirty="0"/>
              <a:t>To form these bonds releases -15,204 kJ of energy.</a:t>
            </a:r>
          </a:p>
          <a:p>
            <a:pPr>
              <a:buFont typeface="Arial" panose="020B0604020202020204" pitchFamily="34" charset="0"/>
              <a:buChar char="•"/>
            </a:pPr>
            <a:r>
              <a:rPr dirty="0"/>
              <a:t>The energy difference is used to make ATP.</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Exergonic Reactions"/>
          <p:cNvSpPr txBox="1">
            <a:spLocks noGrp="1"/>
          </p:cNvSpPr>
          <p:nvPr>
            <p:ph type="title"/>
          </p:nvPr>
        </p:nvSpPr>
        <p:spPr>
          <a:xfrm>
            <a:off x="685800" y="115584"/>
            <a:ext cx="7772400" cy="975119"/>
          </a:xfrm>
          <a:prstGeom prst="rect">
            <a:avLst/>
          </a:prstGeom>
        </p:spPr>
        <p:txBody>
          <a:bodyPr/>
          <a:lstStyle>
            <a:lvl1pPr>
              <a:defRPr>
                <a:solidFill>
                  <a:srgbClr val="FF9106"/>
                </a:solidFill>
                <a:uFill>
                  <a:solidFill>
                    <a:srgbClr val="FF9106"/>
                  </a:solidFill>
                </a:uFill>
              </a:defRPr>
            </a:lvl1pPr>
          </a:lstStyle>
          <a:p>
            <a:r>
              <a:t>Exergonic Reactions</a:t>
            </a:r>
          </a:p>
        </p:txBody>
      </p:sp>
      <p:sp>
        <p:nvSpPr>
          <p:cNvPr id="219" name="The difference in the bond enthalpies (∆H) between the breaking down of glucose and the formation of carbon dioxide and water is used to make ATP.…"/>
          <p:cNvSpPr txBox="1">
            <a:spLocks noGrp="1"/>
          </p:cNvSpPr>
          <p:nvPr>
            <p:ph type="body" idx="1"/>
          </p:nvPr>
        </p:nvSpPr>
        <p:spPr>
          <a:xfrm>
            <a:off x="464025" y="1198819"/>
            <a:ext cx="8358470" cy="5659181"/>
          </a:xfrm>
          <a:prstGeom prst="rect">
            <a:avLst/>
          </a:prstGeom>
        </p:spPr>
        <p:txBody>
          <a:bodyPr/>
          <a:lstStyle/>
          <a:p>
            <a:pPr>
              <a:buFont typeface="Arial" panose="020B0604020202020204" pitchFamily="34" charset="0"/>
              <a:buChar char="•"/>
            </a:pPr>
            <a:r>
              <a:rPr dirty="0"/>
              <a:t>The difference in the bond enthalpies (∆H) between the breaking down of glucose and the formation of carbon dioxide and water is used to make ATP.</a:t>
            </a:r>
          </a:p>
          <a:p>
            <a:pPr lvl="1">
              <a:buFont typeface="Arial" panose="020B0604020202020204" pitchFamily="34" charset="0"/>
              <a:buChar char="•"/>
            </a:pPr>
            <a:r>
              <a:rPr dirty="0"/>
              <a:t>-15,204 kJ is given off when CO</a:t>
            </a:r>
            <a:r>
              <a:rPr baseline="-5999" dirty="0"/>
              <a:t>2</a:t>
            </a:r>
            <a:r>
              <a:rPr dirty="0"/>
              <a:t> and H</a:t>
            </a:r>
            <a:r>
              <a:rPr baseline="-5999" dirty="0"/>
              <a:t>2</a:t>
            </a:r>
            <a:r>
              <a:rPr dirty="0"/>
              <a:t>O form.</a:t>
            </a:r>
          </a:p>
          <a:p>
            <a:pPr lvl="1">
              <a:buFont typeface="Arial" panose="020B0604020202020204" pitchFamily="34" charset="0"/>
              <a:buChar char="•"/>
            </a:pPr>
            <a:r>
              <a:rPr dirty="0"/>
              <a:t>+12,437 kJ is required to break the bonds of glucose.</a:t>
            </a:r>
          </a:p>
          <a:p>
            <a:pPr>
              <a:buFont typeface="Arial" panose="020B0604020202020204" pitchFamily="34" charset="0"/>
              <a:buChar char="•"/>
            </a:pPr>
            <a:r>
              <a:rPr dirty="0"/>
              <a:t>The difference is -2,767 kJ. Energy is released when this reaction occurs.</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Exergonic Reaction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Exergonic Reactions</a:t>
            </a:r>
          </a:p>
        </p:txBody>
      </p:sp>
      <p:sp>
        <p:nvSpPr>
          <p:cNvPr id="222" name="We say that energy is released from these reactions.…"/>
          <p:cNvSpPr txBox="1">
            <a:spLocks noGrp="1"/>
          </p:cNvSpPr>
          <p:nvPr>
            <p:ph type="body" idx="1"/>
          </p:nvPr>
        </p:nvSpPr>
        <p:spPr>
          <a:prstGeom prst="rect">
            <a:avLst/>
          </a:prstGeom>
        </p:spPr>
        <p:txBody>
          <a:bodyPr/>
          <a:lstStyle/>
          <a:p>
            <a:pPr>
              <a:buFont typeface="Arial" panose="020B0604020202020204" pitchFamily="34" charset="0"/>
              <a:buChar char="•"/>
            </a:pPr>
            <a:r>
              <a:rPr dirty="0"/>
              <a:t>We say that energy is released from these reactions.</a:t>
            </a:r>
          </a:p>
          <a:p>
            <a:pPr>
              <a:buFont typeface="Arial" panose="020B0604020202020204" pitchFamily="34" charset="0"/>
              <a:buChar char="•"/>
            </a:pPr>
            <a:r>
              <a:rPr dirty="0"/>
              <a:t>That is, the amount of free energy in the products is less than that of the reactants.</a:t>
            </a:r>
          </a:p>
        </p:txBody>
      </p:sp>
      <p:sp>
        <p:nvSpPr>
          <p:cNvPr id="22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18</a:t>
            </a:fld>
            <a:endParaRPr/>
          </a:p>
        </p:txBody>
      </p:sp>
      <p:pic>
        <p:nvPicPr>
          <p:cNvPr id="224" name="08_06aExergonicEndergonic_L.jpg" descr="08_06aExergonicEndergonic_L.jpg"/>
          <p:cNvPicPr>
            <a:picLocks noChangeAspect="1"/>
          </p:cNvPicPr>
          <p:nvPr/>
        </p:nvPicPr>
        <p:blipFill>
          <a:blip r:embed="rId2"/>
          <a:stretch>
            <a:fillRect/>
          </a:stretch>
        </p:blipFill>
        <p:spPr>
          <a:xfrm>
            <a:off x="3860860" y="4141356"/>
            <a:ext cx="4267078" cy="2537689"/>
          </a:xfrm>
          <a:prstGeom prst="rect">
            <a:avLst/>
          </a:prstGeom>
          <a:ln w="12700">
            <a:solidFill>
              <a:srgbClr val="000000"/>
            </a:solidFill>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6" name="08_15EnzymeAction_L.jpg" descr="08_15EnzymeAction_L.jpg"/>
          <p:cNvPicPr>
            <a:picLocks/>
          </p:cNvPicPr>
          <p:nvPr/>
        </p:nvPicPr>
        <p:blipFill>
          <a:blip r:embed="rId2"/>
          <a:stretch>
            <a:fillRect/>
          </a:stretch>
        </p:blipFill>
        <p:spPr>
          <a:xfrm>
            <a:off x="0" y="0"/>
            <a:ext cx="9144001" cy="6858000"/>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Endergonic Reaction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Endergonic Reactions</a:t>
            </a:r>
          </a:p>
        </p:txBody>
      </p:sp>
      <p:sp>
        <p:nvSpPr>
          <p:cNvPr id="229" name="The opposite is true of energetic reactions.…"/>
          <p:cNvSpPr txBox="1">
            <a:spLocks noGrp="1"/>
          </p:cNvSpPr>
          <p:nvPr>
            <p:ph type="body" idx="1"/>
          </p:nvPr>
        </p:nvSpPr>
        <p:spPr>
          <a:prstGeom prst="rect">
            <a:avLst/>
          </a:prstGeom>
        </p:spPr>
        <p:txBody>
          <a:bodyPr/>
          <a:lstStyle/>
          <a:p>
            <a:pPr>
              <a:buFont typeface="Arial" panose="020B0604020202020204" pitchFamily="34" charset="0"/>
              <a:buChar char="•"/>
            </a:pPr>
            <a:r>
              <a:rPr dirty="0"/>
              <a:t>The opposite is true of energetic reactions.</a:t>
            </a:r>
          </a:p>
          <a:p>
            <a:pPr>
              <a:buFont typeface="Arial" panose="020B0604020202020204" pitchFamily="34" charset="0"/>
              <a:buChar char="•"/>
            </a:pPr>
            <a:r>
              <a:rPr dirty="0"/>
              <a:t>With the formation of glucose, the reactions would be the opposite of those involving its breakdown.</a:t>
            </a:r>
          </a:p>
          <a:p>
            <a:pPr>
              <a:buFont typeface="Arial" panose="020B0604020202020204" pitchFamily="34" charset="0"/>
              <a:buChar char="•"/>
            </a:pPr>
            <a:r>
              <a:rPr dirty="0"/>
              <a:t>To form glucose from CO</a:t>
            </a:r>
            <a:r>
              <a:rPr baseline="-5999" dirty="0"/>
              <a:t>2</a:t>
            </a:r>
            <a:r>
              <a:rPr dirty="0"/>
              <a:t> and H</a:t>
            </a:r>
            <a:r>
              <a:rPr baseline="-5999" dirty="0"/>
              <a:t>2</a:t>
            </a:r>
            <a:r>
              <a:rPr dirty="0"/>
              <a:t>O would require an input of 2,767 kJ of energy. This energy comes from the sun.</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Endergonic Reaction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Endergonic Reactions</a:t>
            </a:r>
          </a:p>
        </p:txBody>
      </p:sp>
      <p:sp>
        <p:nvSpPr>
          <p:cNvPr id="232" name="So with endergonic reactions, we say that energy is absorbed.…"/>
          <p:cNvSpPr txBox="1">
            <a:spLocks noGrp="1"/>
          </p:cNvSpPr>
          <p:nvPr>
            <p:ph type="body" idx="1"/>
          </p:nvPr>
        </p:nvSpPr>
        <p:spPr>
          <a:prstGeom prst="rect">
            <a:avLst/>
          </a:prstGeom>
        </p:spPr>
        <p:txBody>
          <a:bodyPr/>
          <a:lstStyle/>
          <a:p>
            <a:pPr>
              <a:buFont typeface="Arial" panose="020B0604020202020204" pitchFamily="34" charset="0"/>
              <a:buChar char="•"/>
            </a:pPr>
            <a:r>
              <a:rPr dirty="0"/>
              <a:t>So with endergonic reactions, we say that energy is absorbed.</a:t>
            </a:r>
          </a:p>
          <a:p>
            <a:pPr>
              <a:buFont typeface="Arial" panose="020B0604020202020204" pitchFamily="34" charset="0"/>
              <a:buChar char="•"/>
            </a:pPr>
            <a:r>
              <a:rPr dirty="0"/>
              <a:t>That is, the amount of free energy in the products is more than that of the reactants.</a:t>
            </a:r>
          </a:p>
        </p:txBody>
      </p:sp>
      <p:sp>
        <p:nvSpPr>
          <p:cNvPr id="23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21</a:t>
            </a:fld>
            <a:endParaRPr/>
          </a:p>
        </p:txBody>
      </p:sp>
      <p:pic>
        <p:nvPicPr>
          <p:cNvPr id="234" name="08_06bExergonicEndergonic_L.jpg" descr="08_06bExergonicEndergonic_L.jpg"/>
          <p:cNvPicPr>
            <a:picLocks noChangeAspect="1"/>
          </p:cNvPicPr>
          <p:nvPr/>
        </p:nvPicPr>
        <p:blipFill>
          <a:blip r:embed="rId2"/>
          <a:stretch>
            <a:fillRect/>
          </a:stretch>
        </p:blipFill>
        <p:spPr>
          <a:xfrm>
            <a:off x="3841317" y="4144643"/>
            <a:ext cx="4369666" cy="2607315"/>
          </a:xfrm>
          <a:prstGeom prst="rect">
            <a:avLst/>
          </a:prstGeom>
          <a:ln w="12700">
            <a:solidFill>
              <a:srgbClr val="000000"/>
            </a:solidFill>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6" name="Endothermic Enzyme Reaction.jpg" descr="Endothermic Enzyme Reaction.jpg"/>
          <p:cNvPicPr>
            <a:picLocks noChangeAspect="1"/>
          </p:cNvPicPr>
          <p:nvPr/>
        </p:nvPicPr>
        <p:blipFill>
          <a:blip r:embed="rId2"/>
          <a:stretch>
            <a:fillRect/>
          </a:stretch>
        </p:blipFill>
        <p:spPr>
          <a:xfrm>
            <a:off x="31750" y="25400"/>
            <a:ext cx="9080500" cy="6807200"/>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Endergonic and Exergonic Reaction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Endergonic and Exergonic Reactions</a:t>
            </a:r>
          </a:p>
        </p:txBody>
      </p:sp>
      <p:pic>
        <p:nvPicPr>
          <p:cNvPr id="239" name="08_06-ExergonicEndergonic_L.jpg" descr="08_06-ExergonicEndergonic_L.jpg"/>
          <p:cNvPicPr>
            <a:picLocks noChangeAspect="1"/>
          </p:cNvPicPr>
          <p:nvPr/>
        </p:nvPicPr>
        <p:blipFill>
          <a:blip r:embed="rId2"/>
          <a:stretch>
            <a:fillRect/>
          </a:stretch>
        </p:blipFill>
        <p:spPr>
          <a:xfrm>
            <a:off x="2578660" y="2046159"/>
            <a:ext cx="3986680" cy="4734182"/>
          </a:xfrm>
          <a:prstGeom prst="rect">
            <a:avLst/>
          </a:prstGeom>
          <a:ln w="12700">
            <a:solidFill>
              <a:srgbClr val="000000"/>
            </a:solidFill>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How does this relate to cell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How does this relate to cells?</a:t>
            </a:r>
          </a:p>
        </p:txBody>
      </p:sp>
      <p:sp>
        <p:nvSpPr>
          <p:cNvPr id="242" name="Within a cell, exergonic reactions are used to drive endergonic ones.…"/>
          <p:cNvSpPr txBox="1">
            <a:spLocks noGrp="1"/>
          </p:cNvSpPr>
          <p:nvPr>
            <p:ph type="body" idx="1"/>
          </p:nvPr>
        </p:nvSpPr>
        <p:spPr>
          <a:prstGeom prst="rect">
            <a:avLst/>
          </a:prstGeom>
        </p:spPr>
        <p:txBody>
          <a:bodyPr/>
          <a:lstStyle/>
          <a:p>
            <a:pPr>
              <a:buFont typeface="Arial" panose="020B0604020202020204" pitchFamily="34" charset="0"/>
              <a:buChar char="•"/>
            </a:pPr>
            <a:r>
              <a:rPr dirty="0"/>
              <a:t>Within a cell, </a:t>
            </a:r>
            <a:r>
              <a:rPr dirty="0">
                <a:solidFill>
                  <a:srgbClr val="FF9106"/>
                </a:solidFill>
                <a:uFill>
                  <a:solidFill>
                    <a:srgbClr val="FF9106"/>
                  </a:solidFill>
                </a:uFill>
              </a:rPr>
              <a:t>exergonic</a:t>
            </a:r>
            <a:r>
              <a:rPr dirty="0"/>
              <a:t> reactions are used to drive </a:t>
            </a:r>
            <a:r>
              <a:rPr dirty="0">
                <a:solidFill>
                  <a:srgbClr val="FF9106"/>
                </a:solidFill>
                <a:uFill>
                  <a:solidFill>
                    <a:srgbClr val="FF9106"/>
                  </a:solidFill>
                </a:uFill>
              </a:rPr>
              <a:t>endergonic</a:t>
            </a:r>
            <a:r>
              <a:rPr dirty="0"/>
              <a:t> ones.  </a:t>
            </a:r>
          </a:p>
          <a:p>
            <a:pPr>
              <a:buFont typeface="Arial" panose="020B0604020202020204" pitchFamily="34" charset="0"/>
              <a:buChar char="•"/>
            </a:pPr>
            <a:r>
              <a:rPr dirty="0"/>
              <a:t>ATP is an </a:t>
            </a:r>
            <a:r>
              <a:rPr dirty="0">
                <a:solidFill>
                  <a:srgbClr val="FF9106"/>
                </a:solidFill>
                <a:uFill>
                  <a:solidFill>
                    <a:srgbClr val="FF9106"/>
                  </a:solidFill>
                </a:uFill>
              </a:rPr>
              <a:t>exergonic</a:t>
            </a:r>
            <a:r>
              <a:rPr dirty="0"/>
              <a:t> molecule that supplies energy for chemical reaction within a cell.</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 name="08_09ATPHydrolysis_L.jpg" descr="08_09ATPHydrolysis_L.jpg"/>
          <p:cNvPicPr>
            <a:picLocks/>
          </p:cNvPicPr>
          <p:nvPr/>
        </p:nvPicPr>
        <p:blipFill>
          <a:blip r:embed="rId2"/>
          <a:stretch>
            <a:fillRect/>
          </a:stretch>
        </p:blipFill>
        <p:spPr>
          <a:xfrm>
            <a:off x="648800" y="14386"/>
            <a:ext cx="7643261" cy="5379547"/>
          </a:xfrm>
          <a:prstGeom prst="rect">
            <a:avLst/>
          </a:prstGeom>
          <a:ln w="12700">
            <a:miter lim="400000"/>
          </a:ln>
        </p:spPr>
      </p:pic>
      <p:pic>
        <p:nvPicPr>
          <p:cNvPr id="245" name="Image" descr="Image"/>
          <p:cNvPicPr>
            <a:picLocks noChangeAspect="1"/>
          </p:cNvPicPr>
          <p:nvPr/>
        </p:nvPicPr>
        <p:blipFill>
          <a:blip r:embed="rId3"/>
          <a:stretch>
            <a:fillRect/>
          </a:stretch>
        </p:blipFill>
        <p:spPr>
          <a:xfrm>
            <a:off x="132197" y="5450533"/>
            <a:ext cx="8676466" cy="703205"/>
          </a:xfrm>
          <a:prstGeom prst="rect">
            <a:avLst/>
          </a:prstGeom>
          <a:ln w="12700">
            <a:miter lim="400000"/>
          </a:ln>
        </p:spPr>
      </p:pic>
      <p:pic>
        <p:nvPicPr>
          <p:cNvPr id="246" name="Image" descr="Image"/>
          <p:cNvPicPr>
            <a:picLocks noChangeAspect="1"/>
          </p:cNvPicPr>
          <p:nvPr/>
        </p:nvPicPr>
        <p:blipFill>
          <a:blip r:embed="rId4"/>
          <a:stretch>
            <a:fillRect/>
          </a:stretch>
        </p:blipFill>
        <p:spPr>
          <a:xfrm>
            <a:off x="1073150" y="6299238"/>
            <a:ext cx="6997700" cy="546101"/>
          </a:xfrm>
          <a:prstGeom prst="rect">
            <a:avLst/>
          </a:prstGeom>
          <a:ln w="12700">
            <a:miter lim="400000"/>
          </a:ln>
        </p:spPr>
      </p:pic>
      <p:sp>
        <p:nvSpPr>
          <p:cNvPr id="247" name="= -7.3 kcal/mol"/>
          <p:cNvSpPr txBox="1"/>
          <p:nvPr/>
        </p:nvSpPr>
        <p:spPr>
          <a:xfrm>
            <a:off x="6900479" y="5880688"/>
            <a:ext cx="2003550"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2400"/>
            </a:pPr>
            <a:r>
              <a:rPr sz="2300"/>
              <a:t>=</a:t>
            </a:r>
            <a:r>
              <a:t> </a:t>
            </a:r>
            <a:r>
              <a:rPr b="1">
                <a:solidFill>
                  <a:schemeClr val="accent5">
                    <a:lumOff val="-29866"/>
                  </a:schemeClr>
                </a:solidFill>
                <a:latin typeface="Calibri"/>
                <a:ea typeface="Calibri"/>
                <a:cs typeface="Calibri"/>
                <a:sym typeface="Calibri"/>
              </a:rPr>
              <a:t>-7.3</a:t>
            </a:r>
            <a:r>
              <a:t> </a:t>
            </a:r>
            <a:r>
              <a:rPr>
                <a:latin typeface="Calibri"/>
                <a:ea typeface="Calibri"/>
                <a:cs typeface="Calibri"/>
                <a:sym typeface="Calibri"/>
              </a:rPr>
              <a:t>kcal/mol</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ATP"/>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ATP</a:t>
            </a:r>
          </a:p>
        </p:txBody>
      </p:sp>
      <p:sp>
        <p:nvSpPr>
          <p:cNvPr id="250" name="When a phosphate bond is broken in the ATP molecule, 7.3kcal of energy is given off and used by the cell to power endergonic reactions.…"/>
          <p:cNvSpPr txBox="1">
            <a:spLocks noGrp="1"/>
          </p:cNvSpPr>
          <p:nvPr>
            <p:ph type="body" idx="1"/>
          </p:nvPr>
        </p:nvSpPr>
        <p:spPr>
          <a:prstGeom prst="rect">
            <a:avLst/>
          </a:prstGeom>
        </p:spPr>
        <p:txBody>
          <a:bodyPr/>
          <a:lstStyle/>
          <a:p>
            <a:pPr>
              <a:lnSpc>
                <a:spcPct val="90000"/>
              </a:lnSpc>
              <a:buFont typeface="Arial" panose="020B0604020202020204" pitchFamily="34" charset="0"/>
              <a:buChar char="•"/>
            </a:pPr>
            <a:r>
              <a:rPr dirty="0"/>
              <a:t>When a phosphate bond is broken in the ATP molecule, 7.3kcal of energy is given off and used by the cell to power endergonic reactions.</a:t>
            </a:r>
          </a:p>
          <a:p>
            <a:pPr>
              <a:lnSpc>
                <a:spcPct val="90000"/>
              </a:lnSpc>
              <a:buFont typeface="Arial" panose="020B0604020202020204" pitchFamily="34" charset="0"/>
              <a:buChar char="•"/>
            </a:pPr>
            <a:r>
              <a:rPr dirty="0"/>
              <a:t>This process is called </a:t>
            </a:r>
            <a:r>
              <a:rPr dirty="0">
                <a:solidFill>
                  <a:srgbClr val="FF9106"/>
                </a:solidFill>
                <a:uFill>
                  <a:solidFill>
                    <a:srgbClr val="FF9106"/>
                  </a:solidFill>
                </a:uFill>
              </a:rPr>
              <a:t>coupling</a:t>
            </a:r>
            <a:r>
              <a:rPr dirty="0"/>
              <a:t>.</a:t>
            </a:r>
          </a:p>
          <a:p>
            <a:pPr>
              <a:lnSpc>
                <a:spcPct val="90000"/>
              </a:lnSpc>
              <a:buFont typeface="Arial" panose="020B0604020202020204" pitchFamily="34" charset="0"/>
              <a:buChar char="•"/>
            </a:pPr>
            <a:r>
              <a:rPr dirty="0"/>
              <a:t>Coupling is when an endergonic reaction is “coupled” to the breaking of a phosphate bond from ATP.</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Example"/>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Example</a:t>
            </a:r>
          </a:p>
        </p:txBody>
      </p:sp>
      <p:sp>
        <p:nvSpPr>
          <p:cNvPr id="253" name="When the body synthesizes glutamine from glutamic acid and ammonia, energy is required (endergonic).  To make the reaction go, it is coupled to the hydrolysis of ATP (which is exergonic).…"/>
          <p:cNvSpPr txBox="1">
            <a:spLocks noGrp="1"/>
          </p:cNvSpPr>
          <p:nvPr>
            <p:ph type="body" idx="1"/>
          </p:nvPr>
        </p:nvSpPr>
        <p:spPr>
          <a:prstGeom prst="rect">
            <a:avLst/>
          </a:prstGeom>
        </p:spPr>
        <p:txBody>
          <a:bodyPr/>
          <a:lstStyle/>
          <a:p>
            <a:pPr>
              <a:buFont typeface="Arial" panose="020B0604020202020204" pitchFamily="34" charset="0"/>
              <a:buChar char="•"/>
            </a:pPr>
            <a:r>
              <a:rPr sz="2800" dirty="0"/>
              <a:t>When the body synthesizes glutamine from glutamic acid and ammonia, energy is required (</a:t>
            </a:r>
            <a:r>
              <a:rPr sz="2800" dirty="0">
                <a:solidFill>
                  <a:srgbClr val="FF9106"/>
                </a:solidFill>
                <a:uFill>
                  <a:solidFill>
                    <a:srgbClr val="FF9106"/>
                  </a:solidFill>
                </a:uFill>
              </a:rPr>
              <a:t>endergonic</a:t>
            </a:r>
            <a:r>
              <a:rPr sz="2800" dirty="0"/>
              <a:t>).  To make the reaction go, it is coupled to the hydrolysis of ATP (which is </a:t>
            </a:r>
            <a:r>
              <a:rPr sz="2800" dirty="0">
                <a:solidFill>
                  <a:srgbClr val="FF9106"/>
                </a:solidFill>
                <a:uFill>
                  <a:solidFill>
                    <a:srgbClr val="FF9106"/>
                  </a:solidFill>
                </a:uFill>
              </a:rPr>
              <a:t>exergonic</a:t>
            </a:r>
            <a:r>
              <a:rPr sz="2800" dirty="0"/>
              <a:t>).</a:t>
            </a:r>
          </a:p>
          <a:p>
            <a:pPr>
              <a:buFont typeface="Arial" panose="020B0604020202020204" pitchFamily="34" charset="0"/>
              <a:buChar char="•"/>
              <a:defRPr sz="2800"/>
            </a:pPr>
            <a:r>
              <a:rPr dirty="0"/>
              <a:t>When the ATP is hydrolyzed, an intermediate is phosphorylated.  The intermediate is more reactive and reacts easier and more quickly to give the desired result.</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Double-click to edit"/>
          <p:cNvSpPr txBox="1">
            <a:spLocks noGrp="1"/>
          </p:cNvSpPr>
          <p:nvPr>
            <p:ph type="title"/>
          </p:nvPr>
        </p:nvSpPr>
        <p:spPr>
          <a:prstGeom prst="rect">
            <a:avLst/>
          </a:prstGeom>
        </p:spPr>
        <p:txBody>
          <a:bodyPr/>
          <a:lstStyle/>
          <a:p>
            <a:endParaRPr/>
          </a:p>
        </p:txBody>
      </p:sp>
      <p:sp>
        <p:nvSpPr>
          <p:cNvPr id="256" name="Double-click to edit"/>
          <p:cNvSpPr txBox="1">
            <a:spLocks noGrp="1"/>
          </p:cNvSpPr>
          <p:nvPr>
            <p:ph type="body" sz="half" idx="1"/>
          </p:nvPr>
        </p:nvSpPr>
        <p:spPr>
          <a:xfrm>
            <a:off x="685800" y="1981200"/>
            <a:ext cx="3810000" cy="4876800"/>
          </a:xfrm>
          <a:prstGeom prst="rect">
            <a:avLst/>
          </a:prstGeom>
        </p:spPr>
        <p:txBody>
          <a:bodyPr/>
          <a:lstStyle/>
          <a:p>
            <a:pPr marL="340677" indent="-300037">
              <a:defRPr sz="2800"/>
            </a:pPr>
            <a:endParaRPr/>
          </a:p>
        </p:txBody>
      </p:sp>
      <p:pic>
        <p:nvPicPr>
          <p:cNvPr id="257" name="08_10EnergyCoupling_L.jpg" descr="08_10EnergyCoupling_L.jpg"/>
          <p:cNvPicPr>
            <a:picLocks/>
          </p:cNvPicPr>
          <p:nvPr/>
        </p:nvPicPr>
        <p:blipFill>
          <a:blip r:embed="rId2"/>
          <a:stretch>
            <a:fillRect/>
          </a:stretch>
        </p:blipFill>
        <p:spPr>
          <a:xfrm>
            <a:off x="0" y="0"/>
            <a:ext cx="9144001" cy="6858000"/>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ATP Generation"/>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ATP Generation</a:t>
            </a:r>
          </a:p>
        </p:txBody>
      </p:sp>
      <p:sp>
        <p:nvSpPr>
          <p:cNvPr id="260" name="Just as ATP is used to power cellular processes, it is regenerated from catabolic pathways.…"/>
          <p:cNvSpPr txBox="1">
            <a:spLocks noGrp="1"/>
          </p:cNvSpPr>
          <p:nvPr>
            <p:ph type="body" idx="1"/>
          </p:nvPr>
        </p:nvSpPr>
        <p:spPr>
          <a:prstGeom prst="rect">
            <a:avLst/>
          </a:prstGeom>
        </p:spPr>
        <p:txBody>
          <a:bodyPr/>
          <a:lstStyle/>
          <a:p>
            <a:pPr>
              <a:buFont typeface="Arial" panose="020B0604020202020204" pitchFamily="34" charset="0"/>
              <a:buChar char="•"/>
            </a:pPr>
            <a:r>
              <a:rPr dirty="0"/>
              <a:t>Just as ATP is used to power cellular processes, it is regenerated from </a:t>
            </a:r>
            <a:r>
              <a:rPr dirty="0">
                <a:solidFill>
                  <a:srgbClr val="FF9106"/>
                </a:solidFill>
                <a:uFill>
                  <a:solidFill>
                    <a:srgbClr val="FF9106"/>
                  </a:solidFill>
                </a:uFill>
              </a:rPr>
              <a:t>catabolic</a:t>
            </a:r>
            <a:r>
              <a:rPr dirty="0"/>
              <a:t> pathways.</a:t>
            </a:r>
          </a:p>
          <a:p>
            <a:pPr>
              <a:buFont typeface="Arial" panose="020B0604020202020204" pitchFamily="34" charset="0"/>
              <a:buChar char="•"/>
            </a:pPr>
            <a:r>
              <a:rPr dirty="0"/>
              <a:t>Energy releasing processes such as cellular respiration provide energy for synthesizing ATP.</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62" name="08_12ATPCycle_L.jpg" descr="08_12ATPCycle_L.jpg"/>
          <p:cNvPicPr>
            <a:picLocks/>
          </p:cNvPicPr>
          <p:nvPr/>
        </p:nvPicPr>
        <p:blipFill>
          <a:blip r:embed="rId2"/>
          <a:stretch>
            <a:fillRect/>
          </a:stretch>
        </p:blipFill>
        <p:spPr>
          <a:xfrm>
            <a:off x="0" y="1276350"/>
            <a:ext cx="9144001" cy="4303713"/>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Enzymes"/>
          <p:cNvSpPr txBox="1">
            <a:spLocks noGrp="1"/>
          </p:cNvSpPr>
          <p:nvPr>
            <p:ph type="title"/>
          </p:nvPr>
        </p:nvSpPr>
        <p:spPr>
          <a:xfrm>
            <a:off x="685799" y="31825"/>
            <a:ext cx="7772401" cy="1048508"/>
          </a:xfrm>
          <a:prstGeom prst="rect">
            <a:avLst/>
          </a:prstGeom>
        </p:spPr>
        <p:txBody>
          <a:bodyPr/>
          <a:lstStyle>
            <a:lvl1pPr>
              <a:defRPr>
                <a:solidFill>
                  <a:srgbClr val="FF9106"/>
                </a:solidFill>
                <a:uFill>
                  <a:solidFill>
                    <a:srgbClr val="FF9106"/>
                  </a:solidFill>
                </a:uFill>
              </a:defRPr>
            </a:lvl1pPr>
          </a:lstStyle>
          <a:p>
            <a:r>
              <a:t>Enzymes</a:t>
            </a:r>
          </a:p>
        </p:txBody>
      </p:sp>
      <p:sp>
        <p:nvSpPr>
          <p:cNvPr id="265" name="Enzymes are used by the cell to lower the activation energy required for a chemical reaction.…"/>
          <p:cNvSpPr txBox="1">
            <a:spLocks noGrp="1"/>
          </p:cNvSpPr>
          <p:nvPr>
            <p:ph type="body" idx="1"/>
          </p:nvPr>
        </p:nvSpPr>
        <p:spPr>
          <a:xfrm>
            <a:off x="685800" y="1079166"/>
            <a:ext cx="7772401" cy="5181601"/>
          </a:xfrm>
          <a:prstGeom prst="rect">
            <a:avLst/>
          </a:prstGeom>
        </p:spPr>
        <p:txBody>
          <a:bodyPr/>
          <a:lstStyle/>
          <a:p>
            <a:pPr>
              <a:buFont typeface="Arial" panose="020B0604020202020204" pitchFamily="34" charset="0"/>
              <a:buChar char="•"/>
            </a:pPr>
            <a:r>
              <a:rPr dirty="0"/>
              <a:t>Enzymes are used by the cell to lower the activation energy required for a chemical reaction.  </a:t>
            </a:r>
          </a:p>
          <a:p>
            <a:pPr>
              <a:buFont typeface="Arial" panose="020B0604020202020204" pitchFamily="34" charset="0"/>
              <a:buChar char="•"/>
            </a:pPr>
            <a:r>
              <a:rPr dirty="0"/>
              <a:t>Enzymes are globular proteins.</a:t>
            </a:r>
          </a:p>
          <a:p>
            <a:pPr>
              <a:buFont typeface="Arial" panose="020B0604020202020204" pitchFamily="34" charset="0"/>
              <a:buChar char="•"/>
            </a:pPr>
            <a:r>
              <a:rPr dirty="0"/>
              <a:t>Some enzymes can be manufactured and packaged (immobilized) for a variety of uses.</a:t>
            </a:r>
          </a:p>
          <a:p>
            <a:pPr>
              <a:buFont typeface="Arial" panose="020B0604020202020204" pitchFamily="34" charset="0"/>
              <a:buChar char="•"/>
            </a:pPr>
            <a:r>
              <a:rPr dirty="0"/>
              <a:t>The speed up reactions to the degree that will support life.</a:t>
            </a:r>
          </a:p>
        </p:txBody>
      </p:sp>
      <p:pic>
        <p:nvPicPr>
          <p:cNvPr id="266" name="pasted-movie.png" descr="pasted-movie.png"/>
          <p:cNvPicPr>
            <a:picLocks noChangeAspect="1"/>
          </p:cNvPicPr>
          <p:nvPr/>
        </p:nvPicPr>
        <p:blipFill>
          <a:blip r:embed="rId2"/>
          <a:stretch>
            <a:fillRect/>
          </a:stretch>
        </p:blipFill>
        <p:spPr>
          <a:xfrm>
            <a:off x="637557" y="6034864"/>
            <a:ext cx="7868886" cy="794838"/>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Immobilized Enzymes"/>
          <p:cNvSpPr txBox="1">
            <a:spLocks noGrp="1"/>
          </p:cNvSpPr>
          <p:nvPr>
            <p:ph type="title"/>
          </p:nvPr>
        </p:nvSpPr>
        <p:spPr>
          <a:xfrm>
            <a:off x="685800" y="254000"/>
            <a:ext cx="7772400" cy="1600200"/>
          </a:xfrm>
          <a:prstGeom prst="rect">
            <a:avLst/>
          </a:prstGeom>
        </p:spPr>
        <p:txBody>
          <a:bodyPr/>
          <a:lstStyle>
            <a:lvl1pPr>
              <a:defRPr>
                <a:solidFill>
                  <a:srgbClr val="FF9106"/>
                </a:solidFill>
                <a:uFill>
                  <a:solidFill>
                    <a:srgbClr val="FF9106"/>
                  </a:solidFill>
                </a:uFill>
              </a:defRPr>
            </a:lvl1pPr>
          </a:lstStyle>
          <a:p>
            <a:r>
              <a:t>Immobilized Enzymes</a:t>
            </a:r>
          </a:p>
        </p:txBody>
      </p:sp>
      <p:sp>
        <p:nvSpPr>
          <p:cNvPr id="269" name="The advantages of enzyme immobilization:…"/>
          <p:cNvSpPr txBox="1">
            <a:spLocks noGrp="1"/>
          </p:cNvSpPr>
          <p:nvPr>
            <p:ph type="body" idx="1"/>
          </p:nvPr>
        </p:nvSpPr>
        <p:spPr>
          <a:xfrm>
            <a:off x="355600" y="1651000"/>
            <a:ext cx="8343900" cy="5270500"/>
          </a:xfrm>
          <a:prstGeom prst="rect">
            <a:avLst/>
          </a:prstGeom>
        </p:spPr>
        <p:txBody>
          <a:bodyPr/>
          <a:lstStyle/>
          <a:p>
            <a:pPr>
              <a:buFont typeface="Arial" panose="020B0604020202020204" pitchFamily="34" charset="0"/>
              <a:buChar char="•"/>
            </a:pPr>
            <a:r>
              <a:rPr dirty="0"/>
              <a:t>The advantages of enzyme immobilization:</a:t>
            </a:r>
          </a:p>
          <a:p>
            <a:pPr lvl="1">
              <a:buFont typeface="Arial" panose="020B0604020202020204" pitchFamily="34" charset="0"/>
              <a:buChar char="•"/>
            </a:pPr>
            <a:r>
              <a:rPr dirty="0"/>
              <a:t>They can increase the concentration of the enzyme—increases the rate of reaction.</a:t>
            </a:r>
          </a:p>
          <a:p>
            <a:pPr lvl="1">
              <a:buFont typeface="Arial" panose="020B0604020202020204" pitchFamily="34" charset="0"/>
              <a:buChar char="•"/>
            </a:pPr>
            <a:r>
              <a:rPr dirty="0"/>
              <a:t>Immobilized enzymes are easy to separate from a reaction mixture making their recycling easy.</a:t>
            </a:r>
          </a:p>
          <a:p>
            <a:pPr lvl="1">
              <a:buFont typeface="Arial" panose="020B0604020202020204" pitchFamily="34" charset="0"/>
              <a:buChar char="•"/>
            </a:pPr>
            <a:r>
              <a:rPr dirty="0"/>
              <a:t>It is easy to separate them from the reaction and control it.</a:t>
            </a:r>
          </a:p>
          <a:p>
            <a:pPr lvl="1">
              <a:buFont typeface="Arial" panose="020B0604020202020204" pitchFamily="34" charset="0"/>
              <a:buChar char="•"/>
            </a:pPr>
            <a:r>
              <a:rPr dirty="0"/>
              <a:t>This process stabilizes the enzyme, increasing its effectiveness-not as susceptible to breakdown.</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Immobilized Enzyme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Immobilized Enzymes</a:t>
            </a:r>
          </a:p>
        </p:txBody>
      </p:sp>
      <p:sp>
        <p:nvSpPr>
          <p:cNvPr id="272" name="Immobilized enzymes are attached to a material to restrict their movement.…"/>
          <p:cNvSpPr txBox="1">
            <a:spLocks noGrp="1"/>
          </p:cNvSpPr>
          <p:nvPr>
            <p:ph type="body" idx="1"/>
          </p:nvPr>
        </p:nvSpPr>
        <p:spPr>
          <a:prstGeom prst="rect">
            <a:avLst/>
          </a:prstGeom>
        </p:spPr>
        <p:txBody>
          <a:bodyPr/>
          <a:lstStyle/>
          <a:p>
            <a:pPr>
              <a:buFont typeface="Arial" panose="020B0604020202020204" pitchFamily="34" charset="0"/>
              <a:buChar char="•"/>
            </a:pPr>
            <a:r>
              <a:rPr dirty="0"/>
              <a:t>Immobilized enzymes are attached to a material to restrict their movement.</a:t>
            </a:r>
          </a:p>
          <a:p>
            <a:pPr lvl="1">
              <a:buFont typeface="Arial" panose="020B0604020202020204" pitchFamily="34" charset="0"/>
              <a:buChar char="•"/>
            </a:pPr>
            <a:r>
              <a:rPr dirty="0"/>
              <a:t>Those used in industry are usually immobilized.</a:t>
            </a:r>
          </a:p>
          <a:p>
            <a:pPr>
              <a:buFont typeface="Arial" panose="020B0604020202020204" pitchFamily="34" charset="0"/>
              <a:buChar char="•"/>
            </a:pPr>
            <a:r>
              <a:rPr dirty="0"/>
              <a:t>Immobilization is achieved by the following:</a:t>
            </a:r>
          </a:p>
          <a:p>
            <a:pPr lvl="1">
              <a:buFont typeface="Arial" panose="020B0604020202020204" pitchFamily="34" charset="0"/>
              <a:buChar char="•"/>
            </a:pPr>
            <a:r>
              <a:rPr dirty="0"/>
              <a:t>Aggregation of enzymes bonded together.</a:t>
            </a:r>
          </a:p>
          <a:p>
            <a:pPr lvl="1">
              <a:buFont typeface="Arial" panose="020B0604020202020204" pitchFamily="34" charset="0"/>
              <a:buChar char="•"/>
            </a:pPr>
            <a:r>
              <a:rPr dirty="0"/>
              <a:t>Attached to surfaces.</a:t>
            </a:r>
          </a:p>
          <a:p>
            <a:pPr lvl="1">
              <a:buFont typeface="Arial" panose="020B0604020202020204" pitchFamily="34" charset="0"/>
              <a:buChar char="•"/>
            </a:pPr>
            <a:r>
              <a:rPr dirty="0"/>
              <a:t>Entrapped in gels—alginate beads-lactase.</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Immobilized Enzyme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Immobilized Enzymes</a:t>
            </a:r>
          </a:p>
        </p:txBody>
      </p:sp>
      <p:sp>
        <p:nvSpPr>
          <p:cNvPr id="275" name="Enzymes have a wide variety of uses.…"/>
          <p:cNvSpPr txBox="1">
            <a:spLocks noGrp="1"/>
          </p:cNvSpPr>
          <p:nvPr>
            <p:ph type="body" idx="1"/>
          </p:nvPr>
        </p:nvSpPr>
        <p:spPr>
          <a:prstGeom prst="rect">
            <a:avLst/>
          </a:prstGeom>
        </p:spPr>
        <p:txBody>
          <a:bodyPr/>
          <a:lstStyle/>
          <a:p>
            <a:pPr>
              <a:buFont typeface="Arial" panose="020B0604020202020204" pitchFamily="34" charset="0"/>
              <a:buChar char="•"/>
            </a:pPr>
            <a:r>
              <a:rPr dirty="0"/>
              <a:t>Enzymes have a wide variety of uses.</a:t>
            </a:r>
          </a:p>
          <a:p>
            <a:pPr lvl="1">
              <a:buFont typeface="Arial" panose="020B0604020202020204" pitchFamily="34" charset="0"/>
              <a:buChar char="•"/>
            </a:pPr>
            <a:r>
              <a:rPr dirty="0"/>
              <a:t>1. Detergents contain proteases and lipases to help clean clothes.</a:t>
            </a:r>
          </a:p>
          <a:p>
            <a:pPr lvl="1">
              <a:buFont typeface="Arial" panose="020B0604020202020204" pitchFamily="34" charset="0"/>
              <a:buChar char="•"/>
            </a:pPr>
            <a:r>
              <a:rPr dirty="0"/>
              <a:t>2. The textile industry uses enzymes to process fibers (make them shiny in some cases).</a:t>
            </a:r>
          </a:p>
          <a:p>
            <a:pPr lvl="1">
              <a:buFont typeface="Arial" panose="020B0604020202020204" pitchFamily="34" charset="0"/>
              <a:buChar char="•"/>
            </a:pPr>
            <a:r>
              <a:rPr dirty="0"/>
              <a:t>3. The brewing industry uses them.</a:t>
            </a:r>
          </a:p>
          <a:p>
            <a:pPr lvl="1">
              <a:buFont typeface="Arial" panose="020B0604020202020204" pitchFamily="34" charset="0"/>
              <a:buChar char="•"/>
            </a:pPr>
            <a:r>
              <a:rPr dirty="0"/>
              <a:t>4. Medicine and biotechnology use them.</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Immobilized Enzyme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Immobilized Enzymes</a:t>
            </a:r>
          </a:p>
        </p:txBody>
      </p:sp>
      <p:sp>
        <p:nvSpPr>
          <p:cNvPr id="278" name="Enzymes have a wide variety of uses.…"/>
          <p:cNvSpPr txBox="1">
            <a:spLocks noGrp="1"/>
          </p:cNvSpPr>
          <p:nvPr>
            <p:ph type="body" idx="1"/>
          </p:nvPr>
        </p:nvSpPr>
        <p:spPr>
          <a:prstGeom prst="rect">
            <a:avLst/>
          </a:prstGeom>
        </p:spPr>
        <p:txBody>
          <a:bodyPr/>
          <a:lstStyle/>
          <a:p>
            <a:pPr>
              <a:buFont typeface="Arial" panose="020B0604020202020204" pitchFamily="34" charset="0"/>
              <a:buChar char="•"/>
            </a:pPr>
            <a:r>
              <a:rPr dirty="0"/>
              <a:t>Enzymes have a wide variety of uses.</a:t>
            </a:r>
          </a:p>
          <a:p>
            <a:pPr lvl="1">
              <a:buFont typeface="Arial" panose="020B0604020202020204" pitchFamily="34" charset="0"/>
              <a:buChar char="•"/>
            </a:pPr>
            <a:r>
              <a:rPr dirty="0"/>
              <a:t>5. They are used in the food industry.</a:t>
            </a:r>
          </a:p>
          <a:p>
            <a:pPr lvl="2">
              <a:buFont typeface="Arial" panose="020B0604020202020204" pitchFamily="34" charset="0"/>
              <a:buChar char="•"/>
            </a:pPr>
            <a:r>
              <a:rPr dirty="0"/>
              <a:t>Pectinase increases juice yield from fruit.</a:t>
            </a:r>
          </a:p>
          <a:p>
            <a:pPr lvl="2">
              <a:buFont typeface="Arial" panose="020B0604020202020204" pitchFamily="34" charset="0"/>
              <a:buChar char="•"/>
            </a:pPr>
            <a:r>
              <a:rPr dirty="0"/>
              <a:t>Rennet is used in cheese production.</a:t>
            </a:r>
          </a:p>
          <a:p>
            <a:pPr lvl="1">
              <a:buFont typeface="Arial" panose="020B0604020202020204" pitchFamily="34" charset="0"/>
              <a:buChar char="•"/>
            </a:pPr>
            <a:r>
              <a:rPr dirty="0"/>
              <a:t>6. Paper production uses enzymes to help with the processing of wood.</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Enzyme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Enzymes</a:t>
            </a:r>
          </a:p>
        </p:txBody>
      </p:sp>
      <p:sp>
        <p:nvSpPr>
          <p:cNvPr id="281" name="More specifically, within a cell, enzymes are globular proteins that bind to a specific substrate on which the enzyme acts forming an enzyme-substrate complex."/>
          <p:cNvSpPr txBox="1">
            <a:spLocks noGrp="1"/>
          </p:cNvSpPr>
          <p:nvPr>
            <p:ph type="body" idx="1"/>
          </p:nvPr>
        </p:nvSpPr>
        <p:spPr>
          <a:prstGeom prst="rect">
            <a:avLst/>
          </a:prstGeom>
        </p:spPr>
        <p:txBody>
          <a:bodyPr/>
          <a:lstStyle/>
          <a:p>
            <a:pPr>
              <a:buFont typeface="Arial" panose="020B0604020202020204" pitchFamily="34" charset="0"/>
              <a:buChar char="•"/>
            </a:pPr>
            <a:r>
              <a:rPr dirty="0"/>
              <a:t>More specifically, within a cell, enzymes are globular proteins that bind to a specific substrate on which the enzyme acts forming an enzyme-substrate complex.</a:t>
            </a:r>
          </a:p>
        </p:txBody>
      </p:sp>
      <p:pic>
        <p:nvPicPr>
          <p:cNvPr id="282" name="pasted-movie.png" descr="pasted-movie.png"/>
          <p:cNvPicPr>
            <a:picLocks noChangeAspect="1"/>
          </p:cNvPicPr>
          <p:nvPr/>
        </p:nvPicPr>
        <p:blipFill>
          <a:blip r:embed="rId2"/>
          <a:stretch>
            <a:fillRect/>
          </a:stretch>
        </p:blipFill>
        <p:spPr>
          <a:xfrm>
            <a:off x="630964" y="5376674"/>
            <a:ext cx="7882072" cy="1263919"/>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 name="08_17CatalyticCycle_L.jpg" descr="08_17CatalyticCycle_L.jpg"/>
          <p:cNvPicPr>
            <a:picLocks/>
          </p:cNvPicPr>
          <p:nvPr/>
        </p:nvPicPr>
        <p:blipFill>
          <a:blip r:embed="rId2"/>
          <a:stretch>
            <a:fillRect/>
          </a:stretch>
        </p:blipFill>
        <p:spPr>
          <a:xfrm>
            <a:off x="214588" y="318477"/>
            <a:ext cx="8714824" cy="6551246"/>
          </a:xfrm>
          <a:prstGeom prst="rect">
            <a:avLst/>
          </a:prstGeom>
          <a:ln w="12700">
            <a:miter lim="400000"/>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Enzymes"/>
          <p:cNvSpPr txBox="1">
            <a:spLocks noGrp="1"/>
          </p:cNvSpPr>
          <p:nvPr>
            <p:ph type="title"/>
          </p:nvPr>
        </p:nvSpPr>
        <p:spPr>
          <a:prstGeom prst="rect">
            <a:avLst/>
          </a:prstGeom>
        </p:spPr>
        <p:txBody>
          <a:bodyPr/>
          <a:lstStyle>
            <a:lvl1pPr algn="l">
              <a:defRPr>
                <a:solidFill>
                  <a:srgbClr val="FF9106"/>
                </a:solidFill>
                <a:uFill>
                  <a:solidFill>
                    <a:srgbClr val="FF9106"/>
                  </a:solidFill>
                </a:uFill>
              </a:defRPr>
            </a:lvl1pPr>
          </a:lstStyle>
          <a:p>
            <a:r>
              <a:t>  Enzymes</a:t>
            </a:r>
          </a:p>
        </p:txBody>
      </p:sp>
      <p:sp>
        <p:nvSpPr>
          <p:cNvPr id="287" name="In this example of hexokinase and glucose, the enzyme-substrate complex forms an “induced” (tight) fit between the enzyme and the substrate at the active site."/>
          <p:cNvSpPr txBox="1">
            <a:spLocks noGrp="1"/>
          </p:cNvSpPr>
          <p:nvPr>
            <p:ph type="body" sz="half" idx="1"/>
          </p:nvPr>
        </p:nvSpPr>
        <p:spPr>
          <a:xfrm>
            <a:off x="228600" y="1981200"/>
            <a:ext cx="4658055" cy="4876800"/>
          </a:xfrm>
          <a:prstGeom prst="rect">
            <a:avLst/>
          </a:prstGeom>
        </p:spPr>
        <p:txBody>
          <a:bodyPr/>
          <a:lstStyle>
            <a:lvl1pPr marL="340677" indent="-300037">
              <a:defRPr sz="2800"/>
            </a:lvl1pPr>
          </a:lstStyle>
          <a:p>
            <a:pPr>
              <a:buFont typeface="Arial" panose="020B0604020202020204" pitchFamily="34" charset="0"/>
              <a:buChar char="•"/>
            </a:pPr>
            <a:r>
              <a:rPr dirty="0"/>
              <a:t>In this example of hexokinase and glucose, the enzyme-substrate complex forms an “induced” (tight) fit between the enzyme and the substrate at the active site.</a:t>
            </a:r>
          </a:p>
        </p:txBody>
      </p:sp>
      <p:pic>
        <p:nvPicPr>
          <p:cNvPr id="288" name="6x11a.jpg" descr="6x11a.jpg"/>
          <p:cNvPicPr>
            <a:picLocks noChangeAspect="1"/>
          </p:cNvPicPr>
          <p:nvPr/>
        </p:nvPicPr>
        <p:blipFill>
          <a:blip r:embed="rId2"/>
          <a:stretch>
            <a:fillRect/>
          </a:stretch>
        </p:blipFill>
        <p:spPr>
          <a:xfrm>
            <a:off x="5213311" y="156071"/>
            <a:ext cx="3594933" cy="3317754"/>
          </a:xfrm>
          <a:prstGeom prst="rect">
            <a:avLst/>
          </a:prstGeom>
          <a:ln w="12700">
            <a:miter lim="400000"/>
          </a:ln>
        </p:spPr>
      </p:pic>
      <p:pic>
        <p:nvPicPr>
          <p:cNvPr id="289" name="6x11b.jpg" descr="6x11b.jpg"/>
          <p:cNvPicPr>
            <a:picLocks noChangeAspect="1"/>
          </p:cNvPicPr>
          <p:nvPr/>
        </p:nvPicPr>
        <p:blipFill>
          <a:blip r:embed="rId3"/>
          <a:stretch>
            <a:fillRect/>
          </a:stretch>
        </p:blipFill>
        <p:spPr>
          <a:xfrm>
            <a:off x="5214168" y="3559542"/>
            <a:ext cx="3594933" cy="3239572"/>
          </a:xfrm>
          <a:prstGeom prst="rect">
            <a:avLst/>
          </a:prstGeom>
          <a:ln w="12700">
            <a:miter lim="400000"/>
          </a:ln>
        </p:spPr>
      </p:pic>
      <p:pic>
        <p:nvPicPr>
          <p:cNvPr id="290" name="pasted-movie.png" descr="pasted-movie.png"/>
          <p:cNvPicPr>
            <a:picLocks noChangeAspect="1"/>
          </p:cNvPicPr>
          <p:nvPr/>
        </p:nvPicPr>
        <p:blipFill>
          <a:blip r:embed="rId4"/>
          <a:stretch>
            <a:fillRect/>
          </a:stretch>
        </p:blipFill>
        <p:spPr>
          <a:xfrm>
            <a:off x="175884" y="6260185"/>
            <a:ext cx="5412283" cy="539863"/>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Enzymes"/>
          <p:cNvSpPr txBox="1">
            <a:spLocks noGrp="1"/>
          </p:cNvSpPr>
          <p:nvPr>
            <p:ph type="title"/>
          </p:nvPr>
        </p:nvSpPr>
        <p:spPr>
          <a:prstGeom prst="rect">
            <a:avLst/>
          </a:prstGeom>
        </p:spPr>
        <p:txBody>
          <a:bodyPr/>
          <a:lstStyle>
            <a:lvl1pPr algn="l">
              <a:defRPr>
                <a:solidFill>
                  <a:srgbClr val="FF9106"/>
                </a:solidFill>
                <a:uFill>
                  <a:solidFill>
                    <a:srgbClr val="FF9106"/>
                  </a:solidFill>
                </a:uFill>
              </a:defRPr>
            </a:lvl1pPr>
          </a:lstStyle>
          <a:p>
            <a:r>
              <a:t>  Enzymes</a:t>
            </a:r>
          </a:p>
        </p:txBody>
      </p:sp>
      <p:sp>
        <p:nvSpPr>
          <p:cNvPr id="293" name="There is also a “lock and key” model to explain enzyme function.…"/>
          <p:cNvSpPr txBox="1">
            <a:spLocks noGrp="1"/>
          </p:cNvSpPr>
          <p:nvPr>
            <p:ph type="body" sz="half" idx="1"/>
          </p:nvPr>
        </p:nvSpPr>
        <p:spPr>
          <a:xfrm>
            <a:off x="177800" y="1828800"/>
            <a:ext cx="3810000" cy="4876800"/>
          </a:xfrm>
          <a:prstGeom prst="rect">
            <a:avLst/>
          </a:prstGeom>
        </p:spPr>
        <p:txBody>
          <a:bodyPr/>
          <a:lstStyle/>
          <a:p>
            <a:pPr>
              <a:buFont typeface="Arial" panose="020B0604020202020204" pitchFamily="34" charset="0"/>
              <a:buChar char="•"/>
              <a:defRPr sz="2800"/>
            </a:pPr>
            <a:r>
              <a:rPr dirty="0"/>
              <a:t>There is also a “lock and key” model to explain enzyme function.</a:t>
            </a:r>
          </a:p>
          <a:p>
            <a:pPr>
              <a:buFont typeface="Arial" panose="020B0604020202020204" pitchFamily="34" charset="0"/>
              <a:buChar char="•"/>
              <a:defRPr sz="2800"/>
            </a:pPr>
            <a:r>
              <a:rPr dirty="0"/>
              <a:t>Here, the substrate fits perfectly into the active site of the enzyme.</a:t>
            </a:r>
          </a:p>
        </p:txBody>
      </p:sp>
      <p:pic>
        <p:nvPicPr>
          <p:cNvPr id="294" name="Image" descr="Image"/>
          <p:cNvPicPr>
            <a:picLocks noChangeAspect="1"/>
          </p:cNvPicPr>
          <p:nvPr/>
        </p:nvPicPr>
        <p:blipFill>
          <a:blip r:embed="rId2"/>
          <a:stretch>
            <a:fillRect/>
          </a:stretch>
        </p:blipFill>
        <p:spPr>
          <a:xfrm>
            <a:off x="4000955" y="2188683"/>
            <a:ext cx="5040377" cy="3165794"/>
          </a:xfrm>
          <a:prstGeom prst="rect">
            <a:avLst/>
          </a:prstGeom>
          <a:ln w="12700">
            <a:miter lim="400000"/>
          </a:ln>
        </p:spPr>
      </p:pic>
      <p:sp>
        <p:nvSpPr>
          <p:cNvPr id="295" name="https://www.differencebetween.com/difference-between-induced-fit-and-lock-and-key/"/>
          <p:cNvSpPr txBox="1"/>
          <p:nvPr/>
        </p:nvSpPr>
        <p:spPr>
          <a:xfrm>
            <a:off x="3966244" y="5340349"/>
            <a:ext cx="2760912"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
                <a:solidFill>
                  <a:srgbClr val="FFFFFF"/>
                </a:solidFill>
              </a:defRPr>
            </a:lvl1pPr>
          </a:lstStyle>
          <a:p>
            <a:r>
              <a:t>https://www.differencebetween.com/difference-between-induced-fit-and-lock-and-key/</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Lowering of the Activation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Lowering of the Activation Energy</a:t>
            </a:r>
          </a:p>
        </p:txBody>
      </p:sp>
      <p:sp>
        <p:nvSpPr>
          <p:cNvPr id="298" name="There are a variety of ways in which an enzyme lowers the activation energy of a reaction."/>
          <p:cNvSpPr txBox="1">
            <a:spLocks noGrp="1"/>
          </p:cNvSpPr>
          <p:nvPr>
            <p:ph type="body" idx="1"/>
          </p:nvPr>
        </p:nvSpPr>
        <p:spPr>
          <a:prstGeom prst="rect">
            <a:avLst/>
          </a:prstGeom>
        </p:spPr>
        <p:txBody>
          <a:bodyPr/>
          <a:lstStyle/>
          <a:p>
            <a:pPr>
              <a:buFont typeface="Arial" panose="020B0604020202020204" pitchFamily="34" charset="0"/>
              <a:buChar char="•"/>
            </a:pPr>
            <a:r>
              <a:rPr dirty="0"/>
              <a:t>There are a variety of ways in which an enzyme lowers the activation energy of a reaction.</a:t>
            </a:r>
          </a:p>
        </p:txBody>
      </p:sp>
      <p:pic>
        <p:nvPicPr>
          <p:cNvPr id="299" name="pasted-movie.png" descr="pasted-movie.png"/>
          <p:cNvPicPr>
            <a:picLocks noChangeAspect="1"/>
          </p:cNvPicPr>
          <p:nvPr/>
        </p:nvPicPr>
        <p:blipFill>
          <a:blip r:embed="rId2"/>
          <a:stretch>
            <a:fillRect/>
          </a:stretch>
        </p:blipFill>
        <p:spPr>
          <a:xfrm>
            <a:off x="698499" y="5468228"/>
            <a:ext cx="7747001" cy="1231901"/>
          </a:xfrm>
          <a:prstGeom prst="rect">
            <a:avLst/>
          </a:prstGeom>
          <a:ln w="12700">
            <a:miter lim="400000"/>
          </a:ln>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 name="08_15EnzymeAction_L.jpg" descr="08_15EnzymeAction_L.jpg"/>
          <p:cNvPicPr>
            <a:picLocks/>
          </p:cNvPicPr>
          <p:nvPr/>
        </p:nvPicPr>
        <p:blipFill>
          <a:blip r:embed="rId2"/>
          <a:stretch>
            <a:fillRect/>
          </a:stretch>
        </p:blipFill>
        <p:spPr>
          <a:xfrm>
            <a:off x="0" y="0"/>
            <a:ext cx="9144001" cy="6858000"/>
          </a:xfrm>
          <a:prstGeom prst="rect">
            <a:avLst/>
          </a:prstGeom>
          <a:ln w="12700">
            <a:miter lim="400000"/>
          </a:ln>
        </p:spPr>
      </p:pic>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Lowering of the Activation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Lowering of the Activation Energy</a:t>
            </a:r>
          </a:p>
        </p:txBody>
      </p:sp>
      <p:sp>
        <p:nvSpPr>
          <p:cNvPr id="304" name="1.  The active site acts as a mediator that brings things close together so they can react.…"/>
          <p:cNvSpPr txBox="1">
            <a:spLocks noGrp="1"/>
          </p:cNvSpPr>
          <p:nvPr>
            <p:ph type="body" idx="1"/>
          </p:nvPr>
        </p:nvSpPr>
        <p:spPr>
          <a:prstGeom prst="rect">
            <a:avLst/>
          </a:prstGeom>
        </p:spPr>
        <p:txBody>
          <a:bodyPr/>
          <a:lstStyle/>
          <a:p>
            <a:pPr>
              <a:buFont typeface="Arial" panose="020B0604020202020204" pitchFamily="34" charset="0"/>
              <a:buChar char="•"/>
            </a:pPr>
            <a:r>
              <a:rPr dirty="0"/>
              <a:t>1.  The active site acts as a mediator that brings things close together so they can react.</a:t>
            </a:r>
          </a:p>
          <a:p>
            <a:pPr>
              <a:buFont typeface="Arial" panose="020B0604020202020204" pitchFamily="34" charset="0"/>
              <a:buChar char="•"/>
            </a:pPr>
            <a:r>
              <a:rPr dirty="0"/>
              <a:t>2.  The substrate molecules can be stretched toward their transition state which stresses bonds that need to be broken during a chemical reaction.</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Lowering of the Activation Energ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Lowering of the Activation Energy</a:t>
            </a:r>
          </a:p>
        </p:txBody>
      </p:sp>
      <p:sp>
        <p:nvSpPr>
          <p:cNvPr id="307" name="3.  The enzyme may make the microenvironment for a reaction more favorable than normal.…"/>
          <p:cNvSpPr txBox="1">
            <a:spLocks noGrp="1"/>
          </p:cNvSpPr>
          <p:nvPr>
            <p:ph type="body" idx="1"/>
          </p:nvPr>
        </p:nvSpPr>
        <p:spPr>
          <a:prstGeom prst="rect">
            <a:avLst/>
          </a:prstGeom>
        </p:spPr>
        <p:txBody>
          <a:bodyPr/>
          <a:lstStyle/>
          <a:p>
            <a:pPr>
              <a:buFont typeface="Arial" panose="020B0604020202020204" pitchFamily="34" charset="0"/>
              <a:buChar char="•"/>
              <a:defRPr sz="2800"/>
            </a:pPr>
            <a:r>
              <a:rPr dirty="0"/>
              <a:t>3.  The enzyme may make the microenvironment for a reaction more favorable than normal.</a:t>
            </a:r>
          </a:p>
          <a:p>
            <a:pPr>
              <a:buFont typeface="Arial" panose="020B0604020202020204" pitchFamily="34" charset="0"/>
              <a:buChar char="•"/>
              <a:defRPr sz="2800"/>
            </a:pPr>
            <a:r>
              <a:rPr dirty="0"/>
              <a:t>4.  The active site may actually participate in the chemical reaction (covalently) and the remaining steps of the reaction restore the enzyme to its beginning conformation enabling it to perform another reaction. </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9" name="How Enzymes Work (from PDB-101).mp4" descr="How Enzymes Work (from PDB-101).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62682" y="892509"/>
            <a:ext cx="9018636" cy="507298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527" fill="hold"/>
                                        <p:tgtEl>
                                          <p:spTgt spid="30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309"/>
                </p:tgtEl>
              </p:cMediaNode>
            </p:video>
            <p:seq concurrent="1" prevAc="none" nextAc="seek">
              <p:cTn id="8" restart="whenNotActive" fill="hold" evtFilter="cancelBubble" nodeType="interactiveSeq">
                <p:stCondLst>
                  <p:cond evt="onClick" delay="0">
                    <p:tgtEl>
                      <p:spTgt spid="30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09"/>
                                        </p:tgtEl>
                                      </p:cBhvr>
                                    </p:cmd>
                                  </p:childTnLst>
                                </p:cTn>
                              </p:par>
                            </p:childTnLst>
                          </p:cTn>
                        </p:par>
                      </p:childTnLst>
                    </p:cTn>
                  </p:par>
                </p:childTnLst>
              </p:cTn>
              <p:nextCondLst>
                <p:cond evt="onClick" delay="0">
                  <p:tgtEl>
                    <p:spTgt spid="309"/>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Enzyme Catalysis"/>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Enzyme Catalysis</a:t>
            </a:r>
          </a:p>
        </p:txBody>
      </p:sp>
      <p:sp>
        <p:nvSpPr>
          <p:cNvPr id="312" name="Enzyme catalysis involves molecular motion.…"/>
          <p:cNvSpPr txBox="1">
            <a:spLocks noGrp="1"/>
          </p:cNvSpPr>
          <p:nvPr>
            <p:ph type="body" idx="1"/>
          </p:nvPr>
        </p:nvSpPr>
        <p:spPr>
          <a:xfrm>
            <a:off x="685800" y="1812214"/>
            <a:ext cx="7772400" cy="4876801"/>
          </a:xfrm>
          <a:prstGeom prst="rect">
            <a:avLst/>
          </a:prstGeom>
        </p:spPr>
        <p:txBody>
          <a:bodyPr/>
          <a:lstStyle/>
          <a:p>
            <a:pPr>
              <a:buFont typeface="Arial" panose="020B0604020202020204" pitchFamily="34" charset="0"/>
              <a:buChar char="•"/>
            </a:pPr>
            <a:r>
              <a:rPr dirty="0"/>
              <a:t>Enzyme catalysis involves molecular motion.</a:t>
            </a:r>
          </a:p>
          <a:p>
            <a:pPr>
              <a:buFont typeface="Arial" panose="020B0604020202020204" pitchFamily="34" charset="0"/>
              <a:buChar char="•"/>
            </a:pPr>
            <a:r>
              <a:rPr dirty="0"/>
              <a:t>Molecular motion contributes to collisions between the enzyme’s active site and substrate molecules.</a:t>
            </a:r>
          </a:p>
          <a:p>
            <a:pPr>
              <a:buFont typeface="Arial" panose="020B0604020202020204" pitchFamily="34" charset="0"/>
              <a:buChar char="•"/>
            </a:pPr>
            <a:r>
              <a:rPr dirty="0"/>
              <a:t>The result is a chemical reaction between the substrate molecules.</a:t>
            </a:r>
          </a:p>
        </p:txBody>
      </p:sp>
      <p:pic>
        <p:nvPicPr>
          <p:cNvPr id="313" name="pasted-movie.png" descr="pasted-movie.png"/>
          <p:cNvPicPr>
            <a:picLocks noChangeAspect="1"/>
          </p:cNvPicPr>
          <p:nvPr/>
        </p:nvPicPr>
        <p:blipFill>
          <a:blip r:embed="rId2"/>
          <a:stretch>
            <a:fillRect/>
          </a:stretch>
        </p:blipFill>
        <p:spPr>
          <a:xfrm>
            <a:off x="1104441" y="5711589"/>
            <a:ext cx="6935118" cy="1112071"/>
          </a:xfrm>
          <a:prstGeom prst="rect">
            <a:avLst/>
          </a:prstGeom>
          <a:ln w="12700">
            <a:miter lim="400000"/>
          </a:ln>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Things which affect enzyme function"/>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Things which affect enzyme function</a:t>
            </a:r>
          </a:p>
        </p:txBody>
      </p:sp>
      <p:sp>
        <p:nvSpPr>
          <p:cNvPr id="316" name="Extreme temperature, pH levels, and salt concentration can denature the protein, often affecting the folding of the protein (2° &amp; 3° structure).…"/>
          <p:cNvSpPr txBox="1">
            <a:spLocks noGrp="1"/>
          </p:cNvSpPr>
          <p:nvPr>
            <p:ph type="body" idx="1"/>
          </p:nvPr>
        </p:nvSpPr>
        <p:spPr>
          <a:xfrm>
            <a:off x="685800" y="1816100"/>
            <a:ext cx="7772400" cy="4876800"/>
          </a:xfrm>
          <a:prstGeom prst="rect">
            <a:avLst/>
          </a:prstGeom>
        </p:spPr>
        <p:txBody>
          <a:bodyPr/>
          <a:lstStyle/>
          <a:p>
            <a:pPr>
              <a:buFont typeface="Arial" panose="020B0604020202020204" pitchFamily="34" charset="0"/>
              <a:buChar char="•"/>
              <a:defRPr sz="3000"/>
            </a:pPr>
            <a:r>
              <a:rPr dirty="0"/>
              <a:t>Extreme temperature, pH levels, and salt concentration can denature the protein, often affecting the folding of the protein (2° &amp; 3° structure).</a:t>
            </a:r>
          </a:p>
          <a:p>
            <a:pPr>
              <a:buFont typeface="Arial" panose="020B0604020202020204" pitchFamily="34" charset="0"/>
              <a:buChar char="•"/>
              <a:defRPr sz="3000"/>
            </a:pPr>
            <a:r>
              <a:rPr dirty="0"/>
              <a:t>Denaturation affects the active site of the protein so that it is no longer active and no longer recognizes its substrates.</a:t>
            </a:r>
          </a:p>
        </p:txBody>
      </p:sp>
      <p:pic>
        <p:nvPicPr>
          <p:cNvPr id="317" name="pasted-movie.png" descr="pasted-movie.png"/>
          <p:cNvPicPr>
            <a:picLocks noChangeAspect="1"/>
          </p:cNvPicPr>
          <p:nvPr/>
        </p:nvPicPr>
        <p:blipFill>
          <a:blip r:embed="rId2"/>
          <a:stretch>
            <a:fillRect/>
          </a:stretch>
        </p:blipFill>
        <p:spPr>
          <a:xfrm>
            <a:off x="483198" y="5469779"/>
            <a:ext cx="8177604" cy="1063502"/>
          </a:xfrm>
          <a:prstGeom prst="rect">
            <a:avLst/>
          </a:prstGeom>
          <a:ln w="12700">
            <a:miter lim="400000"/>
          </a:ln>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Things which affect enzyme function"/>
          <p:cNvSpPr txBox="1">
            <a:spLocks noGrp="1"/>
          </p:cNvSpPr>
          <p:nvPr>
            <p:ph type="title"/>
          </p:nvPr>
        </p:nvSpPr>
        <p:spPr>
          <a:xfrm>
            <a:off x="685800" y="76200"/>
            <a:ext cx="7772400" cy="1600200"/>
          </a:xfrm>
          <a:prstGeom prst="rect">
            <a:avLst/>
          </a:prstGeom>
        </p:spPr>
        <p:txBody>
          <a:bodyPr/>
          <a:lstStyle>
            <a:lvl1pPr>
              <a:defRPr>
                <a:solidFill>
                  <a:srgbClr val="FF9106"/>
                </a:solidFill>
                <a:uFill>
                  <a:solidFill>
                    <a:srgbClr val="FF9106"/>
                  </a:solidFill>
                </a:uFill>
              </a:defRPr>
            </a:lvl1pPr>
          </a:lstStyle>
          <a:p>
            <a:r>
              <a:t>Things which affect enzyme function</a:t>
            </a:r>
          </a:p>
        </p:txBody>
      </p:sp>
      <p:sp>
        <p:nvSpPr>
          <p:cNvPr id="320" name="Cofactors help an enzyme function.…"/>
          <p:cNvSpPr txBox="1">
            <a:spLocks noGrp="1"/>
          </p:cNvSpPr>
          <p:nvPr>
            <p:ph type="body" sz="half" idx="1"/>
          </p:nvPr>
        </p:nvSpPr>
        <p:spPr>
          <a:xfrm>
            <a:off x="15924" y="1714996"/>
            <a:ext cx="4122044" cy="4994772"/>
          </a:xfrm>
          <a:prstGeom prst="rect">
            <a:avLst/>
          </a:prstGeom>
        </p:spPr>
        <p:txBody>
          <a:bodyPr/>
          <a:lstStyle/>
          <a:p>
            <a:pPr>
              <a:buFont typeface="Arial" panose="020B0604020202020204" pitchFamily="34" charset="0"/>
              <a:buChar char="•"/>
              <a:defRPr sz="3000"/>
            </a:pPr>
            <a:r>
              <a:rPr dirty="0"/>
              <a:t>Cofactors help an enzyme function.</a:t>
            </a:r>
          </a:p>
          <a:p>
            <a:pPr lvl="1">
              <a:buFont typeface="Arial" panose="020B0604020202020204" pitchFamily="34" charset="0"/>
              <a:buChar char="•"/>
              <a:defRPr sz="2600"/>
            </a:pPr>
            <a:r>
              <a:rPr dirty="0"/>
              <a:t>Often inorganic, metal ions are an example.</a:t>
            </a:r>
          </a:p>
          <a:p>
            <a:pPr>
              <a:buFont typeface="Arial" panose="020B0604020202020204" pitchFamily="34" charset="0"/>
              <a:buChar char="•"/>
              <a:defRPr sz="3000"/>
            </a:pPr>
            <a:r>
              <a:rPr dirty="0"/>
              <a:t>Coenzymes which are organic substances also help. </a:t>
            </a:r>
          </a:p>
          <a:p>
            <a:pPr lvl="1">
              <a:buFont typeface="Arial" panose="020B0604020202020204" pitchFamily="34" charset="0"/>
              <a:buChar char="•"/>
              <a:defRPr sz="2600"/>
            </a:pPr>
            <a:r>
              <a:rPr dirty="0"/>
              <a:t>Often organic, vitamins are an example.</a:t>
            </a:r>
          </a:p>
        </p:txBody>
      </p:sp>
      <p:pic>
        <p:nvPicPr>
          <p:cNvPr id="321" name="Image" descr="Image"/>
          <p:cNvPicPr>
            <a:picLocks noChangeAspect="1"/>
          </p:cNvPicPr>
          <p:nvPr/>
        </p:nvPicPr>
        <p:blipFill>
          <a:blip r:embed="rId2"/>
          <a:stretch>
            <a:fillRect/>
          </a:stretch>
        </p:blipFill>
        <p:spPr>
          <a:xfrm>
            <a:off x="4412278" y="1817098"/>
            <a:ext cx="4590658" cy="4901202"/>
          </a:xfrm>
          <a:prstGeom prst="rect">
            <a:avLst/>
          </a:prstGeom>
          <a:ln w="12700">
            <a:miter lim="400000"/>
          </a:ln>
        </p:spPr>
      </p:pic>
      <p:sp>
        <p:nvSpPr>
          <p:cNvPr id="322" name="https://courses.lumenlearning.com/boundless-microbiology/chapter/enzymes/"/>
          <p:cNvSpPr txBox="1"/>
          <p:nvPr/>
        </p:nvSpPr>
        <p:spPr>
          <a:xfrm>
            <a:off x="4384557" y="6661149"/>
            <a:ext cx="2483086"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
                <a:solidFill>
                  <a:srgbClr val="FFFFFF"/>
                </a:solidFill>
              </a:defRPr>
            </a:lvl1pPr>
          </a:lstStyle>
          <a:p>
            <a:r>
              <a:t>https://courses.lumenlearning.com/boundless-microbiology/chapter/enzymes/</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Things which affect enzyme function"/>
          <p:cNvSpPr txBox="1">
            <a:spLocks noGrp="1"/>
          </p:cNvSpPr>
          <p:nvPr>
            <p:ph type="title"/>
          </p:nvPr>
        </p:nvSpPr>
        <p:spPr>
          <a:xfrm>
            <a:off x="685799" y="104570"/>
            <a:ext cx="7772401" cy="1600201"/>
          </a:xfrm>
          <a:prstGeom prst="rect">
            <a:avLst/>
          </a:prstGeom>
        </p:spPr>
        <p:txBody>
          <a:bodyPr/>
          <a:lstStyle>
            <a:lvl1pPr>
              <a:defRPr>
                <a:solidFill>
                  <a:srgbClr val="FF9106"/>
                </a:solidFill>
                <a:uFill>
                  <a:solidFill>
                    <a:srgbClr val="FF9106"/>
                  </a:solidFill>
                </a:uFill>
              </a:defRPr>
            </a:lvl1pPr>
          </a:lstStyle>
          <a:p>
            <a:r>
              <a:t>Things which affect enzyme function</a:t>
            </a:r>
          </a:p>
        </p:txBody>
      </p:sp>
      <p:sp>
        <p:nvSpPr>
          <p:cNvPr id="325" name="Increasing the concentration of substrate increases the rate of the reaction—to a point.…"/>
          <p:cNvSpPr txBox="1">
            <a:spLocks noGrp="1"/>
          </p:cNvSpPr>
          <p:nvPr>
            <p:ph type="body" idx="1"/>
          </p:nvPr>
        </p:nvSpPr>
        <p:spPr>
          <a:xfrm>
            <a:off x="685800" y="1573830"/>
            <a:ext cx="7772401" cy="4876801"/>
          </a:xfrm>
          <a:prstGeom prst="rect">
            <a:avLst/>
          </a:prstGeom>
        </p:spPr>
        <p:txBody>
          <a:bodyPr/>
          <a:lstStyle/>
          <a:p>
            <a:pPr>
              <a:buFont typeface="Arial" panose="020B0604020202020204" pitchFamily="34" charset="0"/>
              <a:buChar char="•"/>
            </a:pPr>
            <a:r>
              <a:rPr dirty="0"/>
              <a:t>Increasing the concentration of substrate increases the rate of the reaction—to a point.</a:t>
            </a:r>
          </a:p>
          <a:p>
            <a:pPr>
              <a:buFont typeface="Arial" panose="020B0604020202020204" pitchFamily="34" charset="0"/>
              <a:buChar char="•"/>
            </a:pPr>
            <a:r>
              <a:rPr dirty="0"/>
              <a:t>Increasing the concentration of enzyme increases the rate of the reaction—again, to a point.</a:t>
            </a:r>
          </a:p>
          <a:p>
            <a:pPr>
              <a:buFont typeface="Arial" panose="020B0604020202020204" pitchFamily="34" charset="0"/>
              <a:buChar char="•"/>
            </a:pPr>
            <a:r>
              <a:rPr dirty="0"/>
              <a:t>That point is termed, “saturation.”</a:t>
            </a:r>
          </a:p>
        </p:txBody>
      </p:sp>
      <p:pic>
        <p:nvPicPr>
          <p:cNvPr id="326" name="pasted-movie.png" descr="pasted-movie.png"/>
          <p:cNvPicPr>
            <a:picLocks noChangeAspect="1"/>
          </p:cNvPicPr>
          <p:nvPr/>
        </p:nvPicPr>
        <p:blipFill>
          <a:blip r:embed="rId2"/>
          <a:stretch>
            <a:fillRect/>
          </a:stretch>
        </p:blipFill>
        <p:spPr>
          <a:xfrm>
            <a:off x="1555478" y="5329804"/>
            <a:ext cx="6410059" cy="1489206"/>
          </a:xfrm>
          <a:prstGeom prst="rect">
            <a:avLst/>
          </a:prstGeom>
          <a:ln w="12700">
            <a:miter lim="400000"/>
          </a:ln>
        </p:spPr>
      </p:pic>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Things which affect enzyme function"/>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Things which affect enzyme function</a:t>
            </a:r>
          </a:p>
        </p:txBody>
      </p:sp>
      <p:sp>
        <p:nvSpPr>
          <p:cNvPr id="329" name="Inhibitors—slow or stop enzyme activity…"/>
          <p:cNvSpPr txBox="1">
            <a:spLocks noGrp="1"/>
          </p:cNvSpPr>
          <p:nvPr>
            <p:ph type="body" idx="1"/>
          </p:nvPr>
        </p:nvSpPr>
        <p:spPr>
          <a:prstGeom prst="rect">
            <a:avLst/>
          </a:prstGeom>
        </p:spPr>
        <p:txBody>
          <a:bodyPr/>
          <a:lstStyle/>
          <a:p>
            <a:pPr>
              <a:buFont typeface="Arial" panose="020B0604020202020204" pitchFamily="34" charset="0"/>
              <a:buChar char="•"/>
            </a:pPr>
            <a:r>
              <a:rPr dirty="0"/>
              <a:t>Inhibitors—slow or stop enzyme activity</a:t>
            </a:r>
          </a:p>
          <a:p>
            <a:pPr lvl="1">
              <a:buFont typeface="Arial" panose="020B0604020202020204" pitchFamily="34" charset="0"/>
              <a:buChar char="•"/>
            </a:pPr>
            <a:r>
              <a:rPr dirty="0"/>
              <a:t>Competitive inhibitors--compete with substrate molecules for the active site of an enzyme.</a:t>
            </a:r>
          </a:p>
          <a:p>
            <a:pPr lvl="1">
              <a:buFont typeface="Arial" panose="020B0604020202020204" pitchFamily="34" charset="0"/>
              <a:buChar char="•"/>
            </a:pPr>
            <a:r>
              <a:rPr dirty="0"/>
              <a:t>Non-competitive inhibitors bind to a spot other than the active site altering the active site slowing a reaction.</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Things which affect enzyme function"/>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Saturation</a:t>
            </a:r>
          </a:p>
        </p:txBody>
      </p:sp>
      <p:pic>
        <p:nvPicPr>
          <p:cNvPr id="332" name="Enzyme Reaction Rate.jpg" descr="Enzyme Reaction Rate.jpg"/>
          <p:cNvPicPr>
            <a:picLocks noChangeAspect="1"/>
          </p:cNvPicPr>
          <p:nvPr/>
        </p:nvPicPr>
        <p:blipFill>
          <a:blip r:embed="rId2"/>
          <a:stretch>
            <a:fillRect/>
          </a:stretch>
        </p:blipFill>
        <p:spPr>
          <a:xfrm>
            <a:off x="1505845" y="2136406"/>
            <a:ext cx="5949549" cy="3875707"/>
          </a:xfrm>
          <a:prstGeom prst="rect">
            <a:avLst/>
          </a:prstGeom>
          <a:ln w="12700">
            <a:miter lim="400000"/>
          </a:ln>
        </p:spPr>
      </p:pic>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34" name="08_19-EnzymeInhibition_L.jpg" descr="08_19-EnzymeInhibition_L.jpg"/>
          <p:cNvPicPr>
            <a:picLocks noChangeAspect="1"/>
          </p:cNvPicPr>
          <p:nvPr/>
        </p:nvPicPr>
        <p:blipFill>
          <a:blip r:embed="rId2"/>
          <a:stretch>
            <a:fillRect/>
          </a:stretch>
        </p:blipFill>
        <p:spPr>
          <a:xfrm>
            <a:off x="379046" y="183831"/>
            <a:ext cx="4391922" cy="4940914"/>
          </a:xfrm>
          <a:prstGeom prst="rect">
            <a:avLst/>
          </a:prstGeom>
          <a:ln w="12700">
            <a:miter lim="400000"/>
          </a:ln>
        </p:spPr>
      </p:pic>
      <p:pic>
        <p:nvPicPr>
          <p:cNvPr id="335" name="Image" descr="Image"/>
          <p:cNvPicPr>
            <a:picLocks noChangeAspect="1"/>
          </p:cNvPicPr>
          <p:nvPr/>
        </p:nvPicPr>
        <p:blipFill>
          <a:blip r:embed="rId3"/>
          <a:stretch>
            <a:fillRect/>
          </a:stretch>
        </p:blipFill>
        <p:spPr>
          <a:xfrm>
            <a:off x="4877729" y="406815"/>
            <a:ext cx="4220700" cy="3025870"/>
          </a:xfrm>
          <a:prstGeom prst="rect">
            <a:avLst/>
          </a:prstGeom>
          <a:ln w="12700">
            <a:miter lim="400000"/>
          </a:ln>
        </p:spPr>
      </p:pic>
      <p:pic>
        <p:nvPicPr>
          <p:cNvPr id="336" name="pasted-movie.png" descr="pasted-movie.png"/>
          <p:cNvPicPr>
            <a:picLocks noChangeAspect="1"/>
          </p:cNvPicPr>
          <p:nvPr/>
        </p:nvPicPr>
        <p:blipFill>
          <a:blip r:embed="rId4"/>
          <a:stretch>
            <a:fillRect/>
          </a:stretch>
        </p:blipFill>
        <p:spPr>
          <a:xfrm>
            <a:off x="1229420" y="6078957"/>
            <a:ext cx="6209362" cy="791851"/>
          </a:xfrm>
          <a:prstGeom prst="rect">
            <a:avLst/>
          </a:prstGeom>
          <a:ln w="12700">
            <a:miter lim="400000"/>
          </a:ln>
        </p:spPr>
      </p:pic>
      <p:pic>
        <p:nvPicPr>
          <p:cNvPr id="337" name="pasted-movie.png" descr="pasted-movie.png"/>
          <p:cNvPicPr>
            <a:picLocks noChangeAspect="1"/>
          </p:cNvPicPr>
          <p:nvPr/>
        </p:nvPicPr>
        <p:blipFill>
          <a:blip r:embed="rId5"/>
          <a:stretch>
            <a:fillRect/>
          </a:stretch>
        </p:blipFill>
        <p:spPr>
          <a:xfrm>
            <a:off x="1229420" y="5116237"/>
            <a:ext cx="6209362" cy="987853"/>
          </a:xfrm>
          <a:prstGeom prst="rect">
            <a:avLst/>
          </a:prstGeom>
          <a:ln w="12700">
            <a:miter lim="400000"/>
          </a:ln>
        </p:spPr>
      </p:pic>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Regulation of Enzyme Activit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Regulation of Enzyme Activity</a:t>
            </a:r>
          </a:p>
        </p:txBody>
      </p:sp>
      <p:sp>
        <p:nvSpPr>
          <p:cNvPr id="340" name="Allosteric regulation—occurs when a regulatory molecule binds reversibly to an enzyme changing the active site, slowing or stopping an enzyme’s function.…"/>
          <p:cNvSpPr txBox="1">
            <a:spLocks noGrp="1"/>
          </p:cNvSpPr>
          <p:nvPr>
            <p:ph type="body" idx="1"/>
          </p:nvPr>
        </p:nvSpPr>
        <p:spPr>
          <a:prstGeom prst="rect">
            <a:avLst/>
          </a:prstGeom>
        </p:spPr>
        <p:txBody>
          <a:bodyPr/>
          <a:lstStyle/>
          <a:p>
            <a:pPr>
              <a:buClrTx/>
              <a:buFont typeface="Arial" panose="020B0604020202020204" pitchFamily="34" charset="0"/>
              <a:buChar char="•"/>
              <a:defRPr sz="3000"/>
            </a:pPr>
            <a:r>
              <a:rPr dirty="0"/>
              <a:t>Allosteric regulation—occurs when a regulatory molecule binds reversibly to an enzyme changing the active site, slowing or stopping an enzyme’s function.</a:t>
            </a:r>
          </a:p>
          <a:p>
            <a:pPr lvl="1">
              <a:buClrTx/>
              <a:buFont typeface="Arial" panose="020B0604020202020204" pitchFamily="34" charset="0"/>
              <a:buChar char="•"/>
              <a:defRPr sz="2600"/>
            </a:pPr>
            <a:r>
              <a:rPr dirty="0"/>
              <a:t>Allosterically controlled enzymes often have many subunits.</a:t>
            </a:r>
          </a:p>
          <a:p>
            <a:pPr>
              <a:buClrTx/>
              <a:buFont typeface="Arial" panose="020B0604020202020204" pitchFamily="34" charset="0"/>
              <a:buChar char="•"/>
              <a:defRPr sz="3000"/>
            </a:pPr>
            <a:r>
              <a:rPr dirty="0"/>
              <a:t>Allosteric regulation also occurs when a regulatory molecule binds to one subunit on the enzyme affecting the active site on a different subunit.</a:t>
            </a:r>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42" name="08_20aAllostericRegulatio_L.jpg" descr="08_20aAllostericRegulatio_L.jpg"/>
          <p:cNvPicPr>
            <a:picLocks noChangeAspect="1"/>
          </p:cNvPicPr>
          <p:nvPr/>
        </p:nvPicPr>
        <p:blipFill>
          <a:blip r:embed="rId2"/>
          <a:stretch>
            <a:fillRect/>
          </a:stretch>
        </p:blipFill>
        <p:spPr>
          <a:xfrm>
            <a:off x="5369644" y="611054"/>
            <a:ext cx="3447006" cy="3977314"/>
          </a:xfrm>
          <a:prstGeom prst="rect">
            <a:avLst/>
          </a:prstGeom>
          <a:ln w="12700">
            <a:miter lim="400000"/>
          </a:ln>
        </p:spPr>
      </p:pic>
      <p:pic>
        <p:nvPicPr>
          <p:cNvPr id="343" name="droppedImage.tiff" descr="droppedImage.tiff"/>
          <p:cNvPicPr>
            <a:picLocks noChangeAspect="1"/>
          </p:cNvPicPr>
          <p:nvPr/>
        </p:nvPicPr>
        <p:blipFill>
          <a:blip r:embed="rId3"/>
          <a:stretch>
            <a:fillRect/>
          </a:stretch>
        </p:blipFill>
        <p:spPr>
          <a:xfrm>
            <a:off x="227844" y="695484"/>
            <a:ext cx="4711491" cy="3808454"/>
          </a:xfrm>
          <a:prstGeom prst="rect">
            <a:avLst/>
          </a:prstGeom>
        </p:spPr>
      </p:pic>
      <p:pic>
        <p:nvPicPr>
          <p:cNvPr id="344" name="pasted-movie.png" descr="pasted-movie.png"/>
          <p:cNvPicPr>
            <a:picLocks noChangeAspect="1"/>
          </p:cNvPicPr>
          <p:nvPr/>
        </p:nvPicPr>
        <p:blipFill>
          <a:blip r:embed="rId4"/>
          <a:stretch>
            <a:fillRect/>
          </a:stretch>
        </p:blipFill>
        <p:spPr>
          <a:xfrm>
            <a:off x="833158" y="5581933"/>
            <a:ext cx="7477684" cy="1180191"/>
          </a:xfrm>
          <a:prstGeom prst="rect">
            <a:avLst/>
          </a:prstGeom>
          <a:ln w="12700">
            <a:miter lim="400000"/>
          </a:ln>
        </p:spPr>
      </p:pic>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Regulation of Enzyme Activit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Regulation of Enzyme Activity</a:t>
            </a:r>
          </a:p>
        </p:txBody>
      </p:sp>
      <p:sp>
        <p:nvSpPr>
          <p:cNvPr id="347" name="Feedback inhibition occurs when a metabolic pathway is switched off at the level of the gene.  This occurs when an inhibitory molecule binds to an activator/repressor protein and affects its activity—and gene expression."/>
          <p:cNvSpPr txBox="1">
            <a:spLocks noGrp="1"/>
          </p:cNvSpPr>
          <p:nvPr>
            <p:ph type="body" idx="1"/>
          </p:nvPr>
        </p:nvSpPr>
        <p:spPr>
          <a:prstGeom prst="rect">
            <a:avLst/>
          </a:prstGeom>
        </p:spPr>
        <p:txBody>
          <a:bodyPr/>
          <a:lstStyle/>
          <a:p>
            <a:pPr>
              <a:buFont typeface="Arial" panose="020B0604020202020204" pitchFamily="34" charset="0"/>
              <a:buChar char="•"/>
            </a:pPr>
            <a:r>
              <a:rPr dirty="0"/>
              <a:t>Feedback inhibition occurs when a metabolic pathway is switched off at the level of the gene.  This occurs when an inhibitory molecule binds to an activator/repressor protein and affects its activity—and gene expression.</a:t>
            </a:r>
          </a:p>
        </p:txBody>
      </p:sp>
      <p:pic>
        <p:nvPicPr>
          <p:cNvPr id="348" name="pasted-movie.png" descr="pasted-movie.png"/>
          <p:cNvPicPr>
            <a:picLocks noChangeAspect="1"/>
          </p:cNvPicPr>
          <p:nvPr/>
        </p:nvPicPr>
        <p:blipFill>
          <a:blip r:embed="rId2"/>
          <a:stretch>
            <a:fillRect/>
          </a:stretch>
        </p:blipFill>
        <p:spPr>
          <a:xfrm>
            <a:off x="614375" y="5846434"/>
            <a:ext cx="7915250" cy="769539"/>
          </a:xfrm>
          <a:prstGeom prst="rect">
            <a:avLst/>
          </a:prstGeom>
          <a:ln w="12700">
            <a:miter lim="400000"/>
          </a:ln>
        </p:spPr>
      </p:pic>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 name="Image" descr="Image"/>
          <p:cNvPicPr>
            <a:picLocks noChangeAspect="1"/>
          </p:cNvPicPr>
          <p:nvPr/>
        </p:nvPicPr>
        <p:blipFill>
          <a:blip r:embed="rId2"/>
          <a:stretch>
            <a:fillRect/>
          </a:stretch>
        </p:blipFill>
        <p:spPr>
          <a:xfrm>
            <a:off x="0" y="0"/>
            <a:ext cx="9144000" cy="6858000"/>
          </a:xfrm>
          <a:prstGeom prst="rect">
            <a:avLst/>
          </a:prstGeom>
          <a:ln w="12700">
            <a:miter lim="400000"/>
          </a:ln>
        </p:spPr>
      </p:pic>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Regulation of Enzyme Activit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Regulation of Enzyme Activity</a:t>
            </a:r>
          </a:p>
        </p:txBody>
      </p:sp>
      <p:sp>
        <p:nvSpPr>
          <p:cNvPr id="353" name="Feedback inhibition also occurs when a metabolic pathway is switched off by the inhibitory binding of an end product to an enzyme early in the pathway—usually the first one."/>
          <p:cNvSpPr txBox="1">
            <a:spLocks noGrp="1"/>
          </p:cNvSpPr>
          <p:nvPr>
            <p:ph type="body" idx="1"/>
          </p:nvPr>
        </p:nvSpPr>
        <p:spPr>
          <a:prstGeom prst="rect">
            <a:avLst/>
          </a:prstGeom>
        </p:spPr>
        <p:txBody>
          <a:bodyPr/>
          <a:lstStyle/>
          <a:p>
            <a:pPr>
              <a:buFont typeface="Arial" panose="020B0604020202020204" pitchFamily="34" charset="0"/>
              <a:buChar char="•"/>
            </a:pPr>
            <a:r>
              <a:rPr dirty="0"/>
              <a:t>Feedback inhibition also occurs when a metabolic pathway is switched off by the inhibitory binding of an end product to an enzyme early in the pathway—usually the first one.</a:t>
            </a: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55" name="08_21FeedbackInhibition_L.jpg" descr="08_21FeedbackInhibition_L.jpg"/>
          <p:cNvPicPr>
            <a:picLocks/>
          </p:cNvPicPr>
          <p:nvPr/>
        </p:nvPicPr>
        <p:blipFill>
          <a:blip r:embed="rId2"/>
          <a:stretch>
            <a:fillRect/>
          </a:stretch>
        </p:blipFill>
        <p:spPr>
          <a:xfrm>
            <a:off x="1600200" y="0"/>
            <a:ext cx="5867400" cy="6858000"/>
          </a:xfrm>
          <a:prstGeom prst="rect">
            <a:avLst/>
          </a:prstGeom>
          <a:ln w="12700">
            <a:miter lim="400000"/>
          </a:ln>
        </p:spPr>
      </p:pic>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Regulation of Enzyme Activity"/>
          <p:cNvSpPr txBox="1">
            <a:spLocks noGrp="1"/>
          </p:cNvSpPr>
          <p:nvPr>
            <p:ph type="title"/>
          </p:nvPr>
        </p:nvSpPr>
        <p:spPr>
          <a:prstGeom prst="rect">
            <a:avLst/>
          </a:prstGeom>
        </p:spPr>
        <p:txBody>
          <a:bodyPr/>
          <a:lstStyle>
            <a:lvl1pPr>
              <a:defRPr>
                <a:solidFill>
                  <a:srgbClr val="FF9106"/>
                </a:solidFill>
                <a:uFill>
                  <a:solidFill>
                    <a:srgbClr val="FF9106"/>
                  </a:solidFill>
                </a:uFill>
              </a:defRPr>
            </a:lvl1pPr>
          </a:lstStyle>
          <a:p>
            <a:r>
              <a:t>Regulation of Enzyme Activity</a:t>
            </a:r>
          </a:p>
        </p:txBody>
      </p:sp>
      <p:sp>
        <p:nvSpPr>
          <p:cNvPr id="358" name="Both are ways for the cell to conserve energy."/>
          <p:cNvSpPr txBox="1">
            <a:spLocks noGrp="1"/>
          </p:cNvSpPr>
          <p:nvPr>
            <p:ph type="body" sz="half" idx="1"/>
          </p:nvPr>
        </p:nvSpPr>
        <p:spPr>
          <a:xfrm>
            <a:off x="393700" y="2120900"/>
            <a:ext cx="3865166" cy="4381500"/>
          </a:xfrm>
          <a:prstGeom prst="rect">
            <a:avLst/>
          </a:prstGeom>
        </p:spPr>
        <p:txBody>
          <a:bodyPr/>
          <a:lstStyle/>
          <a:p>
            <a:pPr>
              <a:buFont typeface="Arial" panose="020B0604020202020204" pitchFamily="34" charset="0"/>
              <a:buChar char="•"/>
            </a:pPr>
            <a:r>
              <a:rPr dirty="0"/>
              <a:t>Both are ways for the cell to conserve energy.</a:t>
            </a:r>
          </a:p>
        </p:txBody>
      </p:sp>
      <p:pic>
        <p:nvPicPr>
          <p:cNvPr id="359" name="image.jpg" descr="image.jpg"/>
          <p:cNvPicPr>
            <a:picLocks noChangeAspect="1"/>
          </p:cNvPicPr>
          <p:nvPr/>
        </p:nvPicPr>
        <p:blipFill>
          <a:blip r:embed="rId2"/>
          <a:stretch>
            <a:fillRect/>
          </a:stretch>
        </p:blipFill>
        <p:spPr>
          <a:xfrm>
            <a:off x="4226714" y="1765429"/>
            <a:ext cx="4656391" cy="4838442"/>
          </a:xfrm>
          <a:prstGeom prst="rect">
            <a:avLst/>
          </a:prstGeom>
          <a:ln w="12700">
            <a:solidFill>
              <a:srgbClr val="000000"/>
            </a:solidFill>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Tahoma"/>
        <a:ea typeface="Tahoma"/>
        <a:cs typeface="Tahom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Tahoma"/>
        <a:ea typeface="Tahoma"/>
        <a:cs typeface="Tahom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06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3141</TotalTime>
  <Words>1940</Words>
  <Application>Microsoft Macintosh PowerPoint</Application>
  <PresentationFormat>On-screen Show (4:3)</PresentationFormat>
  <Paragraphs>173</Paragraphs>
  <Slides>58</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Arial</vt:lpstr>
      <vt:lpstr>Calibri</vt:lpstr>
      <vt:lpstr>Lucida Grande</vt:lpstr>
      <vt:lpstr>Symbol</vt:lpstr>
      <vt:lpstr>Tahoma</vt:lpstr>
      <vt:lpstr>Wingdings</vt:lpstr>
      <vt:lpstr>White</vt:lpstr>
      <vt:lpstr>Chapter 8:  An Introduction to Metabolism</vt:lpstr>
      <vt:lpstr>TOK</vt:lpstr>
      <vt:lpstr>TOK</vt:lpstr>
      <vt:lpstr>Metabolism</vt:lpstr>
      <vt:lpstr>Pathways Within the Cell</vt:lpstr>
      <vt:lpstr>Anabolic Pathways</vt:lpstr>
      <vt:lpstr>Catabolic Pathways</vt:lpstr>
      <vt:lpstr>2 Main Types of Energy:</vt:lpstr>
      <vt:lpstr>Chemical Energy</vt:lpstr>
      <vt:lpstr>Gibbs Free Energy</vt:lpstr>
      <vt:lpstr>Gibbs Free Energy</vt:lpstr>
      <vt:lpstr>Gibbs Free Energy</vt:lpstr>
      <vt:lpstr>Chemical Reactions</vt:lpstr>
      <vt:lpstr>Exergonic Reactions</vt:lpstr>
      <vt:lpstr>Exergonic Reactions</vt:lpstr>
      <vt:lpstr>Exergonic Reactions</vt:lpstr>
      <vt:lpstr>Exergonic Reactions</vt:lpstr>
      <vt:lpstr>Exergonic Reactions</vt:lpstr>
      <vt:lpstr>PowerPoint Presentation</vt:lpstr>
      <vt:lpstr>Endergonic Reactions</vt:lpstr>
      <vt:lpstr>Endergonic Reactions</vt:lpstr>
      <vt:lpstr>PowerPoint Presentation</vt:lpstr>
      <vt:lpstr>Endergonic and Exergonic Reactions</vt:lpstr>
      <vt:lpstr>How does this relate to cells?</vt:lpstr>
      <vt:lpstr>PowerPoint Presentation</vt:lpstr>
      <vt:lpstr>ATP</vt:lpstr>
      <vt:lpstr>Example</vt:lpstr>
      <vt:lpstr>PowerPoint Presentation</vt:lpstr>
      <vt:lpstr>ATP Generation</vt:lpstr>
      <vt:lpstr>PowerPoint Presentation</vt:lpstr>
      <vt:lpstr>Enzymes</vt:lpstr>
      <vt:lpstr>Immobilized Enzymes</vt:lpstr>
      <vt:lpstr>Immobilized Enzymes</vt:lpstr>
      <vt:lpstr>Immobilized Enzymes</vt:lpstr>
      <vt:lpstr>Immobilized Enzymes</vt:lpstr>
      <vt:lpstr>Enzymes</vt:lpstr>
      <vt:lpstr>PowerPoint Presentation</vt:lpstr>
      <vt:lpstr>  Enzymes</vt:lpstr>
      <vt:lpstr>  Enzymes</vt:lpstr>
      <vt:lpstr>Lowering of the Activation Energy</vt:lpstr>
      <vt:lpstr>PowerPoint Presentation</vt:lpstr>
      <vt:lpstr>Lowering of the Activation Energy</vt:lpstr>
      <vt:lpstr>Lowering of the Activation Energy</vt:lpstr>
      <vt:lpstr>PowerPoint Presentation</vt:lpstr>
      <vt:lpstr>Enzyme Catalysis</vt:lpstr>
      <vt:lpstr>Things which affect enzyme function</vt:lpstr>
      <vt:lpstr>Things which affect enzyme function</vt:lpstr>
      <vt:lpstr>Things which affect enzyme function</vt:lpstr>
      <vt:lpstr>Things which affect enzyme function</vt:lpstr>
      <vt:lpstr>Saturation</vt:lpstr>
      <vt:lpstr>PowerPoint Presentation</vt:lpstr>
      <vt:lpstr>Regulation of Enzyme Activity</vt:lpstr>
      <vt:lpstr>PowerPoint Presentation</vt:lpstr>
      <vt:lpstr>Regulation of Enzyme Activity</vt:lpstr>
      <vt:lpstr>PowerPoint Presentation</vt:lpstr>
      <vt:lpstr>Regulation of Enzyme Activity</vt:lpstr>
      <vt:lpstr>PowerPoint Presentation</vt:lpstr>
      <vt:lpstr>Regulation of Enzyme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MULTHAUPT, TRAVIS</cp:lastModifiedBy>
  <cp:revision>4</cp:revision>
  <dcterms:modified xsi:type="dcterms:W3CDTF">2024-12-15T22:44:12Z</dcterms:modified>
</cp:coreProperties>
</file>