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Col>
    <a:lastRow>
      <a:tcTxStyle>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lastRow>
    <a:firstRow>
      <a:tcTxStyle b="on">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firstRow>
  </a:tblStyle>
  <a:tblStyle styleId="{C7B018BB-80A7-4F77-B60F-C8B233D01FF8}" styleName="">
    <a:tblBg/>
    <a:wholeTbl>
      <a:tcTxStyle>
        <a:font>
          <a:latin typeface="Helvetica Neue"/>
          <a:ea typeface="Helvetica Neue"/>
          <a:cs typeface="Helvetica Neue"/>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84E00"/>
          </a:solidFill>
        </a:fill>
      </a:tcStyle>
    </a:firstCol>
    <a:lastRow>
      <a:tcTxStyle>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firstRow>
  </a:tblStyle>
  <a:tblStyle styleId="{EEE7283C-3CF3-47DC-8721-378D4A62B228}" styleName="">
    <a:tblBg/>
    <a:wholeTbl>
      <a:tcTxStyle>
        <a:font>
          <a:latin typeface="Helvetica Neue"/>
          <a:ea typeface="Helvetica Neue"/>
          <a:cs typeface="Helvetica Neue"/>
        </a:font>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solidFill>
        </a:fill>
      </a:tcStyle>
    </a:firstCol>
    <a:lastRow>
      <a:tcTxStyle>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firstRow>
  </a:tblStyle>
  <a:tblStyle styleId="{CF821DB8-F4EB-4A41-A1BA-3FCAFE7338EE}" styleName="">
    <a:tblBg/>
    <a:wholeTbl>
      <a:tcTxStyle>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19728"/>
              <a:satOff val="5580"/>
              <a:lumOff val="-12961"/>
            </a:schemeClr>
          </a:solidFill>
        </a:fill>
      </a:tcStyle>
    </a:firstCol>
    <a:lastRow>
      <a:tcTxStyle>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firstRow>
  </a:tblStyle>
  <a:tblStyle styleId="{33BA23B1-9221-436E-865A-0063620EA4FD}" styleName="">
    <a:tblBg/>
    <a:wholeTbl>
      <a:tcTxStyle>
        <a:font>
          <a:latin typeface="Helvetica Neue"/>
          <a:ea typeface="Helvetica Neue"/>
          <a:cs typeface="Helvetica Neue"/>
        </a:font>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98089"/>
          </a:solidFill>
        </a:fill>
      </a:tcStyle>
    </a:firstCol>
    <a:lastRow>
      <a:tcTxStyle>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firstRow>
  </a:tblStyle>
  <a:tblStyle styleId="{2708684C-4D16-4618-839F-0558EEFCDFE6}" styleName="">
    <a:tblBg/>
    <a:wholeTbl>
      <a:tcTxStyle>
        <a:font>
          <a:latin typeface="Helvetica Neue"/>
          <a:ea typeface="Helvetica Neue"/>
          <a:cs typeface="Helvetica Neue"/>
        </a:font>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 styleId="{8F44A2F1-9E1F-4B54-A3A2-5F16C0AD49E2}" styleName="">
    <a:tblBg/>
    <a:wholeTbl>
      <a:tcTxStyle b="off" i="off">
        <a:fontRef idx="minor">
          <a:srgbClr val="FEE7CF"/>
        </a:fontRef>
        <a:srgbClr val="FEE7CF"/>
      </a:tcTxStyle>
      <a:tcStyle>
        <a:tcBdr>
          <a:left>
            <a:ln w="12700" cap="flat">
              <a:solidFill>
                <a:srgbClr val="FEE7CF"/>
              </a:solidFill>
              <a:prstDash val="solid"/>
              <a:miter lim="400000"/>
            </a:ln>
          </a:left>
          <a:right>
            <a:ln w="12700" cap="flat">
              <a:solidFill>
                <a:srgbClr val="FEE7CF"/>
              </a:solidFill>
              <a:prstDash val="solid"/>
              <a:miter lim="400000"/>
            </a:ln>
          </a:right>
          <a:top>
            <a:ln w="12700" cap="flat">
              <a:solidFill>
                <a:srgbClr val="FEE7CF"/>
              </a:solidFill>
              <a:prstDash val="solid"/>
              <a:miter lim="400000"/>
            </a:ln>
          </a:top>
          <a:bottom>
            <a:ln w="12700" cap="flat">
              <a:solidFill>
                <a:srgbClr val="FEE7CF"/>
              </a:solidFill>
              <a:prstDash val="solid"/>
              <a:miter lim="400000"/>
            </a:ln>
          </a:bottom>
          <a:insideH>
            <a:ln w="12700" cap="flat">
              <a:solidFill>
                <a:srgbClr val="FEE7CF"/>
              </a:solidFill>
              <a:prstDash val="solid"/>
              <a:miter lim="400000"/>
            </a:ln>
          </a:insideH>
          <a:insideV>
            <a:ln w="12700" cap="flat">
              <a:solidFill>
                <a:srgbClr val="FEE7C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EE7CF"/>
        </a:fontRef>
        <a:srgbClr val="FEE7CF"/>
      </a:tcTxStyle>
      <a:tcStyle>
        <a:tcBdr>
          <a:left>
            <a:ln w="28575" cap="flat">
              <a:solidFill>
                <a:srgbClr val="FEE7CF"/>
              </a:solidFill>
              <a:prstDash val="solid"/>
              <a:miter lim="400000"/>
            </a:ln>
          </a:left>
          <a:right>
            <a:ln w="12700" cap="flat">
              <a:solidFill>
                <a:srgbClr val="FEE7CF"/>
              </a:solidFill>
              <a:prstDash val="solid"/>
              <a:miter lim="400000"/>
            </a:ln>
          </a:right>
          <a:top>
            <a:ln w="12700" cap="flat">
              <a:solidFill>
                <a:srgbClr val="FEE7CF"/>
              </a:solidFill>
              <a:prstDash val="solid"/>
              <a:miter lim="400000"/>
            </a:ln>
          </a:top>
          <a:bottom>
            <a:ln w="12700" cap="flat">
              <a:solidFill>
                <a:srgbClr val="FEE7CF"/>
              </a:solidFill>
              <a:prstDash val="solid"/>
              <a:miter lim="400000"/>
            </a:ln>
          </a:bottom>
          <a:insideH>
            <a:ln w="12700" cap="flat">
              <a:solidFill>
                <a:srgbClr val="FEE7CF"/>
              </a:solidFill>
              <a:prstDash val="solid"/>
              <a:miter lim="400000"/>
            </a:ln>
          </a:insideH>
          <a:insideV>
            <a:ln w="12700" cap="flat">
              <a:solidFill>
                <a:srgbClr val="FEE7CF"/>
              </a:solidFill>
              <a:prstDash val="solid"/>
              <a:miter lim="400000"/>
            </a:ln>
          </a:insideV>
        </a:tcBdr>
        <a:fill>
          <a:solidFill>
            <a:srgbClr val="FFFFFF">
              <a:alpha val="35000"/>
            </a:srgbClr>
          </a:solidFill>
        </a:fill>
      </a:tcStyle>
    </a:firstCol>
    <a:lastRow>
      <a:tcTxStyle b="off" i="off">
        <a:fontRef idx="minor">
          <a:srgbClr val="FEE7CF"/>
        </a:fontRef>
        <a:srgbClr val="FEE7CF"/>
      </a:tcTxStyle>
      <a:tcStyle>
        <a:tcBdr>
          <a:left>
            <a:ln w="12700" cap="flat">
              <a:solidFill>
                <a:srgbClr val="FEE7CF"/>
              </a:solidFill>
              <a:prstDash val="solid"/>
              <a:miter lim="400000"/>
            </a:ln>
          </a:left>
          <a:right>
            <a:ln w="12700" cap="flat">
              <a:solidFill>
                <a:srgbClr val="FEE7CF"/>
              </a:solidFill>
              <a:prstDash val="solid"/>
              <a:miter lim="400000"/>
            </a:ln>
          </a:right>
          <a:top>
            <a:ln w="12700" cap="flat">
              <a:solidFill>
                <a:srgbClr val="FEE7CF"/>
              </a:solidFill>
              <a:prstDash val="solid"/>
              <a:miter lim="400000"/>
            </a:ln>
          </a:top>
          <a:bottom>
            <a:ln w="28575" cap="flat">
              <a:solidFill>
                <a:srgbClr val="FEE7CF"/>
              </a:solidFill>
              <a:prstDash val="solid"/>
              <a:miter lim="400000"/>
            </a:ln>
          </a:bottom>
          <a:insideH>
            <a:ln w="12700" cap="flat">
              <a:solidFill>
                <a:srgbClr val="FEE7CF"/>
              </a:solidFill>
              <a:prstDash val="solid"/>
              <a:miter lim="400000"/>
            </a:ln>
          </a:insideH>
          <a:insideV>
            <a:ln w="12700" cap="flat">
              <a:solidFill>
                <a:srgbClr val="FEE7CF"/>
              </a:solidFill>
              <a:prstDash val="solid"/>
              <a:miter lim="400000"/>
            </a:ln>
          </a:insideV>
        </a:tcBdr>
        <a:fill>
          <a:solidFill>
            <a:srgbClr val="FFFFFF">
              <a:alpha val="35000"/>
            </a:srgbClr>
          </a:solidFill>
        </a:fill>
      </a:tcStyle>
    </a:lastRow>
    <a:firstRow>
      <a:tcTxStyle b="off" i="off">
        <a:fontRef idx="minor">
          <a:srgbClr val="FEE7CF"/>
        </a:fontRef>
        <a:srgbClr val="FEE7CF"/>
      </a:tcTxStyle>
      <a:tcStyle>
        <a:tcBdr>
          <a:left>
            <a:ln w="12700" cap="flat">
              <a:solidFill>
                <a:srgbClr val="FEE7CF"/>
              </a:solidFill>
              <a:prstDash val="solid"/>
              <a:miter lim="400000"/>
            </a:ln>
          </a:left>
          <a:right>
            <a:ln w="12700" cap="flat">
              <a:solidFill>
                <a:srgbClr val="FEE7CF"/>
              </a:solidFill>
              <a:prstDash val="solid"/>
              <a:miter lim="400000"/>
            </a:ln>
          </a:right>
          <a:top>
            <a:ln w="28575" cap="flat">
              <a:solidFill>
                <a:srgbClr val="FEE7CF"/>
              </a:solidFill>
              <a:prstDash val="solid"/>
              <a:miter lim="400000"/>
            </a:ln>
          </a:top>
          <a:bottom>
            <a:ln w="12700" cap="flat">
              <a:solidFill>
                <a:srgbClr val="FEE7CF"/>
              </a:solidFill>
              <a:prstDash val="solid"/>
              <a:miter lim="400000"/>
            </a:ln>
          </a:bottom>
          <a:insideH>
            <a:ln w="12700" cap="flat">
              <a:solidFill>
                <a:srgbClr val="FEE7CF"/>
              </a:solidFill>
              <a:prstDash val="solid"/>
              <a:miter lim="400000"/>
            </a:ln>
          </a:insideH>
          <a:insideV>
            <a:ln w="12700" cap="flat">
              <a:solidFill>
                <a:srgbClr val="FEE7CF"/>
              </a:solidFill>
              <a:prstDash val="solid"/>
              <a:miter lim="400000"/>
            </a:ln>
          </a:insideV>
        </a:tcBdr>
        <a:fill>
          <a:solidFill>
            <a:srgbClr val="FFFFFF">
              <a:alpha val="35000"/>
            </a:srgbClr>
          </a:solidFill>
        </a:fill>
      </a:tcStyle>
    </a:firstRow>
  </a:tblStyle>
  <a:tblStyle styleId="{D51ADE6A-740E-44AE-83CC-AE7238B6C88D}" styleName="">
    <a:tblBg/>
    <a:wholeTb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a:tcStyle>
        <a:tcBdr/>
        <a:fill>
          <a:solidFill>
            <a:srgbClr val="8C8D8F">
              <a:alpha val="30000"/>
            </a:srgbClr>
          </a:solidFill>
        </a:fill>
      </a:tcStyle>
    </a:band2H>
    <a:firstCo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Col>
    <a:la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lastRow>
    <a:fir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Row>
  </a:tblStyle>
  <a:tblStyle styleId="{4A9BC294-FFE2-49D5-8D69-9E1BD2C41BD5}"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21" d="100"/>
          <a:sy n="121" d="100"/>
        </p:scale>
        <p:origin x="6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7" name="Shape 267"/>
          <p:cNvSpPr>
            <a:spLocks noGrp="1" noRot="1" noChangeAspect="1"/>
          </p:cNvSpPr>
          <p:nvPr>
            <p:ph type="sldImg"/>
          </p:nvPr>
        </p:nvSpPr>
        <p:spPr>
          <a:xfrm>
            <a:off x="1143000" y="685800"/>
            <a:ext cx="4572000" cy="3429000"/>
          </a:xfrm>
          <a:prstGeom prst="rect">
            <a:avLst/>
          </a:prstGeom>
        </p:spPr>
        <p:txBody>
          <a:bodyPr/>
          <a:lstStyle/>
          <a:p>
            <a:endParaRPr/>
          </a:p>
        </p:txBody>
      </p:sp>
      <p:sp>
        <p:nvSpPr>
          <p:cNvPr id="268" name="Shape 26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06400" latinLnBrk="0">
      <a:defRPr sz="1400">
        <a:latin typeface="Lucida Grande"/>
        <a:ea typeface="Lucida Grande"/>
        <a:cs typeface="Lucida Grande"/>
        <a:sym typeface="Lucida Grande"/>
      </a:defRPr>
    </a:lvl1pPr>
    <a:lvl2pPr defTabSz="406400" latinLnBrk="0">
      <a:defRPr sz="1400">
        <a:latin typeface="Lucida Grande"/>
        <a:ea typeface="Lucida Grande"/>
        <a:cs typeface="Lucida Grande"/>
        <a:sym typeface="Lucida Grande"/>
      </a:defRPr>
    </a:lvl2pPr>
    <a:lvl3pPr defTabSz="406400" latinLnBrk="0">
      <a:defRPr sz="1400">
        <a:latin typeface="Lucida Grande"/>
        <a:ea typeface="Lucida Grande"/>
        <a:cs typeface="Lucida Grande"/>
        <a:sym typeface="Lucida Grande"/>
      </a:defRPr>
    </a:lvl3pPr>
    <a:lvl4pPr defTabSz="406400" latinLnBrk="0">
      <a:defRPr sz="1400">
        <a:latin typeface="Lucida Grande"/>
        <a:ea typeface="Lucida Grande"/>
        <a:cs typeface="Lucida Grande"/>
        <a:sym typeface="Lucida Grande"/>
      </a:defRPr>
    </a:lvl4pPr>
    <a:lvl5pPr defTabSz="406400" latinLnBrk="0">
      <a:defRPr sz="1400">
        <a:latin typeface="Lucida Grande"/>
        <a:ea typeface="Lucida Grande"/>
        <a:cs typeface="Lucida Grande"/>
        <a:sym typeface="Lucida Grande"/>
      </a:defRPr>
    </a:lvl5pPr>
    <a:lvl6pPr defTabSz="406400" latinLnBrk="0">
      <a:defRPr sz="1400">
        <a:latin typeface="Lucida Grande"/>
        <a:ea typeface="Lucida Grande"/>
        <a:cs typeface="Lucida Grande"/>
        <a:sym typeface="Lucida Grande"/>
      </a:defRPr>
    </a:lvl6pPr>
    <a:lvl7pPr defTabSz="406400" latinLnBrk="0">
      <a:defRPr sz="1400">
        <a:latin typeface="Lucida Grande"/>
        <a:ea typeface="Lucida Grande"/>
        <a:cs typeface="Lucida Grande"/>
        <a:sym typeface="Lucida Grande"/>
      </a:defRPr>
    </a:lvl7pPr>
    <a:lvl8pPr defTabSz="406400" latinLnBrk="0">
      <a:defRPr sz="1400">
        <a:latin typeface="Lucida Grande"/>
        <a:ea typeface="Lucida Grande"/>
        <a:cs typeface="Lucida Grande"/>
        <a:sym typeface="Lucida Grande"/>
      </a:defRPr>
    </a:lvl8pPr>
    <a:lvl9pPr defTabSz="406400" latinLnBrk="0">
      <a:defRPr sz="14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Chocolat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667000" y="1066800"/>
            <a:ext cx="5791200" cy="1676400"/>
          </a:xfrm>
          <a:prstGeom prst="rect">
            <a:avLst/>
          </a:prstGeom>
          <a:effectLst>
            <a:outerShdw blurRad="50800" dist="25400" dir="2700000" rotWithShape="0">
              <a:srgbClr val="929292">
                <a:alpha val="75000"/>
              </a:srgbClr>
            </a:outerShdw>
          </a:effectLst>
        </p:spPr>
        <p:txBody>
          <a:bodyPr lIns="50800" tIns="50800" rIns="50800" bIns="50800"/>
          <a:lstStyle>
            <a:lvl1pPr marL="40639" marR="40639" algn="r" defTabSz="914400">
              <a:defRPr sz="4000">
                <a:solidFill>
                  <a:srgbClr val="FEE7CF"/>
                </a:solidFill>
                <a:uFill>
                  <a:solidFill>
                    <a:srgbClr val="FEE7CF"/>
                  </a:solidFill>
                </a:uFill>
                <a:latin typeface="+mn-lt"/>
                <a:ea typeface="+mn-ea"/>
                <a:cs typeface="+mn-cs"/>
                <a:sym typeface="Tahoma"/>
              </a:defRPr>
            </a:lvl1pPr>
          </a:lstStyle>
          <a:p>
            <a:r>
              <a:t>Title Text</a:t>
            </a:r>
          </a:p>
        </p:txBody>
      </p:sp>
      <p:sp>
        <p:nvSpPr>
          <p:cNvPr id="12" name="Body Level One…"/>
          <p:cNvSpPr txBox="1">
            <a:spLocks noGrp="1"/>
          </p:cNvSpPr>
          <p:nvPr>
            <p:ph type="body" idx="1"/>
          </p:nvPr>
        </p:nvSpPr>
        <p:spPr>
          <a:xfrm>
            <a:off x="685800" y="2743200"/>
            <a:ext cx="7772400" cy="4114800"/>
          </a:xfrm>
          <a:prstGeom prst="rect">
            <a:avLst/>
          </a:prstGeom>
          <a:effectLst>
            <a:outerShdw blurRad="50800" dist="25400" dir="2700000" rotWithShape="0">
              <a:srgbClr val="929292">
                <a:alpha val="75000"/>
              </a:srgbClr>
            </a:outerShdw>
          </a:effectLst>
        </p:spPr>
        <p:txBody>
          <a:bodyPr lIns="50800" tIns="50800" rIns="50800" bIns="50800" anchor="t"/>
          <a:lstStyle>
            <a:lvl1pPr marL="383540" marR="40639" indent="-342900" defTabSz="914400">
              <a:spcBef>
                <a:spcPts val="600"/>
              </a:spcBef>
              <a:buClr>
                <a:srgbClr val="FEE7CF"/>
              </a:buClr>
              <a:buSzPct val="100000"/>
              <a:buFont typeface="Tahoma"/>
              <a:defRPr>
                <a:solidFill>
                  <a:srgbClr val="FEE7CF"/>
                </a:solidFill>
                <a:uFill>
                  <a:solidFill>
                    <a:srgbClr val="FEE7CF"/>
                  </a:solidFill>
                </a:uFill>
                <a:latin typeface="+mn-lt"/>
                <a:ea typeface="+mn-ea"/>
                <a:cs typeface="+mn-cs"/>
                <a:sym typeface="Tahoma"/>
              </a:defRPr>
            </a:lvl1pPr>
            <a:lvl2pPr marL="783590" marR="40639" indent="-285750" defTabSz="914400">
              <a:spcBef>
                <a:spcPts val="500"/>
              </a:spcBef>
              <a:buClr>
                <a:srgbClr val="FEE7CF"/>
              </a:buClr>
              <a:buSzPct val="100000"/>
              <a:buFont typeface="Tahoma"/>
              <a:defRPr sz="2400">
                <a:solidFill>
                  <a:srgbClr val="FEE7CF"/>
                </a:solidFill>
                <a:uFill>
                  <a:solidFill>
                    <a:srgbClr val="FEE7CF"/>
                  </a:solidFill>
                </a:uFill>
                <a:latin typeface="+mn-lt"/>
                <a:ea typeface="+mn-ea"/>
                <a:cs typeface="+mn-cs"/>
                <a:sym typeface="Tahoma"/>
              </a:defRPr>
            </a:lvl2pPr>
            <a:lvl3pPr marL="1183639" marR="40639" indent="-228600" defTabSz="914400">
              <a:spcBef>
                <a:spcPts val="400"/>
              </a:spcBef>
              <a:buClr>
                <a:srgbClr val="FEE7CF"/>
              </a:buClr>
              <a:buSzPct val="100000"/>
              <a:buFont typeface="Tahoma"/>
              <a:defRPr sz="2000">
                <a:solidFill>
                  <a:srgbClr val="FEE7CF"/>
                </a:solidFill>
                <a:uFill>
                  <a:solidFill>
                    <a:srgbClr val="FEE7CF"/>
                  </a:solidFill>
                </a:uFill>
                <a:latin typeface="+mn-lt"/>
                <a:ea typeface="+mn-ea"/>
                <a:cs typeface="+mn-cs"/>
                <a:sym typeface="Tahoma"/>
              </a:defRPr>
            </a:lvl3pPr>
            <a:lvl4pPr marL="1640839" marR="40639" indent="-228600" defTabSz="914400">
              <a:spcBef>
                <a:spcPts val="400"/>
              </a:spcBef>
              <a:buClr>
                <a:srgbClr val="FEE7CF"/>
              </a:buClr>
              <a:buSzPct val="100000"/>
              <a:buFont typeface="Tahoma"/>
              <a:defRPr sz="1800">
                <a:solidFill>
                  <a:srgbClr val="FEE7CF"/>
                </a:solidFill>
                <a:uFill>
                  <a:solidFill>
                    <a:srgbClr val="FEE7CF"/>
                  </a:solidFill>
                </a:uFill>
                <a:latin typeface="+mn-lt"/>
                <a:ea typeface="+mn-ea"/>
                <a:cs typeface="+mn-cs"/>
                <a:sym typeface="Tahoma"/>
              </a:defRPr>
            </a:lvl4pPr>
            <a:lvl5pPr marL="2098039" marR="40639" indent="-228600" defTabSz="914400">
              <a:spcBef>
                <a:spcPts val="400"/>
              </a:spcBef>
              <a:buClr>
                <a:srgbClr val="FEE7CF"/>
              </a:buClr>
              <a:buSzPct val="100000"/>
              <a:buFont typeface="Tahoma"/>
              <a:defRPr sz="1800">
                <a:solidFill>
                  <a:srgbClr val="FEE7CF"/>
                </a:solidFill>
                <a:uFill>
                  <a:solidFill>
                    <a:srgbClr val="FEE7CF"/>
                  </a:solidFill>
                </a:uFill>
                <a:latin typeface="+mn-lt"/>
                <a:ea typeface="+mn-ea"/>
                <a:cs typeface="+mn-cs"/>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7351489" y="6248400"/>
            <a:ext cx="308422" cy="317500"/>
          </a:xfrm>
          <a:prstGeom prst="rect">
            <a:avLst/>
          </a:prstGeom>
        </p:spPr>
        <p:txBody>
          <a:bodyPr lIns="50800" tIns="50800" rIns="50800" bIns="50800" anchor="t"/>
          <a:lstStyle>
            <a:lvl1pPr defTabSz="584200">
              <a:defRPr sz="1400">
                <a:solidFill>
                  <a:srgbClr val="FEE7CF"/>
                </a:solidFill>
                <a:uFill>
                  <a:solidFill>
                    <a:srgbClr val="FEE7CF"/>
                  </a:solidFill>
                </a:uFill>
                <a:latin typeface="+mn-lt"/>
                <a:ea typeface="+mn-ea"/>
                <a:cs typeface="+mn-cs"/>
                <a:sym typeface="Tahoma"/>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0" name="Title Text"/>
          <p:cNvSpPr txBox="1">
            <a:spLocks noGrp="1"/>
          </p:cNvSpPr>
          <p:nvPr>
            <p:ph type="title"/>
          </p:nvPr>
        </p:nvSpPr>
        <p:spPr>
          <a:xfrm>
            <a:off x="889000" y="1155700"/>
            <a:ext cx="7366000" cy="2324100"/>
          </a:xfrm>
          <a:prstGeom prst="rect">
            <a:avLst/>
          </a:prstGeom>
        </p:spPr>
        <p:txBody>
          <a:bodyPr anchor="b"/>
          <a:lstStyle/>
          <a:p>
            <a:r>
              <a:t>Title Text</a:t>
            </a:r>
          </a:p>
        </p:txBody>
      </p:sp>
      <p:sp>
        <p:nvSpPr>
          <p:cNvPr id="21" name="Body Level One…"/>
          <p:cNvSpPr txBox="1">
            <a:spLocks noGrp="1"/>
          </p:cNvSpPr>
          <p:nvPr>
            <p:ph type="body" sz="quarter" idx="1"/>
          </p:nvPr>
        </p:nvSpPr>
        <p:spPr>
          <a:xfrm>
            <a:off x="889000" y="3530600"/>
            <a:ext cx="7366000" cy="800100"/>
          </a:xfrm>
          <a:prstGeom prst="rect">
            <a:avLst/>
          </a:prstGeom>
        </p:spPr>
        <p:txBody>
          <a:bodyPr anchor="t"/>
          <a:lstStyle>
            <a:lvl1pPr marL="0" indent="0" algn="ctr">
              <a:spcBef>
                <a:spcPts val="0"/>
              </a:spcBef>
              <a:buSzTx/>
              <a:buNone/>
              <a:defRPr sz="2400"/>
            </a:lvl1pPr>
            <a:lvl2pPr marL="0" indent="0" algn="ctr">
              <a:spcBef>
                <a:spcPts val="0"/>
              </a:spcBef>
              <a:buSzTx/>
              <a:buNone/>
              <a:defRPr sz="2400"/>
            </a:lvl2pPr>
            <a:lvl3pPr marL="0" indent="0" algn="ctr">
              <a:spcBef>
                <a:spcPts val="0"/>
              </a:spcBef>
              <a:buSzTx/>
              <a:buNone/>
              <a:defRPr sz="2400"/>
            </a:lvl3pPr>
            <a:lvl4pPr marL="0" indent="0" algn="ctr">
              <a:spcBef>
                <a:spcPts val="0"/>
              </a:spcBef>
              <a:buSzTx/>
              <a:buNone/>
              <a:defRPr sz="2400"/>
            </a:lvl4pPr>
            <a:lvl5pPr marL="0" indent="0" algn="ctr">
              <a:spcBef>
                <a:spcPts val="0"/>
              </a:spcBef>
              <a:buSzTx/>
              <a:buNone/>
              <a:defRPr sz="2400"/>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p>
            <a:r>
              <a:t>Title Text</a:t>
            </a:r>
          </a:p>
        </p:txBody>
      </p:sp>
      <p:sp>
        <p:nvSpPr>
          <p:cNvPr id="30" name="Body Level One…"/>
          <p:cNvSpPr txBox="1">
            <a:spLocks noGrp="1"/>
          </p:cNvSpPr>
          <p:nvPr>
            <p:ph type="body" idx="1"/>
          </p:nvPr>
        </p:nvSpPr>
        <p:spPr>
          <a:xfrm>
            <a:off x="889000" y="1943100"/>
            <a:ext cx="7366000" cy="4025900"/>
          </a:xfrm>
          <a:prstGeom prst="rect">
            <a:avLst/>
          </a:prstGeom>
        </p:spPr>
        <p:txBody>
          <a:bodyPr/>
          <a:lstStyle>
            <a:lvl1pPr>
              <a:spcBef>
                <a:spcPts val="1600"/>
              </a:spcBef>
            </a:lvl1pPr>
            <a:lvl2pPr>
              <a:spcBef>
                <a:spcPts val="1600"/>
              </a:spcBef>
            </a:lvl2pPr>
            <a:lvl3pPr>
              <a:spcBef>
                <a:spcPts val="1600"/>
              </a:spcBef>
            </a:lvl3pPr>
            <a:lvl4pPr>
              <a:spcBef>
                <a:spcPts val="1600"/>
              </a:spcBef>
            </a:lvl4pPr>
            <a:lvl5pPr>
              <a:spcBef>
                <a:spcPts val="1600"/>
              </a:spcBef>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 2 Column">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idx="1"/>
          </p:nvPr>
        </p:nvSpPr>
        <p:spPr>
          <a:xfrm>
            <a:off x="889000" y="1943100"/>
            <a:ext cx="7366000" cy="4025900"/>
          </a:xfrm>
          <a:prstGeom prst="rect">
            <a:avLst/>
          </a:prstGeom>
        </p:spPr>
        <p:txBody>
          <a:bodyPr numCol="2" spcCol="368300" anchor="t"/>
          <a:lstStyle>
            <a:lvl1pPr marL="640422" indent="-386422">
              <a:spcBef>
                <a:spcPts val="2700"/>
              </a:spcBef>
              <a:defRPr sz="2000"/>
            </a:lvl1pPr>
            <a:lvl2pPr marL="983322" indent="-386422">
              <a:spcBef>
                <a:spcPts val="2700"/>
              </a:spcBef>
              <a:defRPr sz="2000"/>
            </a:lvl2pPr>
            <a:lvl3pPr marL="1326222" indent="-386422">
              <a:spcBef>
                <a:spcPts val="2700"/>
              </a:spcBef>
              <a:defRPr sz="2000"/>
            </a:lvl3pPr>
            <a:lvl4pPr marL="1681822" indent="-386422">
              <a:spcBef>
                <a:spcPts val="2700"/>
              </a:spcBef>
              <a:defRPr sz="2000"/>
            </a:lvl4pPr>
            <a:lvl5pPr marL="2024722" indent="-386422">
              <a:spcBef>
                <a:spcPts val="2700"/>
              </a:spcBef>
              <a:defRPr sz="20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4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Title Text"/>
          <p:cNvSpPr txBox="1">
            <a:spLocks noGrp="1"/>
          </p:cNvSpPr>
          <p:nvPr>
            <p:ph type="title"/>
          </p:nvPr>
        </p:nvSpPr>
        <p:spPr>
          <a:prstGeom prst="rect">
            <a:avLst/>
          </a:prstGeom>
        </p:spPr>
        <p:txBody>
          <a:bodyPr/>
          <a:lstStyle/>
          <a:p>
            <a:r>
              <a:t>Title Text</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70" name="Title Text"/>
          <p:cNvSpPr txBox="1">
            <a:spLocks noGrp="1"/>
          </p:cNvSpPr>
          <p:nvPr>
            <p:ph type="title"/>
          </p:nvPr>
        </p:nvSpPr>
        <p:spPr>
          <a:xfrm>
            <a:off x="889000" y="2095500"/>
            <a:ext cx="7366000" cy="2679700"/>
          </a:xfrm>
          <a:prstGeom prst="rect">
            <a:avLst/>
          </a:prstGeom>
        </p:spPr>
        <p:txBody>
          <a:bodyPr/>
          <a:lstStyle/>
          <a:p>
            <a:r>
              <a:t>Title Text</a:t>
            </a: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78" name="Image"/>
          <p:cNvSpPr>
            <a:spLocks noGrp="1"/>
          </p:cNvSpPr>
          <p:nvPr>
            <p:ph type="pic" sz="half" idx="21"/>
          </p:nvPr>
        </p:nvSpPr>
        <p:spPr>
          <a:xfrm>
            <a:off x="1727200" y="977900"/>
            <a:ext cx="5243616" cy="3497580"/>
          </a:xfrm>
          <a:prstGeom prst="rect">
            <a:avLst/>
          </a:prstGeom>
        </p:spPr>
        <p:txBody>
          <a:bodyPr lIns="91439" tIns="45719" rIns="91439" bIns="45719" anchor="t"/>
          <a:lstStyle/>
          <a:p>
            <a:endParaRPr/>
          </a:p>
        </p:txBody>
      </p:sp>
      <p:sp>
        <p:nvSpPr>
          <p:cNvPr id="79" name="Title Text"/>
          <p:cNvSpPr txBox="1">
            <a:spLocks noGrp="1"/>
          </p:cNvSpPr>
          <p:nvPr>
            <p:ph type="title"/>
          </p:nvPr>
        </p:nvSpPr>
        <p:spPr>
          <a:xfrm>
            <a:off x="889000" y="5181600"/>
            <a:ext cx="7366000" cy="1206500"/>
          </a:xfrm>
          <a:prstGeom prst="rect">
            <a:avLst/>
          </a:prstGeom>
        </p:spPr>
        <p:txBody>
          <a:bodyPr/>
          <a:lstStyle/>
          <a:p>
            <a:r>
              <a:t>Title Text</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Horizontal Reflection">
    <p:spTree>
      <p:nvGrpSpPr>
        <p:cNvPr id="1" name=""/>
        <p:cNvGrpSpPr/>
        <p:nvPr/>
      </p:nvGrpSpPr>
      <p:grpSpPr>
        <a:xfrm>
          <a:off x="0" y="0"/>
          <a:ext cx="0" cy="0"/>
          <a:chOff x="0" y="0"/>
          <a:chExt cx="0" cy="0"/>
        </a:xfrm>
      </p:grpSpPr>
      <p:sp>
        <p:nvSpPr>
          <p:cNvPr id="87" name="Image"/>
          <p:cNvSpPr>
            <a:spLocks noGrp="1"/>
          </p:cNvSpPr>
          <p:nvPr>
            <p:ph type="pic" sz="half" idx="21"/>
          </p:nvPr>
        </p:nvSpPr>
        <p:spPr>
          <a:xfrm>
            <a:off x="1727200" y="977900"/>
            <a:ext cx="5243616" cy="3497580"/>
          </a:xfrm>
          <a:prstGeom prst="rect">
            <a:avLst/>
          </a:prstGeom>
          <a:effectLst>
            <a:reflection stA="50000" endPos="40000" dir="5400000" sy="-100000" algn="bl" rotWithShape="0"/>
          </a:effectLst>
        </p:spPr>
        <p:txBody>
          <a:bodyPr lIns="91439" tIns="45719" rIns="91439" bIns="45719" anchor="t"/>
          <a:lstStyle/>
          <a:p>
            <a:endParaRPr/>
          </a:p>
        </p:txBody>
      </p:sp>
      <p:sp>
        <p:nvSpPr>
          <p:cNvPr id="88" name="Title Text"/>
          <p:cNvSpPr txBox="1">
            <a:spLocks noGrp="1"/>
          </p:cNvSpPr>
          <p:nvPr>
            <p:ph type="title"/>
          </p:nvPr>
        </p:nvSpPr>
        <p:spPr>
          <a:xfrm>
            <a:off x="889000" y="5181600"/>
            <a:ext cx="7366000" cy="1206500"/>
          </a:xfrm>
          <a:prstGeom prst="rect">
            <a:avLst/>
          </a:prstGeom>
        </p:spPr>
        <p:txBody>
          <a:bodyPr/>
          <a:lstStyle/>
          <a:p>
            <a:r>
              <a:t>Title Text</a:t>
            </a:r>
          </a:p>
        </p:txBody>
      </p:sp>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96" name="Image"/>
          <p:cNvSpPr>
            <a:spLocks noGrp="1"/>
          </p:cNvSpPr>
          <p:nvPr>
            <p:ph type="pic" sz="half" idx="21"/>
          </p:nvPr>
        </p:nvSpPr>
        <p:spPr>
          <a:xfrm>
            <a:off x="4737100" y="787400"/>
            <a:ext cx="3520440" cy="5277489"/>
          </a:xfrm>
          <a:prstGeom prst="rect">
            <a:avLst/>
          </a:prstGeom>
        </p:spPr>
        <p:txBody>
          <a:bodyPr lIns="91439" tIns="45719" rIns="91439" bIns="45719" anchor="t"/>
          <a:lstStyle/>
          <a:p>
            <a:endParaRPr/>
          </a:p>
        </p:txBody>
      </p:sp>
      <p:sp>
        <p:nvSpPr>
          <p:cNvPr id="97" name="Title Text"/>
          <p:cNvSpPr txBox="1">
            <a:spLocks noGrp="1"/>
          </p:cNvSpPr>
          <p:nvPr>
            <p:ph type="title"/>
          </p:nvPr>
        </p:nvSpPr>
        <p:spPr>
          <a:xfrm>
            <a:off x="444500" y="1079500"/>
            <a:ext cx="4127500" cy="2324100"/>
          </a:xfrm>
          <a:prstGeom prst="rect">
            <a:avLst/>
          </a:prstGeom>
        </p:spPr>
        <p:txBody>
          <a:bodyPr anchor="b"/>
          <a:lstStyle>
            <a:lvl1pPr>
              <a:defRPr sz="4800"/>
            </a:lvl1pPr>
          </a:lstStyle>
          <a:p>
            <a:r>
              <a:t>Title Text</a:t>
            </a:r>
          </a:p>
        </p:txBody>
      </p:sp>
      <p:sp>
        <p:nvSpPr>
          <p:cNvPr id="98" name="Body Level One…"/>
          <p:cNvSpPr txBox="1">
            <a:spLocks noGrp="1"/>
          </p:cNvSpPr>
          <p:nvPr>
            <p:ph type="body" sz="quarter" idx="1"/>
          </p:nvPr>
        </p:nvSpPr>
        <p:spPr>
          <a:xfrm>
            <a:off x="444500" y="3454400"/>
            <a:ext cx="4127500" cy="2324100"/>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Vertical Reflection">
    <p:spTree>
      <p:nvGrpSpPr>
        <p:cNvPr id="1" name=""/>
        <p:cNvGrpSpPr/>
        <p:nvPr/>
      </p:nvGrpSpPr>
      <p:grpSpPr>
        <a:xfrm>
          <a:off x="0" y="0"/>
          <a:ext cx="0" cy="0"/>
          <a:chOff x="0" y="0"/>
          <a:chExt cx="0" cy="0"/>
        </a:xfrm>
      </p:grpSpPr>
      <p:sp>
        <p:nvSpPr>
          <p:cNvPr id="106" name="Image"/>
          <p:cNvSpPr>
            <a:spLocks noGrp="1"/>
          </p:cNvSpPr>
          <p:nvPr>
            <p:ph type="pic" sz="half" idx="21"/>
          </p:nvPr>
        </p:nvSpPr>
        <p:spPr>
          <a:xfrm>
            <a:off x="4927600" y="825500"/>
            <a:ext cx="3124200" cy="4683486"/>
          </a:xfrm>
          <a:prstGeom prst="rect">
            <a:avLst/>
          </a:prstGeom>
          <a:effectLst>
            <a:reflection stA="50000" endPos="40000" dir="5400000" sy="-100000" algn="bl" rotWithShape="0"/>
          </a:effectLst>
        </p:spPr>
        <p:txBody>
          <a:bodyPr lIns="91439" tIns="45719" rIns="91439" bIns="45719" anchor="t"/>
          <a:lstStyle/>
          <a:p>
            <a:endParaRPr/>
          </a:p>
        </p:txBody>
      </p:sp>
      <p:sp>
        <p:nvSpPr>
          <p:cNvPr id="107" name="Title Text"/>
          <p:cNvSpPr txBox="1">
            <a:spLocks noGrp="1"/>
          </p:cNvSpPr>
          <p:nvPr>
            <p:ph type="title"/>
          </p:nvPr>
        </p:nvSpPr>
        <p:spPr>
          <a:xfrm>
            <a:off x="444500" y="1079500"/>
            <a:ext cx="4127500" cy="2324100"/>
          </a:xfrm>
          <a:prstGeom prst="rect">
            <a:avLst/>
          </a:prstGeom>
        </p:spPr>
        <p:txBody>
          <a:bodyPr anchor="b"/>
          <a:lstStyle>
            <a:lvl1pPr>
              <a:defRPr sz="4800"/>
            </a:lvl1pPr>
          </a:lstStyle>
          <a:p>
            <a:r>
              <a:t>Title Text</a:t>
            </a:r>
          </a:p>
        </p:txBody>
      </p:sp>
      <p:sp>
        <p:nvSpPr>
          <p:cNvPr id="108" name="Body Level One…"/>
          <p:cNvSpPr txBox="1">
            <a:spLocks noGrp="1"/>
          </p:cNvSpPr>
          <p:nvPr>
            <p:ph type="body" sz="quarter" idx="1"/>
          </p:nvPr>
        </p:nvSpPr>
        <p:spPr>
          <a:xfrm>
            <a:off x="444500" y="3454400"/>
            <a:ext cx="4127500" cy="2324100"/>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116" name="Image"/>
          <p:cNvSpPr>
            <a:spLocks noGrp="1"/>
          </p:cNvSpPr>
          <p:nvPr>
            <p:ph type="pic" sz="half" idx="21"/>
          </p:nvPr>
        </p:nvSpPr>
        <p:spPr>
          <a:xfrm>
            <a:off x="4978400" y="1689100"/>
            <a:ext cx="3022600" cy="4531177"/>
          </a:xfrm>
          <a:prstGeom prst="rect">
            <a:avLst/>
          </a:prstGeom>
        </p:spPr>
        <p:txBody>
          <a:bodyPr lIns="91439" tIns="45719" rIns="91439" bIns="45719" anchor="t"/>
          <a:lstStyle/>
          <a:p>
            <a:endParaRPr/>
          </a:p>
        </p:txBody>
      </p:sp>
      <p:sp>
        <p:nvSpPr>
          <p:cNvPr id="117" name="Title Text"/>
          <p:cNvSpPr txBox="1">
            <a:spLocks noGrp="1"/>
          </p:cNvSpPr>
          <p:nvPr>
            <p:ph type="title"/>
          </p:nvPr>
        </p:nvSpPr>
        <p:spPr>
          <a:prstGeom prst="rect">
            <a:avLst/>
          </a:prstGeom>
        </p:spPr>
        <p:txBody>
          <a:bodyPr/>
          <a:lstStyle/>
          <a:p>
            <a:r>
              <a:t>Title Text</a:t>
            </a:r>
          </a:p>
        </p:txBody>
      </p:sp>
      <p:sp>
        <p:nvSpPr>
          <p:cNvPr id="118" name="Body Level One…"/>
          <p:cNvSpPr txBox="1">
            <a:spLocks noGrp="1"/>
          </p:cNvSpPr>
          <p:nvPr>
            <p:ph type="body" sz="half" idx="1"/>
          </p:nvPr>
        </p:nvSpPr>
        <p:spPr>
          <a:xfrm>
            <a:off x="889000" y="1943100"/>
            <a:ext cx="3543300" cy="4025900"/>
          </a:xfrm>
          <a:prstGeom prst="rect">
            <a:avLst/>
          </a:prstGeom>
        </p:spPr>
        <p:txBody>
          <a:bodyPr/>
          <a:lstStyle>
            <a:lvl1pPr marL="640422" indent="-386422">
              <a:spcBef>
                <a:spcPts val="2700"/>
              </a:spcBef>
              <a:defRPr sz="2000"/>
            </a:lvl1pPr>
            <a:lvl2pPr marL="983322" indent="-386422">
              <a:spcBef>
                <a:spcPts val="2700"/>
              </a:spcBef>
              <a:defRPr sz="2000"/>
            </a:lvl2pPr>
            <a:lvl3pPr marL="1326222" indent="-386422">
              <a:spcBef>
                <a:spcPts val="2700"/>
              </a:spcBef>
              <a:defRPr sz="2000"/>
            </a:lvl3pPr>
            <a:lvl4pPr marL="1681822" indent="-386422">
              <a:spcBef>
                <a:spcPts val="2700"/>
              </a:spcBef>
              <a:defRPr sz="2000"/>
            </a:lvl4pPr>
            <a:lvl5pPr marL="2024722" indent="-386422">
              <a:spcBef>
                <a:spcPts val="2700"/>
              </a:spcBef>
              <a:defRPr sz="2000"/>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126" name="Title Text"/>
          <p:cNvSpPr txBox="1">
            <a:spLocks noGrp="1"/>
          </p:cNvSpPr>
          <p:nvPr>
            <p:ph type="title"/>
          </p:nvPr>
        </p:nvSpPr>
        <p:spPr>
          <a:prstGeom prst="rect">
            <a:avLst/>
          </a:prstGeom>
        </p:spPr>
        <p:txBody>
          <a:bodyPr/>
          <a:lstStyle/>
          <a:p>
            <a:r>
              <a:t>Title Text</a:t>
            </a:r>
          </a:p>
        </p:txBody>
      </p:sp>
      <p:sp>
        <p:nvSpPr>
          <p:cNvPr id="127" name="Body Level One…"/>
          <p:cNvSpPr txBox="1">
            <a:spLocks noGrp="1"/>
          </p:cNvSpPr>
          <p:nvPr>
            <p:ph type="body" sz="half" idx="1"/>
          </p:nvPr>
        </p:nvSpPr>
        <p:spPr>
          <a:xfrm>
            <a:off x="889000" y="1943100"/>
            <a:ext cx="3543300" cy="4025900"/>
          </a:xfrm>
          <a:prstGeom prst="rect">
            <a:avLst/>
          </a:prstGeom>
        </p:spPr>
        <p:txBody>
          <a:bodyPr/>
          <a:lstStyle>
            <a:lvl1pPr marL="640422" indent="-386422">
              <a:spcBef>
                <a:spcPts val="2700"/>
              </a:spcBef>
              <a:defRPr sz="2000"/>
            </a:lvl1pPr>
            <a:lvl2pPr marL="983322" indent="-386422">
              <a:spcBef>
                <a:spcPts val="2700"/>
              </a:spcBef>
              <a:defRPr sz="2000"/>
            </a:lvl2pPr>
            <a:lvl3pPr marL="1326222" indent="-386422">
              <a:spcBef>
                <a:spcPts val="2700"/>
              </a:spcBef>
              <a:defRPr sz="2000"/>
            </a:lvl3pPr>
            <a:lvl4pPr marL="1681822" indent="-386422">
              <a:spcBef>
                <a:spcPts val="2700"/>
              </a:spcBef>
              <a:defRPr sz="2000"/>
            </a:lvl4pPr>
            <a:lvl5pPr marL="2024722" indent="-386422">
              <a:spcBef>
                <a:spcPts val="2700"/>
              </a:spcBef>
              <a:defRPr sz="2000"/>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135" name="Title Text"/>
          <p:cNvSpPr txBox="1">
            <a:spLocks noGrp="1"/>
          </p:cNvSpPr>
          <p:nvPr>
            <p:ph type="title"/>
          </p:nvPr>
        </p:nvSpPr>
        <p:spPr>
          <a:prstGeom prst="rect">
            <a:avLst/>
          </a:prstGeom>
        </p:spPr>
        <p:txBody>
          <a:bodyPr/>
          <a:lstStyle/>
          <a:p>
            <a:r>
              <a:t>Title Text</a:t>
            </a:r>
          </a:p>
        </p:txBody>
      </p:sp>
      <p:sp>
        <p:nvSpPr>
          <p:cNvPr id="136" name="Body Level One…"/>
          <p:cNvSpPr txBox="1">
            <a:spLocks noGrp="1"/>
          </p:cNvSpPr>
          <p:nvPr>
            <p:ph type="body" sz="quarter" idx="1"/>
          </p:nvPr>
        </p:nvSpPr>
        <p:spPr>
          <a:xfrm>
            <a:off x="5461000" y="1943100"/>
            <a:ext cx="2794000" cy="4025900"/>
          </a:xfrm>
          <a:prstGeom prst="rect">
            <a:avLst/>
          </a:prstGeom>
        </p:spPr>
        <p:txBody>
          <a:bodyPr/>
          <a:lstStyle>
            <a:lvl1pPr marL="640422" indent="-386422">
              <a:spcBef>
                <a:spcPts val="2700"/>
              </a:spcBef>
              <a:defRPr sz="2000"/>
            </a:lvl1pPr>
            <a:lvl2pPr marL="983322" indent="-386422">
              <a:spcBef>
                <a:spcPts val="2700"/>
              </a:spcBef>
              <a:defRPr sz="2000"/>
            </a:lvl2pPr>
            <a:lvl3pPr marL="1326222" indent="-386422">
              <a:spcBef>
                <a:spcPts val="2700"/>
              </a:spcBef>
              <a:defRPr sz="2000"/>
            </a:lvl3pPr>
            <a:lvl4pPr marL="1681822" indent="-386422">
              <a:spcBef>
                <a:spcPts val="2700"/>
              </a:spcBef>
              <a:defRPr sz="2000"/>
            </a:lvl4pPr>
            <a:lvl5pPr marL="2024722" indent="-386422">
              <a:spcBef>
                <a:spcPts val="2700"/>
              </a:spcBef>
              <a:defRPr sz="2000"/>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FFFFFF"/>
        </a:solidFill>
        <a:effectLst/>
      </p:bgPr>
    </p:bg>
    <p:spTree>
      <p:nvGrpSpPr>
        <p:cNvPr id="1" name=""/>
        <p:cNvGrpSpPr/>
        <p:nvPr/>
      </p:nvGrpSpPr>
      <p:grpSpPr>
        <a:xfrm>
          <a:off x="0" y="0"/>
          <a:ext cx="0" cy="0"/>
          <a:chOff x="0" y="0"/>
          <a:chExt cx="0" cy="0"/>
        </a:xfrm>
      </p:grpSpPr>
      <p:sp>
        <p:nvSpPr>
          <p:cNvPr id="144" name="Title Text"/>
          <p:cNvSpPr txBox="1">
            <a:spLocks noGrp="1"/>
          </p:cNvSpPr>
          <p:nvPr>
            <p:ph type="title"/>
          </p:nvPr>
        </p:nvSpPr>
        <p:spPr>
          <a:xfrm>
            <a:off x="889000" y="1155700"/>
            <a:ext cx="7366000" cy="2324100"/>
          </a:xfrm>
          <a:prstGeom prst="rect">
            <a:avLst/>
          </a:prstGeom>
        </p:spPr>
        <p:txBody>
          <a:bodyPr anchor="b"/>
          <a:lstStyle>
            <a:lvl1pPr>
              <a:defRPr>
                <a:solidFill>
                  <a:srgbClr val="000000"/>
                </a:solidFill>
              </a:defRPr>
            </a:lvl1pPr>
          </a:lstStyle>
          <a:p>
            <a:r>
              <a:t>Title Text</a:t>
            </a:r>
          </a:p>
        </p:txBody>
      </p:sp>
      <p:sp>
        <p:nvSpPr>
          <p:cNvPr id="145" name="Body Level One…"/>
          <p:cNvSpPr txBox="1">
            <a:spLocks noGrp="1"/>
          </p:cNvSpPr>
          <p:nvPr>
            <p:ph type="body" sz="quarter" idx="1"/>
          </p:nvPr>
        </p:nvSpPr>
        <p:spPr>
          <a:xfrm>
            <a:off x="889000" y="3530600"/>
            <a:ext cx="7366000" cy="800100"/>
          </a:xfrm>
          <a:prstGeom prst="rect">
            <a:avLst/>
          </a:prstGeom>
        </p:spPr>
        <p:txBody>
          <a:bodyPr anchor="t"/>
          <a:lstStyle>
            <a:lvl1pPr marL="0" indent="0" algn="ctr">
              <a:spcBef>
                <a:spcPts val="0"/>
              </a:spcBef>
              <a:buSzTx/>
              <a:buNone/>
              <a:defRPr sz="2400">
                <a:solidFill>
                  <a:srgbClr val="000000"/>
                </a:solidFill>
              </a:defRPr>
            </a:lvl1pPr>
            <a:lvl2pPr marL="0" indent="0" algn="ctr">
              <a:spcBef>
                <a:spcPts val="0"/>
              </a:spcBef>
              <a:buSzTx/>
              <a:buNone/>
              <a:defRPr sz="2400">
                <a:solidFill>
                  <a:srgbClr val="000000"/>
                </a:solidFill>
              </a:defRPr>
            </a:lvl2pPr>
            <a:lvl3pPr marL="0" indent="0" algn="ctr">
              <a:spcBef>
                <a:spcPts val="0"/>
              </a:spcBef>
              <a:buSzTx/>
              <a:buNone/>
              <a:defRPr sz="2400">
                <a:solidFill>
                  <a:srgbClr val="000000"/>
                </a:solidFill>
              </a:defRPr>
            </a:lvl3pPr>
            <a:lvl4pPr marL="0" indent="0" algn="ctr">
              <a:spcBef>
                <a:spcPts val="0"/>
              </a:spcBef>
              <a:buSzTx/>
              <a:buNone/>
              <a:defRPr sz="2400">
                <a:solidFill>
                  <a:srgbClr val="000000"/>
                </a:solidFill>
              </a:defRPr>
            </a:lvl4pPr>
            <a:lvl5pPr marL="0" indent="0" algn="ctr">
              <a:spcBef>
                <a:spcPts val="0"/>
              </a:spcBef>
              <a:buSzTx/>
              <a:buNone/>
              <a:defRPr sz="2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46"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FFFFFF"/>
        </a:solidFill>
        <a:effectLst/>
      </p:bgPr>
    </p:bg>
    <p:spTree>
      <p:nvGrpSpPr>
        <p:cNvPr id="1" name=""/>
        <p:cNvGrpSpPr/>
        <p:nvPr/>
      </p:nvGrpSpPr>
      <p:grpSpPr>
        <a:xfrm>
          <a:off x="0" y="0"/>
          <a:ext cx="0" cy="0"/>
          <a:chOff x="0" y="0"/>
          <a:chExt cx="0" cy="0"/>
        </a:xfrm>
      </p:grpSpPr>
      <p:sp>
        <p:nvSpPr>
          <p:cNvPr id="153" name="Title Text"/>
          <p:cNvSpPr txBox="1">
            <a:spLocks noGrp="1"/>
          </p:cNvSpPr>
          <p:nvPr>
            <p:ph type="title"/>
          </p:nvPr>
        </p:nvSpPr>
        <p:spPr>
          <a:prstGeom prst="rect">
            <a:avLst/>
          </a:prstGeom>
        </p:spPr>
        <p:txBody>
          <a:bodyPr/>
          <a:lstStyle>
            <a:lvl1pPr>
              <a:defRPr>
                <a:solidFill>
                  <a:srgbClr val="000000"/>
                </a:solidFill>
              </a:defRPr>
            </a:lvl1pPr>
          </a:lstStyle>
          <a:p>
            <a:r>
              <a:t>Title Text</a:t>
            </a:r>
          </a:p>
        </p:txBody>
      </p:sp>
      <p:sp>
        <p:nvSpPr>
          <p:cNvPr id="154" name="Body Level One…"/>
          <p:cNvSpPr txBox="1">
            <a:spLocks noGrp="1"/>
          </p:cNvSpPr>
          <p:nvPr>
            <p:ph type="body" idx="1"/>
          </p:nvPr>
        </p:nvSpPr>
        <p:spPr>
          <a:xfrm>
            <a:off x="889000" y="1943100"/>
            <a:ext cx="7366000" cy="4025900"/>
          </a:xfrm>
          <a:prstGeom prst="rect">
            <a:avLst/>
          </a:prstGeom>
        </p:spPr>
        <p:txBody>
          <a:bodyPr/>
          <a:lstStyle>
            <a:lvl1pPr>
              <a:spcBef>
                <a:spcPts val="1600"/>
              </a:spcBef>
              <a:defRPr>
                <a:solidFill>
                  <a:srgbClr val="000000"/>
                </a:solidFill>
              </a:defRPr>
            </a:lvl1pPr>
            <a:lvl2pPr>
              <a:spcBef>
                <a:spcPts val="1600"/>
              </a:spcBef>
              <a:defRPr>
                <a:solidFill>
                  <a:srgbClr val="000000"/>
                </a:solidFill>
              </a:defRPr>
            </a:lvl2pPr>
            <a:lvl3pPr>
              <a:spcBef>
                <a:spcPts val="1600"/>
              </a:spcBef>
              <a:defRPr>
                <a:solidFill>
                  <a:srgbClr val="000000"/>
                </a:solidFill>
              </a:defRPr>
            </a:lvl3pPr>
            <a:lvl4pPr>
              <a:spcBef>
                <a:spcPts val="1600"/>
              </a:spcBef>
              <a:defRPr>
                <a:solidFill>
                  <a:srgbClr val="000000"/>
                </a:solidFill>
              </a:defRPr>
            </a:lvl4pPr>
            <a:lvl5pPr>
              <a:spcBef>
                <a:spcPts val="1600"/>
              </a:spcBef>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55"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mp; Bullets - 2 Column">
    <p:bg>
      <p:bgPr>
        <a:solidFill>
          <a:srgbClr val="FFFFFF"/>
        </a:solidFill>
        <a:effectLst/>
      </p:bgPr>
    </p:bg>
    <p:spTree>
      <p:nvGrpSpPr>
        <p:cNvPr id="1" name=""/>
        <p:cNvGrpSpPr/>
        <p:nvPr/>
      </p:nvGrpSpPr>
      <p:grpSpPr>
        <a:xfrm>
          <a:off x="0" y="0"/>
          <a:ext cx="0" cy="0"/>
          <a:chOff x="0" y="0"/>
          <a:chExt cx="0" cy="0"/>
        </a:xfrm>
      </p:grpSpPr>
      <p:sp>
        <p:nvSpPr>
          <p:cNvPr id="162" name="Title Text"/>
          <p:cNvSpPr txBox="1">
            <a:spLocks noGrp="1"/>
          </p:cNvSpPr>
          <p:nvPr>
            <p:ph type="title"/>
          </p:nvPr>
        </p:nvSpPr>
        <p:spPr>
          <a:prstGeom prst="rect">
            <a:avLst/>
          </a:prstGeom>
        </p:spPr>
        <p:txBody>
          <a:bodyPr/>
          <a:lstStyle>
            <a:lvl1pPr>
              <a:defRPr>
                <a:solidFill>
                  <a:srgbClr val="000000"/>
                </a:solidFill>
              </a:defRPr>
            </a:lvl1pPr>
          </a:lstStyle>
          <a:p>
            <a:r>
              <a:t>Title Text</a:t>
            </a:r>
          </a:p>
        </p:txBody>
      </p:sp>
      <p:sp>
        <p:nvSpPr>
          <p:cNvPr id="163" name="Body Level One…"/>
          <p:cNvSpPr txBox="1">
            <a:spLocks noGrp="1"/>
          </p:cNvSpPr>
          <p:nvPr>
            <p:ph type="body" idx="1"/>
          </p:nvPr>
        </p:nvSpPr>
        <p:spPr>
          <a:xfrm>
            <a:off x="889000" y="1943100"/>
            <a:ext cx="7366000" cy="4025900"/>
          </a:xfrm>
          <a:prstGeom prst="rect">
            <a:avLst/>
          </a:prstGeom>
        </p:spPr>
        <p:txBody>
          <a:bodyPr numCol="2" spcCol="368300" anchor="t"/>
          <a:lstStyle>
            <a:lvl1pPr marL="640422" indent="-386422">
              <a:spcBef>
                <a:spcPts val="2700"/>
              </a:spcBef>
              <a:defRPr sz="2000">
                <a:solidFill>
                  <a:srgbClr val="000000"/>
                </a:solidFill>
              </a:defRPr>
            </a:lvl1pPr>
            <a:lvl2pPr marL="983322" indent="-386422">
              <a:spcBef>
                <a:spcPts val="2700"/>
              </a:spcBef>
              <a:defRPr sz="2000">
                <a:solidFill>
                  <a:srgbClr val="000000"/>
                </a:solidFill>
              </a:defRPr>
            </a:lvl2pPr>
            <a:lvl3pPr marL="1326222" indent="-386422">
              <a:spcBef>
                <a:spcPts val="2700"/>
              </a:spcBef>
              <a:defRPr sz="2000">
                <a:solidFill>
                  <a:srgbClr val="000000"/>
                </a:solidFill>
              </a:defRPr>
            </a:lvl3pPr>
            <a:lvl4pPr marL="1681822" indent="-386422">
              <a:spcBef>
                <a:spcPts val="2700"/>
              </a:spcBef>
              <a:defRPr sz="2000">
                <a:solidFill>
                  <a:srgbClr val="000000"/>
                </a:solidFill>
              </a:defRPr>
            </a:lvl4pPr>
            <a:lvl5pPr marL="2024722" indent="-386422">
              <a:spcBef>
                <a:spcPts val="2700"/>
              </a:spcBef>
              <a:defRPr sz="2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64"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171" name="Body Level One…"/>
          <p:cNvSpPr txBox="1">
            <a:spLocks noGrp="1"/>
          </p:cNvSpPr>
          <p:nvPr>
            <p:ph type="body" idx="1"/>
          </p:nvPr>
        </p:nvSpPr>
        <p:spPr>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7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
        <p:nvSpPr>
          <p:cNvPr id="179"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86" name="Title Text"/>
          <p:cNvSpPr txBox="1">
            <a:spLocks noGrp="1"/>
          </p:cNvSpPr>
          <p:nvPr>
            <p:ph type="title"/>
          </p:nvPr>
        </p:nvSpPr>
        <p:spPr>
          <a:prstGeom prst="rect">
            <a:avLst/>
          </a:prstGeom>
        </p:spPr>
        <p:txBody>
          <a:bodyPr/>
          <a:lstStyle>
            <a:lvl1pPr>
              <a:defRPr>
                <a:solidFill>
                  <a:srgbClr val="000000"/>
                </a:solidFill>
              </a:defRPr>
            </a:lvl1pPr>
          </a:lstStyle>
          <a:p>
            <a:r>
              <a:t>Title Text</a:t>
            </a:r>
          </a:p>
        </p:txBody>
      </p:sp>
      <p:sp>
        <p:nvSpPr>
          <p:cNvPr id="18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 Center">
    <p:bg>
      <p:bgPr>
        <a:solidFill>
          <a:srgbClr val="FFFFFF"/>
        </a:solidFill>
        <a:effectLst/>
      </p:bgPr>
    </p:bg>
    <p:spTree>
      <p:nvGrpSpPr>
        <p:cNvPr id="1" name=""/>
        <p:cNvGrpSpPr/>
        <p:nvPr/>
      </p:nvGrpSpPr>
      <p:grpSpPr>
        <a:xfrm>
          <a:off x="0" y="0"/>
          <a:ext cx="0" cy="0"/>
          <a:chOff x="0" y="0"/>
          <a:chExt cx="0" cy="0"/>
        </a:xfrm>
      </p:grpSpPr>
      <p:sp>
        <p:nvSpPr>
          <p:cNvPr id="194" name="Title Text"/>
          <p:cNvSpPr txBox="1">
            <a:spLocks noGrp="1"/>
          </p:cNvSpPr>
          <p:nvPr>
            <p:ph type="title"/>
          </p:nvPr>
        </p:nvSpPr>
        <p:spPr>
          <a:xfrm>
            <a:off x="889000" y="2095500"/>
            <a:ext cx="7366000" cy="2679700"/>
          </a:xfrm>
          <a:prstGeom prst="rect">
            <a:avLst/>
          </a:prstGeom>
        </p:spPr>
        <p:txBody>
          <a:bodyPr/>
          <a:lstStyle>
            <a:lvl1pPr>
              <a:defRPr>
                <a:solidFill>
                  <a:srgbClr val="000000"/>
                </a:solidFill>
              </a:defRPr>
            </a:lvl1pPr>
          </a:lstStyle>
          <a:p>
            <a:r>
              <a:t>Title Text</a:t>
            </a:r>
          </a:p>
        </p:txBody>
      </p:sp>
      <p:sp>
        <p:nvSpPr>
          <p:cNvPr id="195"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Photo - Horizontal">
    <p:bg>
      <p:bgPr>
        <a:solidFill>
          <a:srgbClr val="FFFFFF"/>
        </a:solidFill>
        <a:effectLst/>
      </p:bgPr>
    </p:bg>
    <p:spTree>
      <p:nvGrpSpPr>
        <p:cNvPr id="1" name=""/>
        <p:cNvGrpSpPr/>
        <p:nvPr/>
      </p:nvGrpSpPr>
      <p:grpSpPr>
        <a:xfrm>
          <a:off x="0" y="0"/>
          <a:ext cx="0" cy="0"/>
          <a:chOff x="0" y="0"/>
          <a:chExt cx="0" cy="0"/>
        </a:xfrm>
      </p:grpSpPr>
      <p:sp>
        <p:nvSpPr>
          <p:cNvPr id="202" name="Image"/>
          <p:cNvSpPr>
            <a:spLocks noGrp="1"/>
          </p:cNvSpPr>
          <p:nvPr>
            <p:ph type="pic" sz="half" idx="21"/>
          </p:nvPr>
        </p:nvSpPr>
        <p:spPr>
          <a:xfrm>
            <a:off x="1778000" y="1282700"/>
            <a:ext cx="5600700" cy="3474395"/>
          </a:xfrm>
          <a:prstGeom prst="rect">
            <a:avLst/>
          </a:prstGeom>
        </p:spPr>
        <p:txBody>
          <a:bodyPr lIns="91439" tIns="45719" rIns="91439" bIns="45719" anchor="t"/>
          <a:lstStyle/>
          <a:p>
            <a:endParaRPr/>
          </a:p>
        </p:txBody>
      </p:sp>
      <p:sp>
        <p:nvSpPr>
          <p:cNvPr id="203" name="Title Text"/>
          <p:cNvSpPr txBox="1">
            <a:spLocks noGrp="1"/>
          </p:cNvSpPr>
          <p:nvPr>
            <p:ph type="title"/>
          </p:nvPr>
        </p:nvSpPr>
        <p:spPr>
          <a:xfrm>
            <a:off x="889000" y="5181600"/>
            <a:ext cx="7366000" cy="1206500"/>
          </a:xfrm>
          <a:prstGeom prst="rect">
            <a:avLst/>
          </a:prstGeom>
        </p:spPr>
        <p:txBody>
          <a:bodyPr/>
          <a:lstStyle>
            <a:lvl1pPr>
              <a:defRPr>
                <a:solidFill>
                  <a:srgbClr val="000000"/>
                </a:solidFill>
              </a:defRPr>
            </a:lvl1pPr>
          </a:lstStyle>
          <a:p>
            <a:r>
              <a:t>Title Text</a:t>
            </a:r>
          </a:p>
        </p:txBody>
      </p:sp>
      <p:sp>
        <p:nvSpPr>
          <p:cNvPr id="204"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Horizontal Reflection">
    <p:bg>
      <p:bgPr>
        <a:solidFill>
          <a:srgbClr val="FFFFFF"/>
        </a:solidFill>
        <a:effectLst/>
      </p:bgPr>
    </p:bg>
    <p:spTree>
      <p:nvGrpSpPr>
        <p:cNvPr id="1" name=""/>
        <p:cNvGrpSpPr/>
        <p:nvPr/>
      </p:nvGrpSpPr>
      <p:grpSpPr>
        <a:xfrm>
          <a:off x="0" y="0"/>
          <a:ext cx="0" cy="0"/>
          <a:chOff x="0" y="0"/>
          <a:chExt cx="0" cy="0"/>
        </a:xfrm>
      </p:grpSpPr>
      <p:sp>
        <p:nvSpPr>
          <p:cNvPr id="211" name="Image"/>
          <p:cNvSpPr>
            <a:spLocks noGrp="1"/>
          </p:cNvSpPr>
          <p:nvPr>
            <p:ph type="pic" sz="half" idx="21"/>
          </p:nvPr>
        </p:nvSpPr>
        <p:spPr>
          <a:xfrm>
            <a:off x="1778000" y="1282700"/>
            <a:ext cx="5600700" cy="3474395"/>
          </a:xfrm>
          <a:prstGeom prst="rect">
            <a:avLst/>
          </a:prstGeom>
          <a:effectLst>
            <a:reflection stA="50000" endPos="40000" dir="5400000" sy="-100000" algn="bl" rotWithShape="0"/>
          </a:effectLst>
        </p:spPr>
        <p:txBody>
          <a:bodyPr lIns="91439" tIns="45719" rIns="91439" bIns="45719" anchor="t"/>
          <a:lstStyle/>
          <a:p>
            <a:endParaRPr/>
          </a:p>
        </p:txBody>
      </p:sp>
      <p:sp>
        <p:nvSpPr>
          <p:cNvPr id="212" name="Title Text"/>
          <p:cNvSpPr txBox="1">
            <a:spLocks noGrp="1"/>
          </p:cNvSpPr>
          <p:nvPr>
            <p:ph type="title"/>
          </p:nvPr>
        </p:nvSpPr>
        <p:spPr>
          <a:xfrm>
            <a:off x="889000" y="5181600"/>
            <a:ext cx="7366000" cy="1206500"/>
          </a:xfrm>
          <a:prstGeom prst="rect">
            <a:avLst/>
          </a:prstGeom>
        </p:spPr>
        <p:txBody>
          <a:bodyPr/>
          <a:lstStyle>
            <a:lvl1pPr>
              <a:defRPr>
                <a:solidFill>
                  <a:srgbClr val="000000"/>
                </a:solidFill>
              </a:defRPr>
            </a:lvl1pPr>
          </a:lstStyle>
          <a:p>
            <a:r>
              <a:t>Title Text</a:t>
            </a:r>
          </a:p>
        </p:txBody>
      </p:sp>
      <p:sp>
        <p:nvSpPr>
          <p:cNvPr id="21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FFFFFF"/>
        </a:solidFill>
        <a:effectLst/>
      </p:bgPr>
    </p:bg>
    <p:spTree>
      <p:nvGrpSpPr>
        <p:cNvPr id="1" name=""/>
        <p:cNvGrpSpPr/>
        <p:nvPr/>
      </p:nvGrpSpPr>
      <p:grpSpPr>
        <a:xfrm>
          <a:off x="0" y="0"/>
          <a:ext cx="0" cy="0"/>
          <a:chOff x="0" y="0"/>
          <a:chExt cx="0" cy="0"/>
        </a:xfrm>
      </p:grpSpPr>
      <p:sp>
        <p:nvSpPr>
          <p:cNvPr id="220" name="Image"/>
          <p:cNvSpPr>
            <a:spLocks noGrp="1"/>
          </p:cNvSpPr>
          <p:nvPr>
            <p:ph type="pic" sz="half" idx="21"/>
          </p:nvPr>
        </p:nvSpPr>
        <p:spPr>
          <a:xfrm>
            <a:off x="4876800" y="927100"/>
            <a:ext cx="3225800" cy="4841869"/>
          </a:xfrm>
          <a:prstGeom prst="rect">
            <a:avLst/>
          </a:prstGeom>
        </p:spPr>
        <p:txBody>
          <a:bodyPr lIns="91439" tIns="45719" rIns="91439" bIns="45719" anchor="t"/>
          <a:lstStyle/>
          <a:p>
            <a:endParaRPr/>
          </a:p>
        </p:txBody>
      </p:sp>
      <p:sp>
        <p:nvSpPr>
          <p:cNvPr id="221" name="Title Text"/>
          <p:cNvSpPr txBox="1">
            <a:spLocks noGrp="1"/>
          </p:cNvSpPr>
          <p:nvPr>
            <p:ph type="title"/>
          </p:nvPr>
        </p:nvSpPr>
        <p:spPr>
          <a:xfrm>
            <a:off x="444500" y="990600"/>
            <a:ext cx="4127500" cy="2324100"/>
          </a:xfrm>
          <a:prstGeom prst="rect">
            <a:avLst/>
          </a:prstGeom>
        </p:spPr>
        <p:txBody>
          <a:bodyPr anchor="b"/>
          <a:lstStyle>
            <a:lvl1pPr>
              <a:defRPr sz="4800">
                <a:solidFill>
                  <a:srgbClr val="000000"/>
                </a:solidFill>
              </a:defRPr>
            </a:lvl1pPr>
          </a:lstStyle>
          <a:p>
            <a:r>
              <a:t>Title Text</a:t>
            </a:r>
          </a:p>
        </p:txBody>
      </p:sp>
      <p:sp>
        <p:nvSpPr>
          <p:cNvPr id="222" name="Body Level One…"/>
          <p:cNvSpPr txBox="1">
            <a:spLocks noGrp="1"/>
          </p:cNvSpPr>
          <p:nvPr>
            <p:ph type="body" sz="quarter" idx="1"/>
          </p:nvPr>
        </p:nvSpPr>
        <p:spPr>
          <a:xfrm>
            <a:off x="444500" y="3378200"/>
            <a:ext cx="4127500" cy="2324100"/>
          </a:xfrm>
          <a:prstGeom prst="rect">
            <a:avLst/>
          </a:prstGeom>
        </p:spPr>
        <p:txBody>
          <a:bodyPr anchor="t"/>
          <a:lstStyle>
            <a:lvl1pPr marL="0" indent="0" algn="ctr">
              <a:spcBef>
                <a:spcPts val="0"/>
              </a:spcBef>
              <a:buSzTx/>
              <a:buNone/>
              <a:defRPr sz="2200">
                <a:solidFill>
                  <a:srgbClr val="000000"/>
                </a:solidFill>
              </a:defRPr>
            </a:lvl1pPr>
            <a:lvl2pPr marL="0" indent="0" algn="ctr">
              <a:spcBef>
                <a:spcPts val="0"/>
              </a:spcBef>
              <a:buSzTx/>
              <a:buNone/>
              <a:defRPr sz="2200">
                <a:solidFill>
                  <a:srgbClr val="000000"/>
                </a:solidFill>
              </a:defRPr>
            </a:lvl2pPr>
            <a:lvl3pPr marL="0" indent="0" algn="ctr">
              <a:spcBef>
                <a:spcPts val="0"/>
              </a:spcBef>
              <a:buSzTx/>
              <a:buNone/>
              <a:defRPr sz="2200">
                <a:solidFill>
                  <a:srgbClr val="000000"/>
                </a:solidFill>
              </a:defRPr>
            </a:lvl3pPr>
            <a:lvl4pPr marL="0" indent="0" algn="ctr">
              <a:spcBef>
                <a:spcPts val="0"/>
              </a:spcBef>
              <a:buSzTx/>
              <a:buNone/>
              <a:defRPr sz="2200">
                <a:solidFill>
                  <a:srgbClr val="000000"/>
                </a:solidFill>
              </a:defRPr>
            </a:lvl4pPr>
            <a:lvl5pPr marL="0" indent="0" algn="ctr">
              <a:spcBef>
                <a:spcPts val="0"/>
              </a:spcBef>
              <a:buSzTx/>
              <a:buNone/>
              <a:defRPr sz="2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2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hoto - Vertical Reflection">
    <p:bg>
      <p:bgPr>
        <a:solidFill>
          <a:srgbClr val="FFFFFF"/>
        </a:solidFill>
        <a:effectLst/>
      </p:bgPr>
    </p:bg>
    <p:spTree>
      <p:nvGrpSpPr>
        <p:cNvPr id="1" name=""/>
        <p:cNvGrpSpPr/>
        <p:nvPr/>
      </p:nvGrpSpPr>
      <p:grpSpPr>
        <a:xfrm>
          <a:off x="0" y="0"/>
          <a:ext cx="0" cy="0"/>
          <a:chOff x="0" y="0"/>
          <a:chExt cx="0" cy="0"/>
        </a:xfrm>
      </p:grpSpPr>
      <p:sp>
        <p:nvSpPr>
          <p:cNvPr id="230" name="Image"/>
          <p:cNvSpPr>
            <a:spLocks noGrp="1"/>
          </p:cNvSpPr>
          <p:nvPr>
            <p:ph type="pic" sz="half" idx="21"/>
          </p:nvPr>
        </p:nvSpPr>
        <p:spPr>
          <a:xfrm>
            <a:off x="4876800" y="927100"/>
            <a:ext cx="3225800" cy="4841869"/>
          </a:xfrm>
          <a:prstGeom prst="rect">
            <a:avLst/>
          </a:prstGeom>
          <a:effectLst>
            <a:reflection stA="50000" endPos="40000" dir="5400000" sy="-100000" algn="bl" rotWithShape="0"/>
          </a:effectLst>
        </p:spPr>
        <p:txBody>
          <a:bodyPr lIns="91439" tIns="45719" rIns="91439" bIns="45719" anchor="t"/>
          <a:lstStyle/>
          <a:p>
            <a:endParaRPr/>
          </a:p>
        </p:txBody>
      </p:sp>
      <p:sp>
        <p:nvSpPr>
          <p:cNvPr id="231" name="Title Text"/>
          <p:cNvSpPr txBox="1">
            <a:spLocks noGrp="1"/>
          </p:cNvSpPr>
          <p:nvPr>
            <p:ph type="title"/>
          </p:nvPr>
        </p:nvSpPr>
        <p:spPr>
          <a:xfrm>
            <a:off x="444500" y="990600"/>
            <a:ext cx="4127500" cy="2324100"/>
          </a:xfrm>
          <a:prstGeom prst="rect">
            <a:avLst/>
          </a:prstGeom>
        </p:spPr>
        <p:txBody>
          <a:bodyPr anchor="b"/>
          <a:lstStyle>
            <a:lvl1pPr>
              <a:defRPr sz="4800">
                <a:solidFill>
                  <a:srgbClr val="000000"/>
                </a:solidFill>
              </a:defRPr>
            </a:lvl1pPr>
          </a:lstStyle>
          <a:p>
            <a:r>
              <a:t>Title Text</a:t>
            </a:r>
          </a:p>
        </p:txBody>
      </p:sp>
      <p:sp>
        <p:nvSpPr>
          <p:cNvPr id="232" name="Body Level One…"/>
          <p:cNvSpPr txBox="1">
            <a:spLocks noGrp="1"/>
          </p:cNvSpPr>
          <p:nvPr>
            <p:ph type="body" sz="quarter" idx="1"/>
          </p:nvPr>
        </p:nvSpPr>
        <p:spPr>
          <a:xfrm>
            <a:off x="444500" y="3378200"/>
            <a:ext cx="4127500" cy="2324100"/>
          </a:xfrm>
          <a:prstGeom prst="rect">
            <a:avLst/>
          </a:prstGeom>
        </p:spPr>
        <p:txBody>
          <a:bodyPr anchor="t"/>
          <a:lstStyle>
            <a:lvl1pPr marL="0" indent="0" algn="ctr">
              <a:spcBef>
                <a:spcPts val="0"/>
              </a:spcBef>
              <a:buSzTx/>
              <a:buNone/>
              <a:defRPr sz="2200">
                <a:solidFill>
                  <a:srgbClr val="000000"/>
                </a:solidFill>
              </a:defRPr>
            </a:lvl1pPr>
            <a:lvl2pPr marL="0" indent="0" algn="ctr">
              <a:spcBef>
                <a:spcPts val="0"/>
              </a:spcBef>
              <a:buSzTx/>
              <a:buNone/>
              <a:defRPr sz="2200">
                <a:solidFill>
                  <a:srgbClr val="000000"/>
                </a:solidFill>
              </a:defRPr>
            </a:lvl2pPr>
            <a:lvl3pPr marL="0" indent="0" algn="ctr">
              <a:spcBef>
                <a:spcPts val="0"/>
              </a:spcBef>
              <a:buSzTx/>
              <a:buNone/>
              <a:defRPr sz="2200">
                <a:solidFill>
                  <a:srgbClr val="000000"/>
                </a:solidFill>
              </a:defRPr>
            </a:lvl3pPr>
            <a:lvl4pPr marL="0" indent="0" algn="ctr">
              <a:spcBef>
                <a:spcPts val="0"/>
              </a:spcBef>
              <a:buSzTx/>
              <a:buNone/>
              <a:defRPr sz="2200">
                <a:solidFill>
                  <a:srgbClr val="000000"/>
                </a:solidFill>
              </a:defRPr>
            </a:lvl4pPr>
            <a:lvl5pPr marL="0" indent="0" algn="ctr">
              <a:spcBef>
                <a:spcPts val="0"/>
              </a:spcBef>
              <a:buSzTx/>
              <a:buNone/>
              <a:defRPr sz="2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3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FFFFFF"/>
        </a:solidFill>
        <a:effectLst/>
      </p:bgPr>
    </p:bg>
    <p:spTree>
      <p:nvGrpSpPr>
        <p:cNvPr id="1" name=""/>
        <p:cNvGrpSpPr/>
        <p:nvPr/>
      </p:nvGrpSpPr>
      <p:grpSpPr>
        <a:xfrm>
          <a:off x="0" y="0"/>
          <a:ext cx="0" cy="0"/>
          <a:chOff x="0" y="0"/>
          <a:chExt cx="0" cy="0"/>
        </a:xfrm>
      </p:grpSpPr>
      <p:sp>
        <p:nvSpPr>
          <p:cNvPr id="240" name="Image"/>
          <p:cNvSpPr>
            <a:spLocks noGrp="1"/>
          </p:cNvSpPr>
          <p:nvPr>
            <p:ph type="pic" sz="quarter" idx="21"/>
          </p:nvPr>
        </p:nvSpPr>
        <p:spPr>
          <a:xfrm>
            <a:off x="5054600" y="1790700"/>
            <a:ext cx="2882900" cy="4327182"/>
          </a:xfrm>
          <a:prstGeom prst="rect">
            <a:avLst/>
          </a:prstGeom>
        </p:spPr>
        <p:txBody>
          <a:bodyPr lIns="91439" tIns="45719" rIns="91439" bIns="45719" anchor="t"/>
          <a:lstStyle/>
          <a:p>
            <a:endParaRPr/>
          </a:p>
        </p:txBody>
      </p:sp>
      <p:sp>
        <p:nvSpPr>
          <p:cNvPr id="241" name="Title Text"/>
          <p:cNvSpPr txBox="1">
            <a:spLocks noGrp="1"/>
          </p:cNvSpPr>
          <p:nvPr>
            <p:ph type="title"/>
          </p:nvPr>
        </p:nvSpPr>
        <p:spPr>
          <a:prstGeom prst="rect">
            <a:avLst/>
          </a:prstGeom>
        </p:spPr>
        <p:txBody>
          <a:bodyPr/>
          <a:lstStyle>
            <a:lvl1pPr>
              <a:defRPr>
                <a:solidFill>
                  <a:srgbClr val="000000"/>
                </a:solidFill>
              </a:defRPr>
            </a:lvl1pPr>
          </a:lstStyle>
          <a:p>
            <a:r>
              <a:t>Title Text</a:t>
            </a:r>
          </a:p>
        </p:txBody>
      </p:sp>
      <p:sp>
        <p:nvSpPr>
          <p:cNvPr id="242" name="Body Level One…"/>
          <p:cNvSpPr txBox="1">
            <a:spLocks noGrp="1"/>
          </p:cNvSpPr>
          <p:nvPr>
            <p:ph type="body" sz="half" idx="1"/>
          </p:nvPr>
        </p:nvSpPr>
        <p:spPr>
          <a:xfrm>
            <a:off x="889000" y="1943100"/>
            <a:ext cx="3543300" cy="4025900"/>
          </a:xfrm>
          <a:prstGeom prst="rect">
            <a:avLst/>
          </a:prstGeom>
        </p:spPr>
        <p:txBody>
          <a:bodyPr/>
          <a:lstStyle>
            <a:lvl1pPr marL="640422" indent="-386422">
              <a:spcBef>
                <a:spcPts val="2700"/>
              </a:spcBef>
              <a:defRPr sz="2000">
                <a:solidFill>
                  <a:srgbClr val="000000"/>
                </a:solidFill>
              </a:defRPr>
            </a:lvl1pPr>
            <a:lvl2pPr marL="983322" indent="-386422">
              <a:spcBef>
                <a:spcPts val="2700"/>
              </a:spcBef>
              <a:defRPr sz="2000">
                <a:solidFill>
                  <a:srgbClr val="000000"/>
                </a:solidFill>
              </a:defRPr>
            </a:lvl2pPr>
            <a:lvl3pPr marL="1326222" indent="-386422">
              <a:spcBef>
                <a:spcPts val="2700"/>
              </a:spcBef>
              <a:defRPr sz="2000">
                <a:solidFill>
                  <a:srgbClr val="000000"/>
                </a:solidFill>
              </a:defRPr>
            </a:lvl3pPr>
            <a:lvl4pPr marL="1681822" indent="-386422">
              <a:spcBef>
                <a:spcPts val="2700"/>
              </a:spcBef>
              <a:defRPr sz="2000">
                <a:solidFill>
                  <a:srgbClr val="000000"/>
                </a:solidFill>
              </a:defRPr>
            </a:lvl4pPr>
            <a:lvl5pPr marL="2024722" indent="-386422">
              <a:spcBef>
                <a:spcPts val="2700"/>
              </a:spcBef>
              <a:defRPr sz="2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4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amp; Bullets - Left">
    <p:bg>
      <p:bgPr>
        <a:solidFill>
          <a:srgbClr val="FFFFFF"/>
        </a:solidFill>
        <a:effectLst/>
      </p:bgPr>
    </p:bg>
    <p:spTree>
      <p:nvGrpSpPr>
        <p:cNvPr id="1" name=""/>
        <p:cNvGrpSpPr/>
        <p:nvPr/>
      </p:nvGrpSpPr>
      <p:grpSpPr>
        <a:xfrm>
          <a:off x="0" y="0"/>
          <a:ext cx="0" cy="0"/>
          <a:chOff x="0" y="0"/>
          <a:chExt cx="0" cy="0"/>
        </a:xfrm>
      </p:grpSpPr>
      <p:sp>
        <p:nvSpPr>
          <p:cNvPr id="250" name="Title Text"/>
          <p:cNvSpPr txBox="1">
            <a:spLocks noGrp="1"/>
          </p:cNvSpPr>
          <p:nvPr>
            <p:ph type="title"/>
          </p:nvPr>
        </p:nvSpPr>
        <p:spPr>
          <a:prstGeom prst="rect">
            <a:avLst/>
          </a:prstGeom>
        </p:spPr>
        <p:txBody>
          <a:bodyPr/>
          <a:lstStyle>
            <a:lvl1pPr>
              <a:defRPr>
                <a:solidFill>
                  <a:srgbClr val="000000"/>
                </a:solidFill>
              </a:defRPr>
            </a:lvl1pPr>
          </a:lstStyle>
          <a:p>
            <a:r>
              <a:t>Title Text</a:t>
            </a:r>
          </a:p>
        </p:txBody>
      </p:sp>
      <p:sp>
        <p:nvSpPr>
          <p:cNvPr id="251" name="Body Level One…"/>
          <p:cNvSpPr txBox="1">
            <a:spLocks noGrp="1"/>
          </p:cNvSpPr>
          <p:nvPr>
            <p:ph type="body" sz="half" idx="1"/>
          </p:nvPr>
        </p:nvSpPr>
        <p:spPr>
          <a:xfrm>
            <a:off x="889000" y="1943100"/>
            <a:ext cx="3543300" cy="4025900"/>
          </a:xfrm>
          <a:prstGeom prst="rect">
            <a:avLst/>
          </a:prstGeom>
        </p:spPr>
        <p:txBody>
          <a:bodyPr/>
          <a:lstStyle>
            <a:lvl1pPr marL="640422" indent="-386422">
              <a:spcBef>
                <a:spcPts val="2700"/>
              </a:spcBef>
              <a:defRPr sz="2000">
                <a:solidFill>
                  <a:srgbClr val="000000"/>
                </a:solidFill>
              </a:defRPr>
            </a:lvl1pPr>
            <a:lvl2pPr marL="983322" indent="-386422">
              <a:spcBef>
                <a:spcPts val="2700"/>
              </a:spcBef>
              <a:defRPr sz="2000">
                <a:solidFill>
                  <a:srgbClr val="000000"/>
                </a:solidFill>
              </a:defRPr>
            </a:lvl2pPr>
            <a:lvl3pPr marL="1326222" indent="-386422">
              <a:spcBef>
                <a:spcPts val="2700"/>
              </a:spcBef>
              <a:defRPr sz="2000">
                <a:solidFill>
                  <a:srgbClr val="000000"/>
                </a:solidFill>
              </a:defRPr>
            </a:lvl3pPr>
            <a:lvl4pPr marL="1681822" indent="-386422">
              <a:spcBef>
                <a:spcPts val="2700"/>
              </a:spcBef>
              <a:defRPr sz="2000">
                <a:solidFill>
                  <a:srgbClr val="000000"/>
                </a:solidFill>
              </a:defRPr>
            </a:lvl4pPr>
            <a:lvl5pPr marL="2024722" indent="-386422">
              <a:spcBef>
                <a:spcPts val="2700"/>
              </a:spcBef>
              <a:defRPr sz="2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5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amp; Bullets - Right">
    <p:bg>
      <p:bgPr>
        <a:solidFill>
          <a:srgbClr val="FFFFFF"/>
        </a:solidFill>
        <a:effectLst/>
      </p:bgPr>
    </p:bg>
    <p:spTree>
      <p:nvGrpSpPr>
        <p:cNvPr id="1" name=""/>
        <p:cNvGrpSpPr/>
        <p:nvPr/>
      </p:nvGrpSpPr>
      <p:grpSpPr>
        <a:xfrm>
          <a:off x="0" y="0"/>
          <a:ext cx="0" cy="0"/>
          <a:chOff x="0" y="0"/>
          <a:chExt cx="0" cy="0"/>
        </a:xfrm>
      </p:grpSpPr>
      <p:sp>
        <p:nvSpPr>
          <p:cNvPr id="259" name="Title Text"/>
          <p:cNvSpPr txBox="1">
            <a:spLocks noGrp="1"/>
          </p:cNvSpPr>
          <p:nvPr>
            <p:ph type="title"/>
          </p:nvPr>
        </p:nvSpPr>
        <p:spPr>
          <a:prstGeom prst="rect">
            <a:avLst/>
          </a:prstGeom>
        </p:spPr>
        <p:txBody>
          <a:bodyPr/>
          <a:lstStyle>
            <a:lvl1pPr>
              <a:defRPr>
                <a:solidFill>
                  <a:srgbClr val="000000"/>
                </a:solidFill>
              </a:defRPr>
            </a:lvl1pPr>
          </a:lstStyle>
          <a:p>
            <a:r>
              <a:t>Title Text</a:t>
            </a:r>
          </a:p>
        </p:txBody>
      </p:sp>
      <p:sp>
        <p:nvSpPr>
          <p:cNvPr id="260" name="Body Level One…"/>
          <p:cNvSpPr txBox="1">
            <a:spLocks noGrp="1"/>
          </p:cNvSpPr>
          <p:nvPr>
            <p:ph type="body" sz="quarter" idx="1"/>
          </p:nvPr>
        </p:nvSpPr>
        <p:spPr>
          <a:xfrm>
            <a:off x="5461000" y="1943100"/>
            <a:ext cx="2794000" cy="4025900"/>
          </a:xfrm>
          <a:prstGeom prst="rect">
            <a:avLst/>
          </a:prstGeom>
        </p:spPr>
        <p:txBody>
          <a:bodyPr/>
          <a:lstStyle>
            <a:lvl1pPr marL="640422" indent="-386422">
              <a:spcBef>
                <a:spcPts val="2700"/>
              </a:spcBef>
              <a:defRPr sz="2000">
                <a:solidFill>
                  <a:srgbClr val="000000"/>
                </a:solidFill>
              </a:defRPr>
            </a:lvl1pPr>
            <a:lvl2pPr marL="983322" indent="-386422">
              <a:spcBef>
                <a:spcPts val="2700"/>
              </a:spcBef>
              <a:defRPr sz="2000">
                <a:solidFill>
                  <a:srgbClr val="000000"/>
                </a:solidFill>
              </a:defRPr>
            </a:lvl2pPr>
            <a:lvl3pPr marL="1326222" indent="-386422">
              <a:spcBef>
                <a:spcPts val="2700"/>
              </a:spcBef>
              <a:defRPr sz="2000">
                <a:solidFill>
                  <a:srgbClr val="000000"/>
                </a:solidFill>
              </a:defRPr>
            </a:lvl3pPr>
            <a:lvl4pPr marL="1681822" indent="-386422">
              <a:spcBef>
                <a:spcPts val="2700"/>
              </a:spcBef>
              <a:defRPr sz="2000">
                <a:solidFill>
                  <a:srgbClr val="000000"/>
                </a:solidFill>
              </a:defRPr>
            </a:lvl4pPr>
            <a:lvl5pPr marL="2024722" indent="-386422">
              <a:spcBef>
                <a:spcPts val="2700"/>
              </a:spcBef>
              <a:defRPr sz="2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61"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889000" y="889000"/>
            <a:ext cx="7366000" cy="508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889000" y="177800"/>
            <a:ext cx="7366000" cy="1714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r>
              <a:t>Title Text</a:t>
            </a:r>
          </a:p>
        </p:txBody>
      </p:sp>
      <p:sp>
        <p:nvSpPr>
          <p:cNvPr id="4" name="Slide Number"/>
          <p:cNvSpPr txBox="1">
            <a:spLocks noGrp="1"/>
          </p:cNvSpPr>
          <p:nvPr>
            <p:ph type="sldNum" sz="quarter" idx="2"/>
          </p:nvPr>
        </p:nvSpPr>
        <p:spPr>
          <a:xfrm>
            <a:off x="4445000" y="6527800"/>
            <a:ext cx="241300" cy="254000"/>
          </a:xfrm>
          <a:prstGeom prst="rect">
            <a:avLst/>
          </a:prstGeom>
          <a:ln w="12700">
            <a:miter lim="400000"/>
          </a:ln>
        </p:spPr>
        <p:txBody>
          <a:bodyPr wrap="none" lIns="38100" tIns="38100" rIns="38100" bIns="38100" anchor="b">
            <a:spAutoFit/>
          </a:bodyPr>
          <a:lstStyle>
            <a:lvl1pPr algn="ctr" defTabSz="406400">
              <a:defRPr>
                <a:solidFill>
                  <a:srgbClr val="FFFFFF"/>
                </a:solidFill>
                <a:latin typeface="+mj-lt"/>
                <a:ea typeface="+mj-ea"/>
                <a:cs typeface="+mj-cs"/>
                <a:sym typeface="Gill Sans"/>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transition spd="med"/>
  <p:txStyles>
    <p:titleStyle>
      <a:lvl1pPr marL="0" marR="0" indent="0" algn="ctr" defTabSz="406400" rtl="0" latinLnBrk="0">
        <a:lnSpc>
          <a:spcPct val="100000"/>
        </a:lnSpc>
        <a:spcBef>
          <a:spcPts val="0"/>
        </a:spcBef>
        <a:spcAft>
          <a:spcPts val="0"/>
        </a:spcAft>
        <a:buClrTx/>
        <a:buSzTx/>
        <a:buFontTx/>
        <a:buNone/>
        <a:tabLst/>
        <a:defRPr sz="5600" b="0" i="0" u="none" strike="noStrike" cap="none" spc="0" baseline="0">
          <a:solidFill>
            <a:srgbClr val="FFFFFF"/>
          </a:solidFill>
          <a:uFillTx/>
          <a:latin typeface="+mj-lt"/>
          <a:ea typeface="+mj-ea"/>
          <a:cs typeface="+mj-cs"/>
          <a:sym typeface="Gill Sans"/>
        </a:defRPr>
      </a:lvl1pPr>
      <a:lvl2pPr marL="0" marR="0" indent="0" algn="ctr" defTabSz="406400" rtl="0" latinLnBrk="0">
        <a:lnSpc>
          <a:spcPct val="100000"/>
        </a:lnSpc>
        <a:spcBef>
          <a:spcPts val="0"/>
        </a:spcBef>
        <a:spcAft>
          <a:spcPts val="0"/>
        </a:spcAft>
        <a:buClrTx/>
        <a:buSzTx/>
        <a:buFontTx/>
        <a:buNone/>
        <a:tabLst/>
        <a:defRPr sz="5600" b="0" i="0" u="none" strike="noStrike" cap="none" spc="0" baseline="0">
          <a:solidFill>
            <a:srgbClr val="FFFFFF"/>
          </a:solidFill>
          <a:uFillTx/>
          <a:latin typeface="+mj-lt"/>
          <a:ea typeface="+mj-ea"/>
          <a:cs typeface="+mj-cs"/>
          <a:sym typeface="Gill Sans"/>
        </a:defRPr>
      </a:lvl2pPr>
      <a:lvl3pPr marL="0" marR="0" indent="0" algn="ctr" defTabSz="406400" rtl="0" latinLnBrk="0">
        <a:lnSpc>
          <a:spcPct val="100000"/>
        </a:lnSpc>
        <a:spcBef>
          <a:spcPts val="0"/>
        </a:spcBef>
        <a:spcAft>
          <a:spcPts val="0"/>
        </a:spcAft>
        <a:buClrTx/>
        <a:buSzTx/>
        <a:buFontTx/>
        <a:buNone/>
        <a:tabLst/>
        <a:defRPr sz="5600" b="0" i="0" u="none" strike="noStrike" cap="none" spc="0" baseline="0">
          <a:solidFill>
            <a:srgbClr val="FFFFFF"/>
          </a:solidFill>
          <a:uFillTx/>
          <a:latin typeface="+mj-lt"/>
          <a:ea typeface="+mj-ea"/>
          <a:cs typeface="+mj-cs"/>
          <a:sym typeface="Gill Sans"/>
        </a:defRPr>
      </a:lvl3pPr>
      <a:lvl4pPr marL="0" marR="0" indent="0" algn="ctr" defTabSz="406400" rtl="0" latinLnBrk="0">
        <a:lnSpc>
          <a:spcPct val="100000"/>
        </a:lnSpc>
        <a:spcBef>
          <a:spcPts val="0"/>
        </a:spcBef>
        <a:spcAft>
          <a:spcPts val="0"/>
        </a:spcAft>
        <a:buClrTx/>
        <a:buSzTx/>
        <a:buFontTx/>
        <a:buNone/>
        <a:tabLst/>
        <a:defRPr sz="5600" b="0" i="0" u="none" strike="noStrike" cap="none" spc="0" baseline="0">
          <a:solidFill>
            <a:srgbClr val="FFFFFF"/>
          </a:solidFill>
          <a:uFillTx/>
          <a:latin typeface="+mj-lt"/>
          <a:ea typeface="+mj-ea"/>
          <a:cs typeface="+mj-cs"/>
          <a:sym typeface="Gill Sans"/>
        </a:defRPr>
      </a:lvl4pPr>
      <a:lvl5pPr marL="0" marR="0" indent="0" algn="ctr" defTabSz="406400" rtl="0" latinLnBrk="0">
        <a:lnSpc>
          <a:spcPct val="100000"/>
        </a:lnSpc>
        <a:spcBef>
          <a:spcPts val="0"/>
        </a:spcBef>
        <a:spcAft>
          <a:spcPts val="0"/>
        </a:spcAft>
        <a:buClrTx/>
        <a:buSzTx/>
        <a:buFontTx/>
        <a:buNone/>
        <a:tabLst/>
        <a:defRPr sz="5600" b="0" i="0" u="none" strike="noStrike" cap="none" spc="0" baseline="0">
          <a:solidFill>
            <a:srgbClr val="FFFFFF"/>
          </a:solidFill>
          <a:uFillTx/>
          <a:latin typeface="+mj-lt"/>
          <a:ea typeface="+mj-ea"/>
          <a:cs typeface="+mj-cs"/>
          <a:sym typeface="Gill Sans"/>
        </a:defRPr>
      </a:lvl5pPr>
      <a:lvl6pPr marL="0" marR="0" indent="0" algn="ctr" defTabSz="406400" rtl="0" latinLnBrk="0">
        <a:lnSpc>
          <a:spcPct val="100000"/>
        </a:lnSpc>
        <a:spcBef>
          <a:spcPts val="0"/>
        </a:spcBef>
        <a:spcAft>
          <a:spcPts val="0"/>
        </a:spcAft>
        <a:buClrTx/>
        <a:buSzTx/>
        <a:buFontTx/>
        <a:buNone/>
        <a:tabLst/>
        <a:defRPr sz="5600" b="0" i="0" u="none" strike="noStrike" cap="none" spc="0" baseline="0">
          <a:solidFill>
            <a:srgbClr val="FFFFFF"/>
          </a:solidFill>
          <a:uFillTx/>
          <a:latin typeface="+mj-lt"/>
          <a:ea typeface="+mj-ea"/>
          <a:cs typeface="+mj-cs"/>
          <a:sym typeface="Gill Sans"/>
        </a:defRPr>
      </a:lvl6pPr>
      <a:lvl7pPr marL="0" marR="0" indent="0" algn="ctr" defTabSz="406400" rtl="0" latinLnBrk="0">
        <a:lnSpc>
          <a:spcPct val="100000"/>
        </a:lnSpc>
        <a:spcBef>
          <a:spcPts val="0"/>
        </a:spcBef>
        <a:spcAft>
          <a:spcPts val="0"/>
        </a:spcAft>
        <a:buClrTx/>
        <a:buSzTx/>
        <a:buFontTx/>
        <a:buNone/>
        <a:tabLst/>
        <a:defRPr sz="5600" b="0" i="0" u="none" strike="noStrike" cap="none" spc="0" baseline="0">
          <a:solidFill>
            <a:srgbClr val="FFFFFF"/>
          </a:solidFill>
          <a:uFillTx/>
          <a:latin typeface="+mj-lt"/>
          <a:ea typeface="+mj-ea"/>
          <a:cs typeface="+mj-cs"/>
          <a:sym typeface="Gill Sans"/>
        </a:defRPr>
      </a:lvl7pPr>
      <a:lvl8pPr marL="0" marR="0" indent="0" algn="ctr" defTabSz="406400" rtl="0" latinLnBrk="0">
        <a:lnSpc>
          <a:spcPct val="100000"/>
        </a:lnSpc>
        <a:spcBef>
          <a:spcPts val="0"/>
        </a:spcBef>
        <a:spcAft>
          <a:spcPts val="0"/>
        </a:spcAft>
        <a:buClrTx/>
        <a:buSzTx/>
        <a:buFontTx/>
        <a:buNone/>
        <a:tabLst/>
        <a:defRPr sz="5600" b="0" i="0" u="none" strike="noStrike" cap="none" spc="0" baseline="0">
          <a:solidFill>
            <a:srgbClr val="FFFFFF"/>
          </a:solidFill>
          <a:uFillTx/>
          <a:latin typeface="+mj-lt"/>
          <a:ea typeface="+mj-ea"/>
          <a:cs typeface="+mj-cs"/>
          <a:sym typeface="Gill Sans"/>
        </a:defRPr>
      </a:lvl8pPr>
      <a:lvl9pPr marL="0" marR="0" indent="0" algn="ctr" defTabSz="406400" rtl="0" latinLnBrk="0">
        <a:lnSpc>
          <a:spcPct val="100000"/>
        </a:lnSpc>
        <a:spcBef>
          <a:spcPts val="0"/>
        </a:spcBef>
        <a:spcAft>
          <a:spcPts val="0"/>
        </a:spcAft>
        <a:buClrTx/>
        <a:buSzTx/>
        <a:buFontTx/>
        <a:buNone/>
        <a:tabLst/>
        <a:defRPr sz="5600" b="0" i="0" u="none" strike="noStrike" cap="none" spc="0" baseline="0">
          <a:solidFill>
            <a:srgbClr val="FFFFFF"/>
          </a:solidFill>
          <a:uFillTx/>
          <a:latin typeface="+mj-lt"/>
          <a:ea typeface="+mj-ea"/>
          <a:cs typeface="+mj-cs"/>
          <a:sym typeface="Gill Sans"/>
        </a:defRPr>
      </a:lvl9pPr>
    </p:titleStyle>
    <p:bodyStyle>
      <a:lvl1pPr marL="698500" marR="0" indent="-444500" algn="l" defTabSz="406400" rtl="0" latinLnBrk="0">
        <a:lnSpc>
          <a:spcPct val="100000"/>
        </a:lnSpc>
        <a:spcBef>
          <a:spcPts val="3300"/>
        </a:spcBef>
        <a:spcAft>
          <a:spcPts val="0"/>
        </a:spcAft>
        <a:buClrTx/>
        <a:buSzPct val="171000"/>
        <a:buFontTx/>
        <a:buChar char="•"/>
        <a:tabLst/>
        <a:defRPr sz="2800" b="0" i="0" u="none" strike="noStrike" cap="none" spc="0" baseline="0">
          <a:solidFill>
            <a:srgbClr val="FFFFFF"/>
          </a:solidFill>
          <a:uFillTx/>
          <a:latin typeface="+mj-lt"/>
          <a:ea typeface="+mj-ea"/>
          <a:cs typeface="+mj-cs"/>
          <a:sym typeface="Gill Sans"/>
        </a:defRPr>
      </a:lvl1pPr>
      <a:lvl2pPr marL="1041400" marR="0" indent="-444500" algn="l" defTabSz="406400" rtl="0" latinLnBrk="0">
        <a:lnSpc>
          <a:spcPct val="100000"/>
        </a:lnSpc>
        <a:spcBef>
          <a:spcPts val="3300"/>
        </a:spcBef>
        <a:spcAft>
          <a:spcPts val="0"/>
        </a:spcAft>
        <a:buClrTx/>
        <a:buSzPct val="171000"/>
        <a:buFontTx/>
        <a:buChar char="•"/>
        <a:tabLst/>
        <a:defRPr sz="2800" b="0" i="0" u="none" strike="noStrike" cap="none" spc="0" baseline="0">
          <a:solidFill>
            <a:srgbClr val="FFFFFF"/>
          </a:solidFill>
          <a:uFillTx/>
          <a:latin typeface="+mj-lt"/>
          <a:ea typeface="+mj-ea"/>
          <a:cs typeface="+mj-cs"/>
          <a:sym typeface="Gill Sans"/>
        </a:defRPr>
      </a:lvl2pPr>
      <a:lvl3pPr marL="1384300" marR="0" indent="-444500" algn="l" defTabSz="406400" rtl="0" latinLnBrk="0">
        <a:lnSpc>
          <a:spcPct val="100000"/>
        </a:lnSpc>
        <a:spcBef>
          <a:spcPts val="3300"/>
        </a:spcBef>
        <a:spcAft>
          <a:spcPts val="0"/>
        </a:spcAft>
        <a:buClrTx/>
        <a:buSzPct val="171000"/>
        <a:buFontTx/>
        <a:buChar char="•"/>
        <a:tabLst/>
        <a:defRPr sz="2800" b="0" i="0" u="none" strike="noStrike" cap="none" spc="0" baseline="0">
          <a:solidFill>
            <a:srgbClr val="FFFFFF"/>
          </a:solidFill>
          <a:uFillTx/>
          <a:latin typeface="+mj-lt"/>
          <a:ea typeface="+mj-ea"/>
          <a:cs typeface="+mj-cs"/>
          <a:sym typeface="Gill Sans"/>
        </a:defRPr>
      </a:lvl3pPr>
      <a:lvl4pPr marL="1739900" marR="0" indent="-444500" algn="l" defTabSz="406400" rtl="0" latinLnBrk="0">
        <a:lnSpc>
          <a:spcPct val="100000"/>
        </a:lnSpc>
        <a:spcBef>
          <a:spcPts val="3300"/>
        </a:spcBef>
        <a:spcAft>
          <a:spcPts val="0"/>
        </a:spcAft>
        <a:buClrTx/>
        <a:buSzPct val="171000"/>
        <a:buFontTx/>
        <a:buChar char="•"/>
        <a:tabLst/>
        <a:defRPr sz="2800" b="0" i="0" u="none" strike="noStrike" cap="none" spc="0" baseline="0">
          <a:solidFill>
            <a:srgbClr val="FFFFFF"/>
          </a:solidFill>
          <a:uFillTx/>
          <a:latin typeface="+mj-lt"/>
          <a:ea typeface="+mj-ea"/>
          <a:cs typeface="+mj-cs"/>
          <a:sym typeface="Gill Sans"/>
        </a:defRPr>
      </a:lvl4pPr>
      <a:lvl5pPr marL="2082800" marR="0" indent="-444500" algn="l" defTabSz="406400" rtl="0" latinLnBrk="0">
        <a:lnSpc>
          <a:spcPct val="100000"/>
        </a:lnSpc>
        <a:spcBef>
          <a:spcPts val="3300"/>
        </a:spcBef>
        <a:spcAft>
          <a:spcPts val="0"/>
        </a:spcAft>
        <a:buClrTx/>
        <a:buSzPct val="171000"/>
        <a:buFontTx/>
        <a:buChar char="•"/>
        <a:tabLst/>
        <a:defRPr sz="2800" b="0" i="0" u="none" strike="noStrike" cap="none" spc="0" baseline="0">
          <a:solidFill>
            <a:srgbClr val="FFFFFF"/>
          </a:solidFill>
          <a:uFillTx/>
          <a:latin typeface="+mj-lt"/>
          <a:ea typeface="+mj-ea"/>
          <a:cs typeface="+mj-cs"/>
          <a:sym typeface="Gill Sans"/>
        </a:defRPr>
      </a:lvl5pPr>
      <a:lvl6pPr marL="2425700" marR="0" indent="-444500" algn="l" defTabSz="406400" rtl="0" latinLnBrk="0">
        <a:lnSpc>
          <a:spcPct val="100000"/>
        </a:lnSpc>
        <a:spcBef>
          <a:spcPts val="3300"/>
        </a:spcBef>
        <a:spcAft>
          <a:spcPts val="0"/>
        </a:spcAft>
        <a:buClrTx/>
        <a:buSzPct val="171000"/>
        <a:buFontTx/>
        <a:buChar char="•"/>
        <a:tabLst/>
        <a:defRPr sz="2800" b="0" i="0" u="none" strike="noStrike" cap="none" spc="0" baseline="0">
          <a:solidFill>
            <a:srgbClr val="FFFFFF"/>
          </a:solidFill>
          <a:uFillTx/>
          <a:latin typeface="+mj-lt"/>
          <a:ea typeface="+mj-ea"/>
          <a:cs typeface="+mj-cs"/>
          <a:sym typeface="Gill Sans"/>
        </a:defRPr>
      </a:lvl6pPr>
      <a:lvl7pPr marL="2768600" marR="0" indent="-444500" algn="l" defTabSz="406400" rtl="0" latinLnBrk="0">
        <a:lnSpc>
          <a:spcPct val="100000"/>
        </a:lnSpc>
        <a:spcBef>
          <a:spcPts val="3300"/>
        </a:spcBef>
        <a:spcAft>
          <a:spcPts val="0"/>
        </a:spcAft>
        <a:buClrTx/>
        <a:buSzPct val="171000"/>
        <a:buFontTx/>
        <a:buChar char="•"/>
        <a:tabLst/>
        <a:defRPr sz="2800" b="0" i="0" u="none" strike="noStrike" cap="none" spc="0" baseline="0">
          <a:solidFill>
            <a:srgbClr val="FFFFFF"/>
          </a:solidFill>
          <a:uFillTx/>
          <a:latin typeface="+mj-lt"/>
          <a:ea typeface="+mj-ea"/>
          <a:cs typeface="+mj-cs"/>
          <a:sym typeface="Gill Sans"/>
        </a:defRPr>
      </a:lvl7pPr>
      <a:lvl8pPr marL="3111500" marR="0" indent="-444500" algn="l" defTabSz="406400" rtl="0" latinLnBrk="0">
        <a:lnSpc>
          <a:spcPct val="100000"/>
        </a:lnSpc>
        <a:spcBef>
          <a:spcPts val="3300"/>
        </a:spcBef>
        <a:spcAft>
          <a:spcPts val="0"/>
        </a:spcAft>
        <a:buClrTx/>
        <a:buSzPct val="171000"/>
        <a:buFontTx/>
        <a:buChar char="•"/>
        <a:tabLst/>
        <a:defRPr sz="2800" b="0" i="0" u="none" strike="noStrike" cap="none" spc="0" baseline="0">
          <a:solidFill>
            <a:srgbClr val="FFFFFF"/>
          </a:solidFill>
          <a:uFillTx/>
          <a:latin typeface="+mj-lt"/>
          <a:ea typeface="+mj-ea"/>
          <a:cs typeface="+mj-cs"/>
          <a:sym typeface="Gill Sans"/>
        </a:defRPr>
      </a:lvl8pPr>
      <a:lvl9pPr marL="3454400" marR="0" indent="-444500" algn="l" defTabSz="406400" rtl="0" latinLnBrk="0">
        <a:lnSpc>
          <a:spcPct val="100000"/>
        </a:lnSpc>
        <a:spcBef>
          <a:spcPts val="3300"/>
        </a:spcBef>
        <a:spcAft>
          <a:spcPts val="0"/>
        </a:spcAft>
        <a:buClrTx/>
        <a:buSzPct val="171000"/>
        <a:buFontTx/>
        <a:buChar char="•"/>
        <a:tabLst/>
        <a:defRPr sz="2800" b="0" i="0" u="none" strike="noStrike" cap="none" spc="0" baseline="0">
          <a:solidFill>
            <a:srgbClr val="FFFFFF"/>
          </a:solidFill>
          <a:uFillTx/>
          <a:latin typeface="+mj-lt"/>
          <a:ea typeface="+mj-ea"/>
          <a:cs typeface="+mj-cs"/>
          <a:sym typeface="Gill Sans"/>
        </a:defRPr>
      </a:lvl9pPr>
    </p:bodyStyle>
    <p:otherStyle>
      <a:lvl1pPr marL="0" marR="0" indent="0" algn="ctr" defTabSz="406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1pPr>
      <a:lvl2pPr marL="0" marR="0" indent="0" algn="ctr" defTabSz="406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2pPr>
      <a:lvl3pPr marL="0" marR="0" indent="0" algn="ctr" defTabSz="406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3pPr>
      <a:lvl4pPr marL="0" marR="0" indent="0" algn="ctr" defTabSz="406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4pPr>
      <a:lvl5pPr marL="0" marR="0" indent="0" algn="ctr" defTabSz="406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5pPr>
      <a:lvl6pPr marL="0" marR="0" indent="0" algn="ctr" defTabSz="406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6pPr>
      <a:lvl7pPr marL="0" marR="0" indent="0" algn="ctr" defTabSz="406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7pPr>
      <a:lvl8pPr marL="0" marR="0" indent="0" algn="ctr" defTabSz="406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8pPr>
      <a:lvl9pPr marL="0" marR="0" indent="0" algn="ctr" defTabSz="406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video" Target="NUL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video" Target="NUL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271" name="—Chapter 9"/>
          <p:cNvSpPr txBox="1">
            <a:spLocks noGrp="1"/>
          </p:cNvSpPr>
          <p:nvPr>
            <p:ph type="title"/>
          </p:nvPr>
        </p:nvSpPr>
        <p:spPr>
          <a:xfrm>
            <a:off x="1885404" y="366164"/>
            <a:ext cx="5366261" cy="614735"/>
          </a:xfrm>
          <a:prstGeom prst="rect">
            <a:avLst/>
          </a:prstGeom>
        </p:spPr>
        <p:txBody>
          <a:bodyPr/>
          <a:lstStyle>
            <a:lvl1pPr>
              <a:defRPr sz="2200">
                <a:solidFill>
                  <a:srgbClr val="434343"/>
                </a:solidFill>
                <a:latin typeface="Bank Gothic Light"/>
                <a:ea typeface="Bank Gothic Light"/>
                <a:cs typeface="Bank Gothic Light"/>
                <a:sym typeface="Bank Gothic Light"/>
              </a:defRPr>
            </a:lvl1pPr>
          </a:lstStyle>
          <a:p>
            <a:pPr algn="ctr"/>
            <a:r>
              <a:rPr dirty="0">
                <a:solidFill>
                  <a:schemeClr val="bg1"/>
                </a:solidFill>
              </a:rPr>
              <a:t>Chapter 9</a:t>
            </a:r>
            <a:r>
              <a:rPr lang="en-US" dirty="0">
                <a:solidFill>
                  <a:schemeClr val="bg1"/>
                </a:solidFill>
              </a:rPr>
              <a:t> Cellular Respiration</a:t>
            </a:r>
            <a:endParaRPr dirty="0">
              <a:solidFill>
                <a:schemeClr val="bg1"/>
              </a:solidFill>
            </a:endParaRPr>
          </a:p>
        </p:txBody>
      </p:sp>
      <p:pic>
        <p:nvPicPr>
          <p:cNvPr id="2" name="Picture 1">
            <a:extLst>
              <a:ext uri="{FF2B5EF4-FFF2-40B4-BE49-F238E27FC236}">
                <a16:creationId xmlns:a16="http://schemas.microsoft.com/office/drawing/2014/main" id="{D0D00DF8-1663-8762-F446-08CC850F39A5}"/>
              </a:ext>
            </a:extLst>
          </p:cNvPr>
          <p:cNvPicPr>
            <a:picLocks noChangeAspect="1"/>
          </p:cNvPicPr>
          <p:nvPr/>
        </p:nvPicPr>
        <p:blipFill>
          <a:blip r:embed="rId2"/>
          <a:stretch>
            <a:fillRect/>
          </a:stretch>
        </p:blipFill>
        <p:spPr>
          <a:xfrm>
            <a:off x="-1" y="1145629"/>
            <a:ext cx="9137073" cy="5712372"/>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273" name="TOK"/>
          <p:cNvSpPr txBox="1">
            <a:spLocks noGrp="1"/>
          </p:cNvSpPr>
          <p:nvPr>
            <p:ph type="title"/>
          </p:nvPr>
        </p:nvSpPr>
        <p:spPr>
          <a:prstGeom prst="rect">
            <a:avLst/>
          </a:prstGeom>
        </p:spPr>
        <p:txBody>
          <a:bodyPr/>
          <a:lstStyle/>
          <a:p>
            <a:r>
              <a:t>TOK </a:t>
            </a:r>
          </a:p>
        </p:txBody>
      </p:sp>
      <p:sp>
        <p:nvSpPr>
          <p:cNvPr id="274" name="Peter Mitchell’s chemiosmotic theory encountered years of opposition before it was finally accepted. For what reasons does falsification not always result in an immediate acceptance of new theories or a paradigm shift?"/>
          <p:cNvSpPr txBox="1">
            <a:spLocks noGrp="1"/>
          </p:cNvSpPr>
          <p:nvPr>
            <p:ph type="body" idx="1"/>
          </p:nvPr>
        </p:nvSpPr>
        <p:spPr>
          <a:prstGeom prst="rect">
            <a:avLst/>
          </a:prstGeom>
        </p:spPr>
        <p:txBody>
          <a:bodyPr/>
          <a:lstStyle/>
          <a:p>
            <a:r>
              <a:t>Peter Mitchell’s chemiosmotic theory encountered years of opposition before it was finally accepted. For what reasons does falsification not always result in an immediate acceptance of new theories or a paradigm shift?</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276" name="Essential Idea:"/>
          <p:cNvSpPr txBox="1">
            <a:spLocks noGrp="1"/>
          </p:cNvSpPr>
          <p:nvPr>
            <p:ph type="title"/>
          </p:nvPr>
        </p:nvSpPr>
        <p:spPr>
          <a:prstGeom prst="rect">
            <a:avLst/>
          </a:prstGeom>
        </p:spPr>
        <p:txBody>
          <a:bodyPr/>
          <a:lstStyle/>
          <a:p>
            <a:r>
              <a:t>Essential Idea:</a:t>
            </a:r>
          </a:p>
        </p:txBody>
      </p:sp>
      <p:sp>
        <p:nvSpPr>
          <p:cNvPr id="277" name="Cell respiration supplies energy for the functions of life.…"/>
          <p:cNvSpPr txBox="1">
            <a:spLocks noGrp="1"/>
          </p:cNvSpPr>
          <p:nvPr>
            <p:ph type="body" idx="1"/>
          </p:nvPr>
        </p:nvSpPr>
        <p:spPr>
          <a:prstGeom prst="rect">
            <a:avLst/>
          </a:prstGeom>
        </p:spPr>
        <p:txBody>
          <a:bodyPr/>
          <a:lstStyle/>
          <a:p>
            <a:r>
              <a:t>Cell respiration supplies energy for the functions of life.</a:t>
            </a:r>
          </a:p>
          <a:p>
            <a:r>
              <a:t>Energy is converted to a usable form in cell respiration.</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279" name="Double-click to edit"/>
          <p:cNvSpPr txBox="1">
            <a:spLocks noGrp="1"/>
          </p:cNvSpPr>
          <p:nvPr>
            <p:ph type="body" idx="1"/>
          </p:nvPr>
        </p:nvSpPr>
        <p:spPr>
          <a:prstGeom prst="rect">
            <a:avLst/>
          </a:prstGeom>
        </p:spPr>
        <p:txBody>
          <a:bodyPr/>
          <a:lstStyle/>
          <a:p>
            <a:endParaRPr/>
          </a:p>
        </p:txBody>
      </p:sp>
      <p:pic>
        <p:nvPicPr>
          <p:cNvPr id="280" name="Nye Mitochondria.mov" descr="Nye Mitochondria.mov"/>
          <p:cNvPicPr>
            <a:picLocks/>
          </p:cNvPicPr>
          <p:nvPr>
            <a:videoFile r:link="rId1"/>
            <p:extLst>
              <p:ext uri="{DAA4B4D4-6D71-4841-9C94-3DE7FCFB9230}">
                <p14:media xmlns:p14="http://schemas.microsoft.com/office/powerpoint/2010/main"/>
              </p:ext>
            </p:extLst>
          </p:nvPr>
        </p:nvPicPr>
        <p:blipFill>
          <a:blip/>
          <a:stretch>
            <a:fillRect/>
          </a:stretch>
        </p:blipFill>
        <p:spPr>
          <a:xfrm>
            <a:off x="-971380" y="310848"/>
            <a:ext cx="11086760" cy="623630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2136" fill="hold"/>
                                        <p:tgtEl>
                                          <p:spTgt spid="28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80"/>
                </p:tgtEl>
              </p:cMediaNode>
            </p:video>
            <p:seq concurrent="1" prevAc="none" nextAc="seek">
              <p:cTn id="8" restart="whenNotActive" fill="hold" evtFilter="cancelBubble" nodeType="interactiveSeq">
                <p:stCondLst>
                  <p:cond evt="onClick" delay="0">
                    <p:tgtEl>
                      <p:spTgt spid="28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80"/>
                                        </p:tgtEl>
                                      </p:cBhvr>
                                    </p:cmd>
                                  </p:childTnLst>
                                </p:cTn>
                              </p:par>
                            </p:childTnLst>
                          </p:cTn>
                        </p:par>
                      </p:childTnLst>
                    </p:cTn>
                  </p:par>
                </p:childTnLst>
              </p:cTn>
              <p:nextCondLst>
                <p:cond evt="onClick" delay="0">
                  <p:tgtEl>
                    <p:spTgt spid="28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282" name="Energy Production"/>
          <p:cNvSpPr txBox="1">
            <a:spLocks noGrp="1"/>
          </p:cNvSpPr>
          <p:nvPr>
            <p:ph type="title"/>
          </p:nvPr>
        </p:nvSpPr>
        <p:spPr>
          <a:prstGeom prst="rect">
            <a:avLst/>
          </a:prstGeom>
        </p:spPr>
        <p:txBody>
          <a:bodyPr/>
          <a:lstStyle>
            <a:lvl1pPr algn="ctr"/>
          </a:lstStyle>
          <a:p>
            <a:r>
              <a:t>Energy Production</a:t>
            </a:r>
          </a:p>
        </p:txBody>
      </p:sp>
      <p:sp>
        <p:nvSpPr>
          <p:cNvPr id="283" name="This chapter deals with the catabolic pathways that break down organic molecules for the production of ATP.…"/>
          <p:cNvSpPr txBox="1">
            <a:spLocks noGrp="1"/>
          </p:cNvSpPr>
          <p:nvPr>
            <p:ph type="body" idx="1"/>
          </p:nvPr>
        </p:nvSpPr>
        <p:spPr>
          <a:xfrm>
            <a:off x="304800" y="2743200"/>
            <a:ext cx="8610600" cy="4114800"/>
          </a:xfrm>
          <a:prstGeom prst="rect">
            <a:avLst/>
          </a:prstGeom>
        </p:spPr>
        <p:txBody>
          <a:bodyPr/>
          <a:lstStyle/>
          <a:p>
            <a:r>
              <a:t>This chapter deals with the catabolic pathways that break down organic molecules for the production of ATP.</a:t>
            </a:r>
          </a:p>
          <a:p>
            <a:r>
              <a:t>Whether you are talking about gasoline or sugar, the general equation is:</a:t>
            </a:r>
          </a:p>
          <a:p>
            <a:r>
              <a:rPr>
                <a:solidFill>
                  <a:srgbClr val="53D5FD"/>
                </a:solidFill>
                <a:uFill>
                  <a:solidFill>
                    <a:srgbClr val="53D5FD"/>
                  </a:solidFill>
                </a:uFill>
              </a:rPr>
              <a:t>Organic compound + O</a:t>
            </a:r>
            <a:r>
              <a:rPr baseline="-25000">
                <a:solidFill>
                  <a:srgbClr val="53D5FD"/>
                </a:solidFill>
                <a:uFill>
                  <a:solidFill>
                    <a:srgbClr val="53D5FD"/>
                  </a:solidFill>
                </a:uFill>
              </a:rPr>
              <a:t>2</a:t>
            </a:r>
            <a:r>
              <a:rPr>
                <a:solidFill>
                  <a:srgbClr val="53D5FD"/>
                </a:solidFill>
                <a:uFill>
                  <a:solidFill>
                    <a:srgbClr val="53D5FD"/>
                  </a:solidFill>
                </a:uFill>
              </a:rPr>
              <a:t> —&gt; CO</a:t>
            </a:r>
            <a:r>
              <a:rPr baseline="-25000">
                <a:solidFill>
                  <a:srgbClr val="53D5FD"/>
                </a:solidFill>
                <a:uFill>
                  <a:solidFill>
                    <a:srgbClr val="53D5FD"/>
                  </a:solidFill>
                </a:uFill>
              </a:rPr>
              <a:t>2</a:t>
            </a:r>
            <a:r>
              <a:rPr>
                <a:solidFill>
                  <a:srgbClr val="53D5FD"/>
                </a:solidFill>
                <a:uFill>
                  <a:solidFill>
                    <a:srgbClr val="53D5FD"/>
                  </a:solidFill>
                </a:uFill>
              </a:rPr>
              <a:t> + H</a:t>
            </a:r>
            <a:r>
              <a:rPr baseline="-25000">
                <a:solidFill>
                  <a:srgbClr val="53D5FD"/>
                </a:solidFill>
                <a:uFill>
                  <a:solidFill>
                    <a:srgbClr val="53D5FD"/>
                  </a:solidFill>
                </a:uFill>
              </a:rPr>
              <a:t>2</a:t>
            </a:r>
            <a:r>
              <a:rPr>
                <a:solidFill>
                  <a:srgbClr val="53D5FD"/>
                </a:solidFill>
                <a:uFill>
                  <a:solidFill>
                    <a:srgbClr val="53D5FD"/>
                  </a:solidFill>
                </a:uFill>
              </a:rPr>
              <a:t>O +</a:t>
            </a:r>
            <a:r>
              <a:t> </a:t>
            </a:r>
            <a:r>
              <a:rPr>
                <a:solidFill>
                  <a:srgbClr val="FF2A00"/>
                </a:solidFill>
                <a:uFill>
                  <a:solidFill>
                    <a:srgbClr val="FF2A00"/>
                  </a:solidFill>
                </a:uFill>
              </a:rPr>
              <a:t>Energy</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285" name="Cell Respiration"/>
          <p:cNvSpPr txBox="1">
            <a:spLocks noGrp="1"/>
          </p:cNvSpPr>
          <p:nvPr>
            <p:ph type="title"/>
          </p:nvPr>
        </p:nvSpPr>
        <p:spPr>
          <a:xfrm>
            <a:off x="2718954" y="75063"/>
            <a:ext cx="5791201" cy="1022910"/>
          </a:xfrm>
          <a:prstGeom prst="rect">
            <a:avLst/>
          </a:prstGeom>
        </p:spPr>
        <p:txBody>
          <a:bodyPr/>
          <a:lstStyle>
            <a:lvl1pPr algn="ctr"/>
          </a:lstStyle>
          <a:p>
            <a:r>
              <a:t>Cell Respiration</a:t>
            </a:r>
          </a:p>
        </p:txBody>
      </p:sp>
      <p:sp>
        <p:nvSpPr>
          <p:cNvPr id="286" name="Cellular respiration is the process of oxidizing food molecules into CO2 and H2O.…"/>
          <p:cNvSpPr txBox="1">
            <a:spLocks noGrp="1"/>
          </p:cNvSpPr>
          <p:nvPr>
            <p:ph type="body" idx="1"/>
          </p:nvPr>
        </p:nvSpPr>
        <p:spPr>
          <a:xfrm>
            <a:off x="266700" y="1279813"/>
            <a:ext cx="8610600" cy="4114801"/>
          </a:xfrm>
          <a:prstGeom prst="rect">
            <a:avLst/>
          </a:prstGeom>
        </p:spPr>
        <p:txBody>
          <a:bodyPr/>
          <a:lstStyle/>
          <a:p>
            <a:r>
              <a:t>Cellular respiration is the process of oxidizing food molecules into CO</a:t>
            </a:r>
            <a:r>
              <a:rPr baseline="-5999"/>
              <a:t>2</a:t>
            </a:r>
            <a:r>
              <a:t> and H</a:t>
            </a:r>
            <a:r>
              <a:rPr baseline="-5999"/>
              <a:t>2</a:t>
            </a:r>
            <a:r>
              <a:t>O.</a:t>
            </a:r>
          </a:p>
          <a:p>
            <a:r>
              <a:t>Glucose, C</a:t>
            </a:r>
            <a:r>
              <a:rPr baseline="-5999"/>
              <a:t>6</a:t>
            </a:r>
            <a:r>
              <a:t>H</a:t>
            </a:r>
            <a:r>
              <a:rPr baseline="-5999"/>
              <a:t>12</a:t>
            </a:r>
            <a:r>
              <a:t>O</a:t>
            </a:r>
            <a:r>
              <a:rPr baseline="-5999"/>
              <a:t>6</a:t>
            </a:r>
            <a:r>
              <a:t>, is a common “food” used in the equation for cellular respiration, but all of the food you eat gets converted into compounds that can be funneled into cellular respiration.</a:t>
            </a:r>
          </a:p>
          <a:p>
            <a:r>
              <a:t>Cellular respiration creates ATP which supplies the energy cells need to carry out their functions.</a:t>
            </a:r>
          </a:p>
        </p:txBody>
      </p:sp>
      <p:pic>
        <p:nvPicPr>
          <p:cNvPr id="287" name="pasted-movie.png" descr="pasted-movie.png"/>
          <p:cNvPicPr>
            <a:picLocks noChangeAspect="1"/>
          </p:cNvPicPr>
          <p:nvPr/>
        </p:nvPicPr>
        <p:blipFill>
          <a:blip/>
          <a:stretch>
            <a:fillRect/>
          </a:stretch>
        </p:blipFill>
        <p:spPr>
          <a:xfrm>
            <a:off x="373903" y="5202369"/>
            <a:ext cx="8396194" cy="160079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289" name="Double-click to edit"/>
          <p:cNvSpPr txBox="1">
            <a:spLocks noGrp="1"/>
          </p:cNvSpPr>
          <p:nvPr>
            <p:ph type="title"/>
          </p:nvPr>
        </p:nvSpPr>
        <p:spPr>
          <a:prstGeom prst="rect">
            <a:avLst/>
          </a:prstGeom>
        </p:spPr>
        <p:txBody>
          <a:bodyPr/>
          <a:lstStyle/>
          <a:p>
            <a:endParaRPr/>
          </a:p>
        </p:txBody>
      </p:sp>
      <p:sp>
        <p:nvSpPr>
          <p:cNvPr id="290" name="Double-click to edit"/>
          <p:cNvSpPr txBox="1">
            <a:spLocks noGrp="1"/>
          </p:cNvSpPr>
          <p:nvPr>
            <p:ph type="body" sz="half" idx="1"/>
          </p:nvPr>
        </p:nvSpPr>
        <p:spPr>
          <a:xfrm>
            <a:off x="685800" y="2743200"/>
            <a:ext cx="3810000" cy="4114800"/>
          </a:xfrm>
          <a:prstGeom prst="rect">
            <a:avLst/>
          </a:prstGeom>
        </p:spPr>
        <p:txBody>
          <a:bodyPr/>
          <a:lstStyle/>
          <a:p>
            <a:pPr>
              <a:defRPr sz="2400"/>
            </a:pPr>
            <a:endParaRPr/>
          </a:p>
        </p:txBody>
      </p:sp>
      <p:pic>
        <p:nvPicPr>
          <p:cNvPr id="291" name="09_05-ElectronTransChains_L.jpg" descr="09_05-ElectronTransChains_L.jpg"/>
          <p:cNvPicPr>
            <a:picLocks/>
          </p:cNvPicPr>
          <p:nvPr/>
        </p:nvPicPr>
        <p:blipFill>
          <a:blip/>
          <a:stretch>
            <a:fillRect/>
          </a:stretch>
        </p:blipFill>
        <p:spPr>
          <a:xfrm>
            <a:off x="0" y="1587"/>
            <a:ext cx="9144001" cy="685165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293" name="Energy Transfer"/>
          <p:cNvSpPr txBox="1">
            <a:spLocks noGrp="1"/>
          </p:cNvSpPr>
          <p:nvPr>
            <p:ph type="title"/>
          </p:nvPr>
        </p:nvSpPr>
        <p:spPr>
          <a:xfrm>
            <a:off x="2848840" y="134487"/>
            <a:ext cx="5791201" cy="1093373"/>
          </a:xfrm>
          <a:prstGeom prst="rect">
            <a:avLst/>
          </a:prstGeom>
        </p:spPr>
        <p:txBody>
          <a:bodyPr/>
          <a:lstStyle>
            <a:lvl1pPr algn="ctr"/>
          </a:lstStyle>
          <a:p>
            <a:r>
              <a:t>Energy Transfer</a:t>
            </a:r>
          </a:p>
        </p:txBody>
      </p:sp>
      <p:sp>
        <p:nvSpPr>
          <p:cNvPr id="294" name="Cell Respiration takes place when the electrons in the reactants are transferred to oxygen.…"/>
          <p:cNvSpPr txBox="1">
            <a:spLocks noGrp="1"/>
          </p:cNvSpPr>
          <p:nvPr>
            <p:ph type="body" idx="1"/>
          </p:nvPr>
        </p:nvSpPr>
        <p:spPr>
          <a:xfrm>
            <a:off x="483035" y="1463686"/>
            <a:ext cx="8177930" cy="4114801"/>
          </a:xfrm>
          <a:prstGeom prst="rect">
            <a:avLst/>
          </a:prstGeom>
        </p:spPr>
        <p:txBody>
          <a:bodyPr/>
          <a:lstStyle/>
          <a:p>
            <a:r>
              <a:t>Cell Respiration takes place when the electrons in the reactants are transferred to oxygen.</a:t>
            </a:r>
          </a:p>
          <a:p>
            <a:r>
              <a:t>It does so in very discrete (small) steps causing the phosphorylation to ADP creating ATP.</a:t>
            </a:r>
          </a:p>
          <a:p>
            <a:r>
              <a:t>The ATP (adenosine triphosphate) is immediately available as a source of energy for the cell.</a:t>
            </a:r>
          </a:p>
        </p:txBody>
      </p:sp>
      <p:pic>
        <p:nvPicPr>
          <p:cNvPr id="295" name="pasted-movie.png" descr="pasted-movie.png"/>
          <p:cNvPicPr>
            <a:picLocks noChangeAspect="1"/>
          </p:cNvPicPr>
          <p:nvPr/>
        </p:nvPicPr>
        <p:blipFill>
          <a:blip/>
          <a:stretch>
            <a:fillRect/>
          </a:stretch>
        </p:blipFill>
        <p:spPr>
          <a:xfrm>
            <a:off x="740210" y="5814313"/>
            <a:ext cx="7663580" cy="977301"/>
          </a:xfrm>
          <a:prstGeom prst="rect">
            <a:avLst/>
          </a:prstGeom>
          <a:ln w="12700">
            <a:solidFill>
              <a:schemeClr val="tx1"/>
            </a:solidFill>
            <a:miter lim="400000"/>
          </a:ln>
          <a:effectLst>
            <a:outerShdw blurRad="50800" dist="38100" dir="2700000" algn="tl" rotWithShape="0">
              <a:prstClr val="black">
                <a:alpha val="40000"/>
              </a:prstClr>
            </a:outerShdw>
          </a:effectLst>
        </p:spPr>
      </p:pic>
      <p:pic>
        <p:nvPicPr>
          <p:cNvPr id="296" name="pasted-movie.png" descr="pasted-movie.png"/>
          <p:cNvPicPr>
            <a:picLocks noChangeAspect="1"/>
          </p:cNvPicPr>
          <p:nvPr/>
        </p:nvPicPr>
        <p:blipFill>
          <a:blip/>
          <a:stretch>
            <a:fillRect/>
          </a:stretch>
        </p:blipFill>
        <p:spPr>
          <a:xfrm>
            <a:off x="738994" y="4750274"/>
            <a:ext cx="7663580" cy="996654"/>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298" name="Double-click to edit"/>
          <p:cNvSpPr txBox="1">
            <a:spLocks noGrp="1"/>
          </p:cNvSpPr>
          <p:nvPr>
            <p:ph type="title"/>
          </p:nvPr>
        </p:nvSpPr>
        <p:spPr>
          <a:prstGeom prst="rect">
            <a:avLst/>
          </a:prstGeom>
        </p:spPr>
        <p:txBody>
          <a:bodyPr/>
          <a:lstStyle/>
          <a:p>
            <a:endParaRPr/>
          </a:p>
        </p:txBody>
      </p:sp>
      <p:sp>
        <p:nvSpPr>
          <p:cNvPr id="299" name="Double-click to edit"/>
          <p:cNvSpPr txBox="1">
            <a:spLocks noGrp="1"/>
          </p:cNvSpPr>
          <p:nvPr>
            <p:ph type="body" sz="half" idx="1"/>
          </p:nvPr>
        </p:nvSpPr>
        <p:spPr>
          <a:xfrm>
            <a:off x="4648200" y="2743200"/>
            <a:ext cx="3810000" cy="4114800"/>
          </a:xfrm>
          <a:prstGeom prst="rect">
            <a:avLst/>
          </a:prstGeom>
        </p:spPr>
        <p:txBody>
          <a:bodyPr/>
          <a:lstStyle/>
          <a:p>
            <a:pPr>
              <a:defRPr sz="2400"/>
            </a:pPr>
            <a:endParaRPr/>
          </a:p>
        </p:txBody>
      </p:sp>
      <p:pic>
        <p:nvPicPr>
          <p:cNvPr id="300" name="09_05-ElectronTransChains_L.jpg" descr="09_05-ElectronTransChains_L.jpg"/>
          <p:cNvPicPr>
            <a:picLocks/>
          </p:cNvPicPr>
          <p:nvPr/>
        </p:nvPicPr>
        <p:blipFill>
          <a:blip/>
          <a:stretch>
            <a:fillRect/>
          </a:stretch>
        </p:blipFill>
        <p:spPr>
          <a:xfrm>
            <a:off x="0" y="6350"/>
            <a:ext cx="9144001" cy="6851650"/>
          </a:xfrm>
          <a:prstGeom prst="rect">
            <a:avLst/>
          </a:prstGeom>
          <a:ln w="12700">
            <a:miter lim="400000"/>
          </a:ln>
          <a:effectLst>
            <a:outerShdw blurRad="50800" dist="25400" dir="2700000" rotWithShape="0">
              <a:srgbClr val="929292">
                <a:alpha val="75000"/>
              </a:srgb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02" name="Redox Reactions"/>
          <p:cNvSpPr txBox="1">
            <a:spLocks noGrp="1"/>
          </p:cNvSpPr>
          <p:nvPr>
            <p:ph type="title"/>
          </p:nvPr>
        </p:nvSpPr>
        <p:spPr>
          <a:xfrm>
            <a:off x="2667000" y="0"/>
            <a:ext cx="5791200" cy="2743200"/>
          </a:xfrm>
          <a:prstGeom prst="rect">
            <a:avLst/>
          </a:prstGeom>
        </p:spPr>
        <p:txBody>
          <a:bodyPr/>
          <a:lstStyle>
            <a:lvl1pPr algn="ctr"/>
          </a:lstStyle>
          <a:p>
            <a:r>
              <a:t>Redox Reactions</a:t>
            </a:r>
          </a:p>
        </p:txBody>
      </p:sp>
      <p:sp>
        <p:nvSpPr>
          <p:cNvPr id="303" name="Redox reactions involve an oxidation step that occurs when something loses an electron, and a reduction step where a substance gains an electron.  Remember, LEO-GER and OIL-RIG"/>
          <p:cNvSpPr txBox="1">
            <a:spLocks noGrp="1"/>
          </p:cNvSpPr>
          <p:nvPr>
            <p:ph type="body" sz="half" idx="1"/>
          </p:nvPr>
        </p:nvSpPr>
        <p:spPr>
          <a:xfrm>
            <a:off x="685800" y="4419600"/>
            <a:ext cx="7772400" cy="2438400"/>
          </a:xfrm>
          <a:prstGeom prst="rect">
            <a:avLst/>
          </a:prstGeom>
        </p:spPr>
        <p:txBody>
          <a:bodyPr/>
          <a:lstStyle>
            <a:lvl1pPr>
              <a:defRPr sz="2400"/>
            </a:lvl1pPr>
          </a:lstStyle>
          <a:p>
            <a:r>
              <a:t>Redox reactions involve an oxidation step that occurs when something loses an electron, and a reduction step where a substance gains an electron.  Remember, LEO-GER and OIL-RIG</a:t>
            </a:r>
          </a:p>
        </p:txBody>
      </p:sp>
      <p:pic>
        <p:nvPicPr>
          <p:cNvPr id="304" name="09_UN161aRedoxReactNaCl_L.jpg" descr="09_UN161aRedoxReactNaCl_L.jpg"/>
          <p:cNvPicPr>
            <a:picLocks/>
          </p:cNvPicPr>
          <p:nvPr/>
        </p:nvPicPr>
        <p:blipFill>
          <a:blip/>
          <a:stretch>
            <a:fillRect/>
          </a:stretch>
        </p:blipFill>
        <p:spPr>
          <a:xfrm>
            <a:off x="76200" y="1752600"/>
            <a:ext cx="8839200" cy="2603500"/>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06" name="Redox Reactions"/>
          <p:cNvSpPr txBox="1">
            <a:spLocks noGrp="1"/>
          </p:cNvSpPr>
          <p:nvPr>
            <p:ph type="title"/>
          </p:nvPr>
        </p:nvSpPr>
        <p:spPr>
          <a:xfrm>
            <a:off x="2615045" y="131618"/>
            <a:ext cx="5791201" cy="1042049"/>
          </a:xfrm>
          <a:prstGeom prst="rect">
            <a:avLst/>
          </a:prstGeom>
        </p:spPr>
        <p:txBody>
          <a:bodyPr/>
          <a:lstStyle>
            <a:lvl1pPr algn="ctr"/>
          </a:lstStyle>
          <a:p>
            <a:r>
              <a:t>Redox Reactions</a:t>
            </a:r>
          </a:p>
        </p:txBody>
      </p:sp>
      <p:sp>
        <p:nvSpPr>
          <p:cNvPr id="307" name="Oxygen is a very powerful oxidizing agent because of its electronegativity.…"/>
          <p:cNvSpPr txBox="1">
            <a:spLocks noGrp="1"/>
          </p:cNvSpPr>
          <p:nvPr>
            <p:ph type="body" idx="1"/>
          </p:nvPr>
        </p:nvSpPr>
        <p:spPr>
          <a:xfrm>
            <a:off x="406590" y="1496290"/>
            <a:ext cx="8330820" cy="4114801"/>
          </a:xfrm>
          <a:prstGeom prst="rect">
            <a:avLst/>
          </a:prstGeom>
        </p:spPr>
        <p:txBody>
          <a:bodyPr/>
          <a:lstStyle/>
          <a:p>
            <a:r>
              <a:t>Oxygen is a very powerful oxidizing agent because of its electronegativity.</a:t>
            </a:r>
          </a:p>
          <a:p>
            <a:r>
              <a:t>Thus, in redox reactions where electrons are moved closer to oxygen, a lot of chemical energy is given off and is available to do work.</a:t>
            </a:r>
          </a:p>
          <a:p>
            <a:r>
              <a:t>Within the cell during cellular respiration, the energy transfer is used to convert ADP into ATP.</a:t>
            </a:r>
          </a:p>
        </p:txBody>
      </p:sp>
      <p:pic>
        <p:nvPicPr>
          <p:cNvPr id="308" name="pasted-movie.png" descr="pasted-movie.png"/>
          <p:cNvPicPr>
            <a:picLocks noChangeAspect="1"/>
          </p:cNvPicPr>
          <p:nvPr/>
        </p:nvPicPr>
        <p:blipFill>
          <a:blip/>
          <a:stretch>
            <a:fillRect/>
          </a:stretch>
        </p:blipFill>
        <p:spPr>
          <a:xfrm>
            <a:off x="406590" y="5045565"/>
            <a:ext cx="8330820" cy="1598845"/>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10" name="Redox Reactions"/>
          <p:cNvSpPr txBox="1">
            <a:spLocks noGrp="1"/>
          </p:cNvSpPr>
          <p:nvPr>
            <p:ph type="title"/>
          </p:nvPr>
        </p:nvSpPr>
        <p:spPr>
          <a:prstGeom prst="rect">
            <a:avLst/>
          </a:prstGeom>
        </p:spPr>
        <p:txBody>
          <a:bodyPr/>
          <a:lstStyle>
            <a:lvl1pPr algn="ctr"/>
          </a:lstStyle>
          <a:p>
            <a:r>
              <a:t>Redox Reactions</a:t>
            </a:r>
          </a:p>
        </p:txBody>
      </p:sp>
      <p:sp>
        <p:nvSpPr>
          <p:cNvPr id="311" name="Similarities:…"/>
          <p:cNvSpPr txBox="1">
            <a:spLocks noGrp="1"/>
          </p:cNvSpPr>
          <p:nvPr>
            <p:ph type="body" idx="1"/>
          </p:nvPr>
        </p:nvSpPr>
        <p:spPr>
          <a:xfrm>
            <a:off x="373264" y="2743200"/>
            <a:ext cx="8397472" cy="4114800"/>
          </a:xfrm>
          <a:prstGeom prst="rect">
            <a:avLst/>
          </a:prstGeom>
        </p:spPr>
        <p:txBody>
          <a:bodyPr/>
          <a:lstStyle/>
          <a:p>
            <a:r>
              <a:t>Similarities:</a:t>
            </a:r>
          </a:p>
          <a:p>
            <a:pPr lvl="1"/>
            <a:r>
              <a:t>Burning gas in a car liberates energy in the hydrocarbons and powers the car.</a:t>
            </a:r>
          </a:p>
          <a:p>
            <a:pPr lvl="1"/>
            <a:r>
              <a:t>Burning glucose within our cells enables us to do work.</a:t>
            </a:r>
          </a:p>
          <a:p>
            <a:pPr lvl="1"/>
            <a:r>
              <a:t>Cells are much more efficient than other machinery.  40% vs. 15%</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13" name="Redox Reactions Within the Cell"/>
          <p:cNvSpPr txBox="1">
            <a:spLocks noGrp="1"/>
          </p:cNvSpPr>
          <p:nvPr>
            <p:ph type="title"/>
          </p:nvPr>
        </p:nvSpPr>
        <p:spPr>
          <a:prstGeom prst="rect">
            <a:avLst/>
          </a:prstGeom>
        </p:spPr>
        <p:txBody>
          <a:bodyPr/>
          <a:lstStyle>
            <a:lvl1pPr algn="ctr"/>
          </a:lstStyle>
          <a:p>
            <a:r>
              <a:t>Redox Reactions Within the Cell</a:t>
            </a:r>
          </a:p>
        </p:txBody>
      </p:sp>
      <p:sp>
        <p:nvSpPr>
          <p:cNvPr id="314" name="C6H12O6 + 6O2 + a little bit of energy —&gt; 6C + 12H + 18O —&gt; 6CO2 + 6H2O + A lot of Energy (ATP)…"/>
          <p:cNvSpPr txBox="1">
            <a:spLocks noGrp="1"/>
          </p:cNvSpPr>
          <p:nvPr>
            <p:ph type="body" idx="1"/>
          </p:nvPr>
        </p:nvSpPr>
        <p:spPr>
          <a:prstGeom prst="rect">
            <a:avLst/>
          </a:prstGeom>
        </p:spPr>
        <p:txBody>
          <a:bodyPr/>
          <a:lstStyle/>
          <a:p>
            <a:r>
              <a:rPr sz="2400"/>
              <a:t>C</a:t>
            </a:r>
            <a:r>
              <a:rPr sz="2400" baseline="-25000"/>
              <a:t>6</a:t>
            </a:r>
            <a:r>
              <a:rPr sz="2400"/>
              <a:t>H</a:t>
            </a:r>
            <a:r>
              <a:rPr sz="2400" baseline="-25000"/>
              <a:t>12</a:t>
            </a:r>
            <a:r>
              <a:rPr sz="2400"/>
              <a:t>O</a:t>
            </a:r>
            <a:r>
              <a:rPr sz="2400" baseline="-25000"/>
              <a:t>6</a:t>
            </a:r>
            <a:r>
              <a:rPr sz="2400"/>
              <a:t> + 6O</a:t>
            </a:r>
            <a:r>
              <a:rPr sz="2400" baseline="-25000"/>
              <a:t>2</a:t>
            </a:r>
            <a:r>
              <a:rPr sz="2400"/>
              <a:t> + a little bit of energy —&gt; 6C + 12H + 18O —&gt; 6CO</a:t>
            </a:r>
            <a:r>
              <a:rPr sz="2400" baseline="-25000"/>
              <a:t>2</a:t>
            </a:r>
            <a:r>
              <a:rPr sz="2400"/>
              <a:t> + 6H</a:t>
            </a:r>
            <a:r>
              <a:rPr sz="2400" baseline="-25000"/>
              <a:t>2</a:t>
            </a:r>
            <a:r>
              <a:rPr sz="2400"/>
              <a:t>O + A lot of </a:t>
            </a:r>
            <a:r>
              <a:rPr sz="2400">
                <a:solidFill>
                  <a:srgbClr val="FF2A00"/>
                </a:solidFill>
                <a:uFill>
                  <a:solidFill>
                    <a:srgbClr val="FF2A00"/>
                  </a:solidFill>
                </a:uFill>
              </a:rPr>
              <a:t>Energy </a:t>
            </a:r>
            <a:r>
              <a:rPr sz="2400"/>
              <a:t>(</a:t>
            </a:r>
            <a:r>
              <a:rPr sz="2400">
                <a:solidFill>
                  <a:srgbClr val="FF9A01"/>
                </a:solidFill>
                <a:uFill>
                  <a:solidFill>
                    <a:srgbClr val="FF9A01"/>
                  </a:solidFill>
                </a:uFill>
              </a:rPr>
              <a:t>ATP</a:t>
            </a:r>
            <a:r>
              <a:rPr sz="2400"/>
              <a:t>)</a:t>
            </a:r>
          </a:p>
          <a:p>
            <a:pPr>
              <a:buSzTx/>
              <a:buNone/>
            </a:pPr>
            <a:endParaRPr sz="2400"/>
          </a:p>
          <a:p>
            <a:pPr>
              <a:buSzTx/>
              <a:buNone/>
            </a:pPr>
            <a:r>
              <a:rPr sz="2400"/>
              <a:t>The O</a:t>
            </a:r>
            <a:r>
              <a:rPr sz="2400" baseline="-25000"/>
              <a:t>2</a:t>
            </a:r>
            <a:r>
              <a:rPr sz="2400"/>
              <a:t> from respiration oxidizes glucose (O</a:t>
            </a:r>
            <a:r>
              <a:rPr sz="2400" baseline="-25000"/>
              <a:t>2</a:t>
            </a:r>
            <a:r>
              <a:rPr sz="2400"/>
              <a:t> itself becomes reduced forming CO</a:t>
            </a:r>
            <a:r>
              <a:rPr sz="2400" baseline="-25000"/>
              <a:t>2</a:t>
            </a:r>
            <a:r>
              <a:rPr sz="2400"/>
              <a:t> and H</a:t>
            </a:r>
            <a:r>
              <a:rPr sz="2400" baseline="-25000"/>
              <a:t>2</a:t>
            </a:r>
            <a:r>
              <a:rPr sz="2400"/>
              <a:t>O (reduced O</a:t>
            </a:r>
            <a:r>
              <a:rPr sz="2400" baseline="-25000"/>
              <a:t>2</a:t>
            </a:r>
            <a:r>
              <a:rPr sz="2400"/>
              <a:t>)</a:t>
            </a:r>
          </a:p>
          <a:p>
            <a:pPr>
              <a:buSzTx/>
              <a:buNone/>
              <a:defRPr sz="2400"/>
            </a:pPr>
            <a:r>
              <a:t>Anything with a lot of hydrogen is a good fuel because they fall downhill liberating energy which drives the synthesis of ATP (energy).</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16" name="Glucose Metabolism"/>
          <p:cNvSpPr txBox="1">
            <a:spLocks noGrp="1"/>
          </p:cNvSpPr>
          <p:nvPr>
            <p:ph type="title"/>
          </p:nvPr>
        </p:nvSpPr>
        <p:spPr>
          <a:prstGeom prst="rect">
            <a:avLst/>
          </a:prstGeom>
        </p:spPr>
        <p:txBody>
          <a:bodyPr/>
          <a:lstStyle>
            <a:lvl1pPr algn="ctr"/>
          </a:lstStyle>
          <a:p>
            <a:r>
              <a:t>Glucose Metabolism</a:t>
            </a:r>
          </a:p>
        </p:txBody>
      </p:sp>
      <p:sp>
        <p:nvSpPr>
          <p:cNvPr id="317" name="The most efficient way to harness the energy in chemical bonds of a fuel is to do so in small discrete steps.…"/>
          <p:cNvSpPr txBox="1">
            <a:spLocks noGrp="1"/>
          </p:cNvSpPr>
          <p:nvPr>
            <p:ph type="body" idx="1"/>
          </p:nvPr>
        </p:nvSpPr>
        <p:spPr>
          <a:prstGeom prst="rect">
            <a:avLst/>
          </a:prstGeom>
        </p:spPr>
        <p:txBody>
          <a:bodyPr/>
          <a:lstStyle/>
          <a:p>
            <a:r>
              <a:t>The most efficient way to harness the energy in chemical bonds of a fuel is to do so in small discrete steps.</a:t>
            </a:r>
          </a:p>
          <a:p>
            <a:r>
              <a:t>Glucose and other organic fuels used by the body are broken down in a series of steps that are each catalyzed by a specific enzyme.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19" name="Glucose Metabolism"/>
          <p:cNvSpPr txBox="1">
            <a:spLocks noGrp="1"/>
          </p:cNvSpPr>
          <p:nvPr>
            <p:ph type="title"/>
          </p:nvPr>
        </p:nvSpPr>
        <p:spPr>
          <a:xfrm>
            <a:off x="2684318" y="-32905"/>
            <a:ext cx="5791201" cy="1676401"/>
          </a:xfrm>
          <a:prstGeom prst="rect">
            <a:avLst/>
          </a:prstGeom>
        </p:spPr>
        <p:txBody>
          <a:bodyPr/>
          <a:lstStyle>
            <a:lvl1pPr algn="ctr"/>
          </a:lstStyle>
          <a:p>
            <a:r>
              <a:t>Glucose Metabolism</a:t>
            </a:r>
          </a:p>
        </p:txBody>
      </p:sp>
      <p:sp>
        <p:nvSpPr>
          <p:cNvPr id="320" name="At key points in the process, H atoms are stripped from the intermediates (dehydrogenation) and transferred to the electron carriers, NAD+ and FAD creating NADH + H+ and FADH2…"/>
          <p:cNvSpPr txBox="1">
            <a:spLocks noGrp="1"/>
          </p:cNvSpPr>
          <p:nvPr>
            <p:ph type="body" idx="1"/>
          </p:nvPr>
        </p:nvSpPr>
        <p:spPr>
          <a:xfrm>
            <a:off x="410097" y="1496290"/>
            <a:ext cx="8323806" cy="4114801"/>
          </a:xfrm>
          <a:prstGeom prst="rect">
            <a:avLst/>
          </a:prstGeom>
        </p:spPr>
        <p:txBody>
          <a:bodyPr/>
          <a:lstStyle/>
          <a:p>
            <a:r>
              <a:t>At key points in the process, H atoms are stripped from the intermediates (dehydrogenation) and transferred to the electron carriers, NAD</a:t>
            </a:r>
            <a:r>
              <a:rPr baseline="29999"/>
              <a:t>+ </a:t>
            </a:r>
            <a:r>
              <a:t>and FAD creating NADH + H</a:t>
            </a:r>
            <a:r>
              <a:rPr baseline="31999"/>
              <a:t>+ </a:t>
            </a:r>
            <a:r>
              <a:t>and FADH</a:t>
            </a:r>
            <a:r>
              <a:rPr baseline="-5999"/>
              <a:t>2</a:t>
            </a:r>
            <a:r>
              <a:t> </a:t>
            </a:r>
          </a:p>
          <a:p>
            <a:r>
              <a:t>In a series of steps, NADH and FADH</a:t>
            </a:r>
            <a:r>
              <a:rPr baseline="-5999"/>
              <a:t>2</a:t>
            </a:r>
            <a:r>
              <a:t> transfer electrons to O</a:t>
            </a:r>
            <a:r>
              <a:rPr baseline="-25000"/>
              <a:t>2</a:t>
            </a:r>
            <a:r>
              <a:t> through the electron transport chain forming water. </a:t>
            </a:r>
          </a:p>
        </p:txBody>
      </p:sp>
      <p:pic>
        <p:nvPicPr>
          <p:cNvPr id="321" name="pasted-movie.png" descr="pasted-movie.png"/>
          <p:cNvPicPr>
            <a:picLocks noChangeAspect="1"/>
          </p:cNvPicPr>
          <p:nvPr/>
        </p:nvPicPr>
        <p:blipFill>
          <a:blip/>
          <a:stretch>
            <a:fillRect/>
          </a:stretch>
        </p:blipFill>
        <p:spPr>
          <a:xfrm>
            <a:off x="598630" y="5283800"/>
            <a:ext cx="7946740" cy="1525132"/>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23" name="Cellular Respiration"/>
          <p:cNvSpPr txBox="1">
            <a:spLocks noGrp="1"/>
          </p:cNvSpPr>
          <p:nvPr>
            <p:ph type="title"/>
          </p:nvPr>
        </p:nvSpPr>
        <p:spPr>
          <a:prstGeom prst="rect">
            <a:avLst/>
          </a:prstGeom>
        </p:spPr>
        <p:txBody>
          <a:bodyPr/>
          <a:lstStyle>
            <a:lvl1pPr algn="ctr"/>
          </a:lstStyle>
          <a:p>
            <a:r>
              <a:t>Cellular Respiration</a:t>
            </a:r>
          </a:p>
        </p:txBody>
      </p:sp>
      <p:sp>
        <p:nvSpPr>
          <p:cNvPr id="324" name="The stages of cellular respiration can be summed up as follows:…"/>
          <p:cNvSpPr txBox="1">
            <a:spLocks noGrp="1"/>
          </p:cNvSpPr>
          <p:nvPr>
            <p:ph type="body" idx="1"/>
          </p:nvPr>
        </p:nvSpPr>
        <p:spPr>
          <a:prstGeom prst="rect">
            <a:avLst/>
          </a:prstGeom>
        </p:spPr>
        <p:txBody>
          <a:bodyPr/>
          <a:lstStyle/>
          <a:p>
            <a:r>
              <a:t>The stages of cellular respiration can be summed up as follows:</a:t>
            </a:r>
          </a:p>
          <a:p>
            <a:pPr lvl="1"/>
            <a:r>
              <a:t>1.  Glycolysis</a:t>
            </a:r>
          </a:p>
          <a:p>
            <a:pPr lvl="1"/>
            <a:r>
              <a:t>2.  The link reaction/pyruvate oxidation </a:t>
            </a:r>
          </a:p>
          <a:p>
            <a:pPr lvl="1"/>
            <a:r>
              <a:t>3.  The Citric Acid Cycle</a:t>
            </a:r>
          </a:p>
          <a:p>
            <a:pPr lvl="1"/>
            <a:r>
              <a:t>4.  Oxidative Phosphorylation</a:t>
            </a:r>
          </a:p>
        </p:txBody>
      </p:sp>
      <p:pic>
        <p:nvPicPr>
          <p:cNvPr id="325" name="pasted-movie.png" descr="pasted-movie.png"/>
          <p:cNvPicPr>
            <a:picLocks noChangeAspect="1"/>
          </p:cNvPicPr>
          <p:nvPr/>
        </p:nvPicPr>
        <p:blipFill>
          <a:blip/>
          <a:stretch>
            <a:fillRect/>
          </a:stretch>
        </p:blipFill>
        <p:spPr>
          <a:xfrm>
            <a:off x="470287" y="5672123"/>
            <a:ext cx="8203426" cy="1035787"/>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pic>
        <p:nvPicPr>
          <p:cNvPr id="327" name="09_06CellRespiration_3_L.jpg" descr="09_06CellRespiration_3_L.jpg"/>
          <p:cNvPicPr>
            <a:picLocks/>
          </p:cNvPicPr>
          <p:nvPr/>
        </p:nvPicPr>
        <p:blipFill>
          <a:blip/>
          <a:stretch>
            <a:fillRect/>
          </a:stretch>
        </p:blipFill>
        <p:spPr>
          <a:xfrm>
            <a:off x="0" y="0"/>
            <a:ext cx="9144001" cy="6858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29" name="Glycolysis"/>
          <p:cNvSpPr txBox="1">
            <a:spLocks noGrp="1"/>
          </p:cNvSpPr>
          <p:nvPr>
            <p:ph type="title"/>
          </p:nvPr>
        </p:nvSpPr>
        <p:spPr>
          <a:xfrm>
            <a:off x="2874818" y="417368"/>
            <a:ext cx="5791201" cy="1083716"/>
          </a:xfrm>
          <a:prstGeom prst="rect">
            <a:avLst/>
          </a:prstGeom>
        </p:spPr>
        <p:txBody>
          <a:bodyPr/>
          <a:lstStyle>
            <a:lvl1pPr algn="ctr"/>
          </a:lstStyle>
          <a:p>
            <a:r>
              <a:t>Glycolysis</a:t>
            </a:r>
          </a:p>
        </p:txBody>
      </p:sp>
      <p:sp>
        <p:nvSpPr>
          <p:cNvPr id="330" name="Glycolysis is an anaerobic process.…"/>
          <p:cNvSpPr txBox="1">
            <a:spLocks noGrp="1"/>
          </p:cNvSpPr>
          <p:nvPr>
            <p:ph type="body" idx="1"/>
          </p:nvPr>
        </p:nvSpPr>
        <p:spPr>
          <a:xfrm>
            <a:off x="685800" y="1643495"/>
            <a:ext cx="7772400" cy="4114801"/>
          </a:xfrm>
          <a:prstGeom prst="rect">
            <a:avLst/>
          </a:prstGeom>
        </p:spPr>
        <p:txBody>
          <a:bodyPr/>
          <a:lstStyle/>
          <a:p>
            <a:r>
              <a:t>Glycolysis is an anaerobic process.</a:t>
            </a:r>
          </a:p>
          <a:p>
            <a:pPr lvl="1"/>
            <a:r>
              <a:t>It doesn’t actually use O</a:t>
            </a:r>
            <a:r>
              <a:rPr baseline="-28166"/>
              <a:t>2</a:t>
            </a:r>
            <a:r>
              <a:t>, thus it isn’t technically considered part of cellular respiration.  </a:t>
            </a:r>
          </a:p>
          <a:p>
            <a:r>
              <a:t>Much of the starting material of the citric acid cycle and oxidative phosphorylation comes from glycolysis.</a:t>
            </a:r>
          </a:p>
        </p:txBody>
      </p:sp>
      <p:pic>
        <p:nvPicPr>
          <p:cNvPr id="331" name="pasted-movie.png" descr="pasted-movie.png"/>
          <p:cNvPicPr>
            <a:picLocks noChangeAspect="1"/>
          </p:cNvPicPr>
          <p:nvPr/>
        </p:nvPicPr>
        <p:blipFill>
          <a:blip/>
          <a:stretch>
            <a:fillRect/>
          </a:stretch>
        </p:blipFill>
        <p:spPr>
          <a:xfrm>
            <a:off x="535681" y="4493398"/>
            <a:ext cx="8072638" cy="1539102"/>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pic>
        <p:nvPicPr>
          <p:cNvPr id="333" name="09_08GlycolysisEnergy_L.jpg" descr="09_08GlycolysisEnergy_L.jpg"/>
          <p:cNvPicPr>
            <a:picLocks/>
          </p:cNvPicPr>
          <p:nvPr/>
        </p:nvPicPr>
        <p:blipFill>
          <a:blip/>
          <a:stretch>
            <a:fillRect/>
          </a:stretch>
        </p:blipFill>
        <p:spPr>
          <a:xfrm>
            <a:off x="0" y="0"/>
            <a:ext cx="9144001" cy="6858000"/>
          </a:xfrm>
          <a:prstGeom prst="rect">
            <a:avLst/>
          </a:prstGeom>
          <a:ln w="12700">
            <a:miter lim="400000"/>
          </a:ln>
          <a:effectLst>
            <a:outerShdw blurRad="50800" dist="25400" dir="2700000" rotWithShape="0">
              <a:srgbClr val="929292">
                <a:alpha val="75000"/>
              </a:srgb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35" name="Glycolysis"/>
          <p:cNvSpPr txBox="1">
            <a:spLocks noGrp="1"/>
          </p:cNvSpPr>
          <p:nvPr>
            <p:ph type="title"/>
          </p:nvPr>
        </p:nvSpPr>
        <p:spPr>
          <a:xfrm>
            <a:off x="2753590" y="296140"/>
            <a:ext cx="5791201" cy="1676401"/>
          </a:xfrm>
          <a:prstGeom prst="rect">
            <a:avLst/>
          </a:prstGeom>
        </p:spPr>
        <p:txBody>
          <a:bodyPr/>
          <a:lstStyle>
            <a:lvl1pPr algn="ctr"/>
          </a:lstStyle>
          <a:p>
            <a:r>
              <a:t>Glycolysis</a:t>
            </a:r>
          </a:p>
        </p:txBody>
      </p:sp>
      <p:sp>
        <p:nvSpPr>
          <p:cNvPr id="336" name="Glycolysis occurs in the cytosol and breaks down glucose producing 2 ATP, 2 NADH + 2H+, 2 pyruvates, and 2 water molecules.…"/>
          <p:cNvSpPr txBox="1">
            <a:spLocks noGrp="1"/>
          </p:cNvSpPr>
          <p:nvPr>
            <p:ph type="body" idx="1"/>
          </p:nvPr>
        </p:nvSpPr>
        <p:spPr>
          <a:xfrm>
            <a:off x="685800" y="2145722"/>
            <a:ext cx="7772400" cy="4114801"/>
          </a:xfrm>
          <a:prstGeom prst="rect">
            <a:avLst/>
          </a:prstGeom>
        </p:spPr>
        <p:txBody>
          <a:bodyPr/>
          <a:lstStyle/>
          <a:p>
            <a:r>
              <a:t>Glycolysis occurs in the cytosol and breaks down glucose producing 2 ATP, 2 NADH + 2H</a:t>
            </a:r>
            <a:r>
              <a:rPr baseline="31999"/>
              <a:t>+</a:t>
            </a:r>
            <a:r>
              <a:t>, 2 pyruvates, and 2 water molecules.</a:t>
            </a:r>
          </a:p>
          <a:p>
            <a:r>
              <a:t>Glycolysis is where the majority of substrate level phosphorylation occurs.</a:t>
            </a:r>
          </a:p>
          <a:p>
            <a:r>
              <a:t>No CO</a:t>
            </a:r>
            <a:r>
              <a:rPr baseline="-5999"/>
              <a:t>2</a:t>
            </a:r>
            <a:r>
              <a:t> is released during glycolysis.</a:t>
            </a:r>
          </a:p>
        </p:txBody>
      </p:sp>
      <p:pic>
        <p:nvPicPr>
          <p:cNvPr id="337" name="pasted-movie.png" descr="pasted-movie.png"/>
          <p:cNvPicPr>
            <a:picLocks noChangeAspect="1"/>
          </p:cNvPicPr>
          <p:nvPr/>
        </p:nvPicPr>
        <p:blipFill>
          <a:blip/>
          <a:stretch>
            <a:fillRect/>
          </a:stretch>
        </p:blipFill>
        <p:spPr>
          <a:xfrm>
            <a:off x="698500" y="5164859"/>
            <a:ext cx="7747000" cy="14986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39" name="The Junction Between the Citric Acid Cycle and Glycolysis"/>
          <p:cNvSpPr txBox="1">
            <a:spLocks noGrp="1"/>
          </p:cNvSpPr>
          <p:nvPr>
            <p:ph type="title"/>
          </p:nvPr>
        </p:nvSpPr>
        <p:spPr>
          <a:xfrm>
            <a:off x="1753975" y="213149"/>
            <a:ext cx="7226301" cy="1432034"/>
          </a:xfrm>
          <a:prstGeom prst="rect">
            <a:avLst/>
          </a:prstGeom>
        </p:spPr>
        <p:txBody>
          <a:bodyPr/>
          <a:lstStyle>
            <a:lvl1pPr algn="ctr"/>
          </a:lstStyle>
          <a:p>
            <a:r>
              <a:t>The Junction Between the Citric Acid Cycle and Glycolysis</a:t>
            </a:r>
          </a:p>
        </p:txBody>
      </p:sp>
      <p:sp>
        <p:nvSpPr>
          <p:cNvPr id="340" name="After glycolysis, most of the energy from glucose is stored in the pyruvate molecules.…"/>
          <p:cNvSpPr txBox="1">
            <a:spLocks noGrp="1"/>
          </p:cNvSpPr>
          <p:nvPr>
            <p:ph type="body" idx="1"/>
          </p:nvPr>
        </p:nvSpPr>
        <p:spPr>
          <a:xfrm>
            <a:off x="340607" y="1961705"/>
            <a:ext cx="8462786" cy="3733801"/>
          </a:xfrm>
          <a:prstGeom prst="rect">
            <a:avLst/>
          </a:prstGeom>
        </p:spPr>
        <p:txBody>
          <a:bodyPr/>
          <a:lstStyle/>
          <a:p>
            <a:r>
              <a:t>After glycolysis, most of the energy from glucose is stored in the pyruvate molecules.  </a:t>
            </a:r>
          </a:p>
          <a:p>
            <a:r>
              <a:t>When O</a:t>
            </a:r>
            <a:r>
              <a:rPr baseline="-25000"/>
              <a:t>2</a:t>
            </a:r>
            <a:r>
              <a:t> is present, pyruvate enters the citric acid cycle within the mitochondrion completing the breakdown of glucose.</a:t>
            </a:r>
          </a:p>
        </p:txBody>
      </p:sp>
      <p:pic>
        <p:nvPicPr>
          <p:cNvPr id="341" name="09_10PyruvateToAcetylCoA_L.jpg" descr="09_10PyruvateToAcetylCoA_L.jpg"/>
          <p:cNvPicPr>
            <a:picLocks noChangeAspect="1"/>
          </p:cNvPicPr>
          <p:nvPr/>
        </p:nvPicPr>
        <p:blipFill>
          <a:blip/>
          <a:stretch>
            <a:fillRect/>
          </a:stretch>
        </p:blipFill>
        <p:spPr>
          <a:xfrm>
            <a:off x="4463469" y="4026243"/>
            <a:ext cx="4562768" cy="2758444"/>
          </a:xfrm>
          <a:prstGeom prst="rect">
            <a:avLst/>
          </a:prstGeom>
          <a:ln w="12700">
            <a:solidFill>
              <a:srgbClr val="000000"/>
            </a:solidFill>
            <a:miter lim="400000"/>
          </a:ln>
          <a:effectLst>
            <a:outerShdw blurRad="50800" dist="25400" dir="2700000" rotWithShape="0">
              <a:srgbClr val="929292">
                <a:alpha val="75000"/>
              </a:srgb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43" name="The Link Between Glycolysis and the Citric Acid Cycle"/>
          <p:cNvSpPr txBox="1">
            <a:spLocks noGrp="1"/>
          </p:cNvSpPr>
          <p:nvPr>
            <p:ph type="title"/>
          </p:nvPr>
        </p:nvSpPr>
        <p:spPr>
          <a:xfrm>
            <a:off x="2684318" y="17318"/>
            <a:ext cx="6311901" cy="1880271"/>
          </a:xfrm>
          <a:prstGeom prst="rect">
            <a:avLst/>
          </a:prstGeom>
        </p:spPr>
        <p:txBody>
          <a:bodyPr/>
          <a:lstStyle>
            <a:lvl1pPr algn="ctr">
              <a:defRPr sz="3600"/>
            </a:lvl1pPr>
          </a:lstStyle>
          <a:p>
            <a:r>
              <a:t>The Link Between Glycolysis and the Citric Acid Cycle</a:t>
            </a:r>
          </a:p>
        </p:txBody>
      </p:sp>
      <p:sp>
        <p:nvSpPr>
          <p:cNvPr id="344" name="This is known as the “link reaction,” or pyruvate oxidation.…"/>
          <p:cNvSpPr txBox="1">
            <a:spLocks noGrp="1"/>
          </p:cNvSpPr>
          <p:nvPr>
            <p:ph type="body" idx="1"/>
          </p:nvPr>
        </p:nvSpPr>
        <p:spPr>
          <a:xfrm>
            <a:off x="271891" y="1689100"/>
            <a:ext cx="8600218" cy="3810000"/>
          </a:xfrm>
          <a:prstGeom prst="rect">
            <a:avLst/>
          </a:prstGeom>
        </p:spPr>
        <p:txBody>
          <a:bodyPr/>
          <a:lstStyle/>
          <a:p>
            <a:r>
              <a:t>This is known as the “link reaction,” or pyruvate oxidation.</a:t>
            </a:r>
          </a:p>
          <a:p>
            <a:r>
              <a:t>It is here that pyruvate is converted into acetyl CoA and enters the citric acid cycle where the breakdown of glucose is completed. </a:t>
            </a:r>
          </a:p>
          <a:p>
            <a:r>
              <a:t>In this process, CO</a:t>
            </a:r>
            <a:r>
              <a:rPr baseline="-25000"/>
              <a:t>2</a:t>
            </a:r>
            <a:r>
              <a:t> is given off and a small amount of ATP is made, and NADH + H</a:t>
            </a:r>
            <a:r>
              <a:rPr baseline="31999"/>
              <a:t>+ </a:t>
            </a:r>
            <a:r>
              <a:t>is generated as pyruvate is converted into acetylCoA.</a:t>
            </a:r>
          </a:p>
        </p:txBody>
      </p:sp>
      <p:pic>
        <p:nvPicPr>
          <p:cNvPr id="345" name="pasted-movie.png" descr="pasted-movie.png"/>
          <p:cNvPicPr>
            <a:picLocks noChangeAspect="1"/>
          </p:cNvPicPr>
          <p:nvPr/>
        </p:nvPicPr>
        <p:blipFill>
          <a:blip/>
          <a:stretch>
            <a:fillRect/>
          </a:stretch>
        </p:blipFill>
        <p:spPr>
          <a:xfrm>
            <a:off x="544242" y="5742615"/>
            <a:ext cx="8055516" cy="1037454"/>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47" name="The Citric Acid Cycle"/>
          <p:cNvSpPr txBox="1">
            <a:spLocks noGrp="1"/>
          </p:cNvSpPr>
          <p:nvPr>
            <p:ph type="title"/>
          </p:nvPr>
        </p:nvSpPr>
        <p:spPr>
          <a:xfrm>
            <a:off x="2805545" y="200890"/>
            <a:ext cx="5791201" cy="892720"/>
          </a:xfrm>
          <a:prstGeom prst="rect">
            <a:avLst/>
          </a:prstGeom>
        </p:spPr>
        <p:txBody>
          <a:bodyPr/>
          <a:lstStyle>
            <a:lvl1pPr algn="ctr"/>
          </a:lstStyle>
          <a:p>
            <a:r>
              <a:t>The Citric Acid Cycle</a:t>
            </a:r>
          </a:p>
        </p:txBody>
      </p:sp>
      <p:sp>
        <p:nvSpPr>
          <p:cNvPr id="348" name="Upon entering the citric acid cycle, the oxidation of acetyl CoA occurs.…"/>
          <p:cNvSpPr txBox="1">
            <a:spLocks noGrp="1"/>
          </p:cNvSpPr>
          <p:nvPr>
            <p:ph type="body" idx="1"/>
          </p:nvPr>
        </p:nvSpPr>
        <p:spPr>
          <a:xfrm>
            <a:off x="306531" y="1797269"/>
            <a:ext cx="4265469" cy="4859841"/>
          </a:xfrm>
          <a:prstGeom prst="rect">
            <a:avLst/>
          </a:prstGeom>
        </p:spPr>
        <p:txBody>
          <a:bodyPr/>
          <a:lstStyle/>
          <a:p>
            <a:r>
              <a:rPr dirty="0"/>
              <a:t>Upon entering the citric acid cycle, the oxidation of acetyl CoA occurs.</a:t>
            </a:r>
          </a:p>
          <a:p>
            <a:r>
              <a:rPr dirty="0"/>
              <a:t>In a series of steps, 1 ATP molecule, 3NADH + 3H</a:t>
            </a:r>
            <a:r>
              <a:rPr baseline="31999" dirty="0"/>
              <a:t>+</a:t>
            </a:r>
            <a:r>
              <a:rPr dirty="0"/>
              <a:t> and 1FADH</a:t>
            </a:r>
            <a:r>
              <a:rPr baseline="-25000" dirty="0"/>
              <a:t>2</a:t>
            </a:r>
            <a:r>
              <a:rPr dirty="0"/>
              <a:t> are made for each acetyl CoA that enters.</a:t>
            </a:r>
          </a:p>
        </p:txBody>
      </p:sp>
      <p:pic>
        <p:nvPicPr>
          <p:cNvPr id="349" name="pasted-movie.png" descr="pasted-movie.png"/>
          <p:cNvPicPr>
            <a:picLocks noChangeAspect="1"/>
          </p:cNvPicPr>
          <p:nvPr/>
        </p:nvPicPr>
        <p:blipFill>
          <a:blip/>
          <a:stretch>
            <a:fillRect/>
          </a:stretch>
        </p:blipFill>
        <p:spPr>
          <a:xfrm>
            <a:off x="4666593" y="2214453"/>
            <a:ext cx="4378765" cy="3588154"/>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51" name="Citric Acid Cycle"/>
          <p:cNvSpPr txBox="1">
            <a:spLocks noGrp="1"/>
          </p:cNvSpPr>
          <p:nvPr>
            <p:ph type="title"/>
          </p:nvPr>
        </p:nvSpPr>
        <p:spPr>
          <a:xfrm>
            <a:off x="2641022" y="53686"/>
            <a:ext cx="5791201" cy="1084104"/>
          </a:xfrm>
          <a:prstGeom prst="rect">
            <a:avLst/>
          </a:prstGeom>
        </p:spPr>
        <p:txBody>
          <a:bodyPr/>
          <a:lstStyle>
            <a:lvl1pPr algn="ctr"/>
          </a:lstStyle>
          <a:p>
            <a:r>
              <a:t>Citric Acid Cycle</a:t>
            </a:r>
          </a:p>
        </p:txBody>
      </p:sp>
      <p:sp>
        <p:nvSpPr>
          <p:cNvPr id="352" name="Remember, each molecule of glucose produces two molecules of pyruvate, so the cycle actually spins twice for each molecule of glucose that undergoes glycolysis."/>
          <p:cNvSpPr txBox="1">
            <a:spLocks noGrp="1"/>
          </p:cNvSpPr>
          <p:nvPr>
            <p:ph type="body" sz="half" idx="1"/>
          </p:nvPr>
        </p:nvSpPr>
        <p:spPr>
          <a:xfrm>
            <a:off x="27709" y="1937904"/>
            <a:ext cx="4572001" cy="4114801"/>
          </a:xfrm>
          <a:prstGeom prst="rect">
            <a:avLst/>
          </a:prstGeom>
        </p:spPr>
        <p:txBody>
          <a:bodyPr/>
          <a:lstStyle/>
          <a:p>
            <a:pPr>
              <a:defRPr sz="2600"/>
            </a:pPr>
            <a:r>
              <a:t>Remember, each molecule of glucose produces </a:t>
            </a:r>
            <a:r>
              <a:rPr u="sng"/>
              <a:t>two</a:t>
            </a:r>
            <a:r>
              <a:t> molecules of pyruvate, so the cycle actually </a:t>
            </a:r>
            <a:r>
              <a:rPr u="sng"/>
              <a:t>spins</a:t>
            </a:r>
            <a:r>
              <a:t> </a:t>
            </a:r>
            <a:r>
              <a:rPr u="sng"/>
              <a:t>twice</a:t>
            </a:r>
            <a:r>
              <a:t> for each molecule of glucose that undergoes glycolysis.</a:t>
            </a:r>
          </a:p>
        </p:txBody>
      </p:sp>
      <p:pic>
        <p:nvPicPr>
          <p:cNvPr id="353" name="09_11CitAcidCycleOverview_L.jpg" descr="09_11CitAcidCycleOverview_L.jpg"/>
          <p:cNvPicPr>
            <a:picLocks noChangeAspect="1"/>
          </p:cNvPicPr>
          <p:nvPr/>
        </p:nvPicPr>
        <p:blipFill>
          <a:blip/>
          <a:stretch>
            <a:fillRect/>
          </a:stretch>
        </p:blipFill>
        <p:spPr>
          <a:xfrm>
            <a:off x="4393622" y="1507692"/>
            <a:ext cx="4648201" cy="4137026"/>
          </a:xfrm>
          <a:prstGeom prst="rect">
            <a:avLst/>
          </a:prstGeom>
          <a:ln w="12700">
            <a:solidFill>
              <a:srgbClr val="000000"/>
            </a:solidFill>
            <a:miter lim="400000"/>
          </a:ln>
          <a:effectLst>
            <a:outerShdw blurRad="50800" dist="25400" dir="2700000" rotWithShape="0">
              <a:srgbClr val="929292">
                <a:alpha val="75000"/>
              </a:srgbClr>
            </a:outerShdw>
          </a:effectLst>
        </p:spPr>
      </p:pic>
      <p:pic>
        <p:nvPicPr>
          <p:cNvPr id="354" name="pasted-movie.png" descr="pasted-movie.png"/>
          <p:cNvPicPr>
            <a:picLocks noChangeAspect="1"/>
          </p:cNvPicPr>
          <p:nvPr/>
        </p:nvPicPr>
        <p:blipFill>
          <a:blip/>
          <a:stretch>
            <a:fillRect/>
          </a:stretch>
        </p:blipFill>
        <p:spPr>
          <a:xfrm>
            <a:off x="717113" y="5898886"/>
            <a:ext cx="7709774" cy="759296"/>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56" name="NADH and FADH2 are Reducing Power"/>
          <p:cNvSpPr txBox="1">
            <a:spLocks noGrp="1"/>
          </p:cNvSpPr>
          <p:nvPr>
            <p:ph type="title"/>
          </p:nvPr>
        </p:nvSpPr>
        <p:spPr>
          <a:xfrm>
            <a:off x="2701636" y="209550"/>
            <a:ext cx="5791201" cy="1453020"/>
          </a:xfrm>
          <a:prstGeom prst="rect">
            <a:avLst/>
          </a:prstGeom>
        </p:spPr>
        <p:txBody>
          <a:bodyPr/>
          <a:lstStyle/>
          <a:p>
            <a:pPr algn="ctr"/>
            <a:r>
              <a:t>NADH and FADH</a:t>
            </a:r>
            <a:r>
              <a:rPr baseline="-25000"/>
              <a:t>2</a:t>
            </a:r>
            <a:r>
              <a:t> are Reducing Power</a:t>
            </a:r>
          </a:p>
        </p:txBody>
      </p:sp>
      <p:sp>
        <p:nvSpPr>
          <p:cNvPr id="357" name="NADH and FADH2 are a source of electrons which are used as reducing power within the mitochondrial matrix.…"/>
          <p:cNvSpPr txBox="1">
            <a:spLocks noGrp="1"/>
          </p:cNvSpPr>
          <p:nvPr>
            <p:ph type="body" idx="1"/>
          </p:nvPr>
        </p:nvSpPr>
        <p:spPr>
          <a:xfrm>
            <a:off x="441507" y="1989859"/>
            <a:ext cx="8260986" cy="4114801"/>
          </a:xfrm>
          <a:prstGeom prst="rect">
            <a:avLst/>
          </a:prstGeom>
        </p:spPr>
        <p:txBody>
          <a:bodyPr/>
          <a:lstStyle/>
          <a:p>
            <a:r>
              <a:t>NADH and FADH</a:t>
            </a:r>
            <a:r>
              <a:rPr baseline="-25000"/>
              <a:t>2</a:t>
            </a:r>
            <a:r>
              <a:t> are a source of electrons which are used as reducing power within the mitochondrial matrix.</a:t>
            </a:r>
          </a:p>
          <a:p>
            <a:r>
              <a:t>Oxidative phosphorylation uses NADH and FADH</a:t>
            </a:r>
            <a:r>
              <a:rPr baseline="-25000"/>
              <a:t>2</a:t>
            </a:r>
            <a:r>
              <a:t> to transfer electrons from one molecule to another in the matrix of the mitochondrion.</a:t>
            </a:r>
          </a:p>
        </p:txBody>
      </p:sp>
      <p:pic>
        <p:nvPicPr>
          <p:cNvPr id="358" name="pasted-movie.png" descr="pasted-movie.png"/>
          <p:cNvPicPr>
            <a:picLocks noChangeAspect="1"/>
          </p:cNvPicPr>
          <p:nvPr/>
        </p:nvPicPr>
        <p:blipFill>
          <a:blip/>
          <a:stretch>
            <a:fillRect/>
          </a:stretch>
        </p:blipFill>
        <p:spPr>
          <a:xfrm>
            <a:off x="774374" y="5492776"/>
            <a:ext cx="7595252" cy="1189156"/>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60" name="Oxidative Phosphorylation"/>
          <p:cNvSpPr txBox="1">
            <a:spLocks noGrp="1"/>
          </p:cNvSpPr>
          <p:nvPr>
            <p:ph type="title"/>
          </p:nvPr>
        </p:nvSpPr>
        <p:spPr>
          <a:xfrm>
            <a:off x="2234903" y="71004"/>
            <a:ext cx="6483070" cy="1161846"/>
          </a:xfrm>
          <a:prstGeom prst="rect">
            <a:avLst/>
          </a:prstGeom>
        </p:spPr>
        <p:txBody>
          <a:bodyPr/>
          <a:lstStyle>
            <a:lvl1pPr algn="ctr"/>
          </a:lstStyle>
          <a:p>
            <a:r>
              <a:t>Oxidative Phosphorylation</a:t>
            </a:r>
          </a:p>
        </p:txBody>
      </p:sp>
      <p:sp>
        <p:nvSpPr>
          <p:cNvPr id="361" name="These small “packets” of energy are used to pump hydrogen ions across the cristae to the intermembrane space ultimately driving the synthesis of ATP."/>
          <p:cNvSpPr txBox="1">
            <a:spLocks noGrp="1"/>
          </p:cNvSpPr>
          <p:nvPr>
            <p:ph type="body" idx="1"/>
          </p:nvPr>
        </p:nvSpPr>
        <p:spPr>
          <a:xfrm>
            <a:off x="227680" y="1068531"/>
            <a:ext cx="8688640" cy="4114801"/>
          </a:xfrm>
          <a:prstGeom prst="rect">
            <a:avLst/>
          </a:prstGeom>
        </p:spPr>
        <p:txBody>
          <a:bodyPr/>
          <a:lstStyle/>
          <a:p>
            <a:r>
              <a:t>These small “packets” of energy are used to pump hydrogen ions across the cristae to the intermembrane space ultimately driving the synthesis of ATP.  </a:t>
            </a:r>
          </a:p>
        </p:txBody>
      </p:sp>
      <p:pic>
        <p:nvPicPr>
          <p:cNvPr id="362" name="pasted-movie.png" descr="pasted-movie.png"/>
          <p:cNvPicPr>
            <a:picLocks noChangeAspect="1"/>
          </p:cNvPicPr>
          <p:nvPr/>
        </p:nvPicPr>
        <p:blipFill>
          <a:blip/>
          <a:stretch>
            <a:fillRect/>
          </a:stretch>
        </p:blipFill>
        <p:spPr>
          <a:xfrm>
            <a:off x="3432523" y="2512797"/>
            <a:ext cx="5610015" cy="3362274"/>
          </a:xfrm>
          <a:prstGeom prst="rect">
            <a:avLst/>
          </a:prstGeom>
          <a:ln w="12700">
            <a:miter lim="400000"/>
          </a:ln>
        </p:spPr>
      </p:pic>
      <p:pic>
        <p:nvPicPr>
          <p:cNvPr id="363" name="pasted-movie.png" descr="pasted-movie.png"/>
          <p:cNvPicPr>
            <a:picLocks noChangeAspect="1"/>
          </p:cNvPicPr>
          <p:nvPr/>
        </p:nvPicPr>
        <p:blipFill>
          <a:blip/>
          <a:stretch>
            <a:fillRect/>
          </a:stretch>
        </p:blipFill>
        <p:spPr>
          <a:xfrm>
            <a:off x="3508604" y="5713016"/>
            <a:ext cx="1258420" cy="153807"/>
          </a:xfrm>
          <a:prstGeom prst="rect">
            <a:avLst/>
          </a:prstGeom>
          <a:ln w="12700">
            <a:miter lim="400000"/>
          </a:ln>
        </p:spPr>
      </p:pic>
      <p:pic>
        <p:nvPicPr>
          <p:cNvPr id="364" name="pasted-movie.png" descr="pasted-movie.png"/>
          <p:cNvPicPr>
            <a:picLocks noChangeAspect="1"/>
          </p:cNvPicPr>
          <p:nvPr/>
        </p:nvPicPr>
        <p:blipFill>
          <a:blip/>
          <a:stretch>
            <a:fillRect/>
          </a:stretch>
        </p:blipFill>
        <p:spPr>
          <a:xfrm>
            <a:off x="692150" y="5964381"/>
            <a:ext cx="7759700" cy="8001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66" name="ATP Synthesis"/>
          <p:cNvSpPr txBox="1">
            <a:spLocks noGrp="1"/>
          </p:cNvSpPr>
          <p:nvPr>
            <p:ph type="title"/>
          </p:nvPr>
        </p:nvSpPr>
        <p:spPr>
          <a:prstGeom prst="rect">
            <a:avLst/>
          </a:prstGeom>
        </p:spPr>
        <p:txBody>
          <a:bodyPr/>
          <a:lstStyle>
            <a:lvl1pPr algn="ctr"/>
          </a:lstStyle>
          <a:p>
            <a:r>
              <a:t>ATP Synthesis</a:t>
            </a:r>
          </a:p>
        </p:txBody>
      </p:sp>
      <p:sp>
        <p:nvSpPr>
          <p:cNvPr id="367" name="Within the mitochondrial matrix, chemiosmosis and the ETC use the small “packets” of energy to drive the synthesis of ATP.…"/>
          <p:cNvSpPr txBox="1">
            <a:spLocks noGrp="1"/>
          </p:cNvSpPr>
          <p:nvPr>
            <p:ph type="body" idx="1"/>
          </p:nvPr>
        </p:nvSpPr>
        <p:spPr>
          <a:xfrm>
            <a:off x="584200" y="2743200"/>
            <a:ext cx="8204200" cy="4114800"/>
          </a:xfrm>
          <a:prstGeom prst="rect">
            <a:avLst/>
          </a:prstGeom>
        </p:spPr>
        <p:txBody>
          <a:bodyPr/>
          <a:lstStyle/>
          <a:p>
            <a:r>
              <a:t>Within the mitochondrial matrix, chemiosmosis and the ETC use the small “packets” of energy to drive the synthesis of ATP.</a:t>
            </a:r>
          </a:p>
          <a:p>
            <a:r>
              <a:t>90% of the ATP generated comes from oxidative phosphorylation.</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69" name="ATP Synthesis"/>
          <p:cNvSpPr txBox="1">
            <a:spLocks noGrp="1"/>
          </p:cNvSpPr>
          <p:nvPr>
            <p:ph type="title"/>
          </p:nvPr>
        </p:nvSpPr>
        <p:spPr>
          <a:prstGeom prst="rect">
            <a:avLst/>
          </a:prstGeom>
        </p:spPr>
        <p:txBody>
          <a:bodyPr/>
          <a:lstStyle>
            <a:lvl1pPr algn="ctr"/>
          </a:lstStyle>
          <a:p>
            <a:r>
              <a:t>ATP Synthesis</a:t>
            </a:r>
          </a:p>
        </p:txBody>
      </p:sp>
      <p:sp>
        <p:nvSpPr>
          <p:cNvPr id="370" name="The remaining 10% of ATP comes from substrate level phosphorylation (glycolysis) and the Krebs cycle where enzymes transfer a phosphate group (PO32-) from a substrate directly to ADP.…"/>
          <p:cNvSpPr txBox="1">
            <a:spLocks noGrp="1"/>
          </p:cNvSpPr>
          <p:nvPr>
            <p:ph type="body" idx="1"/>
          </p:nvPr>
        </p:nvSpPr>
        <p:spPr>
          <a:prstGeom prst="rect">
            <a:avLst/>
          </a:prstGeom>
        </p:spPr>
        <p:txBody>
          <a:bodyPr/>
          <a:lstStyle/>
          <a:p>
            <a:pPr>
              <a:lnSpc>
                <a:spcPct val="90000"/>
              </a:lnSpc>
            </a:pPr>
            <a:r>
              <a:t>The remaining 10% of ATP comes from substrate level phosphorylation (glycolysis) and the Krebs cycle where enzymes transfer a phosphate group (PO</a:t>
            </a:r>
            <a:r>
              <a:rPr baseline="-5999"/>
              <a:t>3</a:t>
            </a:r>
            <a:r>
              <a:rPr baseline="31999"/>
              <a:t>2-</a:t>
            </a:r>
            <a:r>
              <a:t>) from a substrate directly to ADP.</a:t>
            </a:r>
          </a:p>
          <a:p>
            <a:pPr>
              <a:lnSpc>
                <a:spcPct val="90000"/>
              </a:lnSpc>
            </a:pPr>
            <a:r>
              <a:t>The substrate in this case comes from an organic intermediate generated from the breakdown of glucose.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Double-click to edit"/>
          <p:cNvSpPr txBox="1">
            <a:spLocks noGrp="1"/>
          </p:cNvSpPr>
          <p:nvPr>
            <p:ph type="body" idx="1"/>
          </p:nvPr>
        </p:nvSpPr>
        <p:spPr>
          <a:prstGeom prst="rect">
            <a:avLst/>
          </a:prstGeom>
        </p:spPr>
        <p:txBody>
          <a:bodyPr/>
          <a:lstStyle/>
          <a:p>
            <a:endParaRPr/>
          </a:p>
        </p:txBody>
      </p:sp>
      <p:pic>
        <p:nvPicPr>
          <p:cNvPr id="373" name="Nye Krebs Cycle.mov" descr="Nye Krebs Cycle.mov"/>
          <p:cNvPicPr>
            <a:picLocks/>
          </p:cNvPicPr>
          <p:nvPr>
            <a:videoFile r:link="rId1"/>
            <p:extLst>
              <p:ext uri="{DAA4B4D4-6D71-4841-9C94-3DE7FCFB9230}">
                <p14:media xmlns:p14="http://schemas.microsoft.com/office/powerpoint/2010/main"/>
              </p:ext>
            </p:extLst>
          </p:nvPr>
        </p:nvPicPr>
        <p:blipFill>
          <a:blip/>
          <a:stretch>
            <a:fillRect/>
          </a:stretch>
        </p:blipFill>
        <p:spPr>
          <a:xfrm>
            <a:off x="-1104085" y="236203"/>
            <a:ext cx="11352170" cy="638559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875" fill="hold"/>
                                        <p:tgtEl>
                                          <p:spTgt spid="37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73"/>
                </p:tgtEl>
              </p:cMediaNode>
            </p:video>
            <p:seq concurrent="1" prevAc="none" nextAc="seek">
              <p:cTn id="8" restart="whenNotActive" fill="hold" evtFilter="cancelBubble" nodeType="interactiveSeq">
                <p:stCondLst>
                  <p:cond evt="onClick" delay="0">
                    <p:tgtEl>
                      <p:spTgt spid="37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73"/>
                                        </p:tgtEl>
                                      </p:cBhvr>
                                    </p:cmd>
                                  </p:childTnLst>
                                </p:cTn>
                              </p:par>
                            </p:childTnLst>
                          </p:cTn>
                        </p:par>
                      </p:childTnLst>
                    </p:cTn>
                  </p:par>
                </p:childTnLst>
              </p:cTn>
              <p:nextCondLst>
                <p:cond evt="onClick" delay="0">
                  <p:tgtEl>
                    <p:spTgt spid="37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75" name="Electron Transport Chain"/>
          <p:cNvSpPr txBox="1">
            <a:spLocks noGrp="1"/>
          </p:cNvSpPr>
          <p:nvPr>
            <p:ph type="title"/>
          </p:nvPr>
        </p:nvSpPr>
        <p:spPr>
          <a:xfrm>
            <a:off x="3073977" y="71004"/>
            <a:ext cx="5791201" cy="1022123"/>
          </a:xfrm>
          <a:prstGeom prst="rect">
            <a:avLst/>
          </a:prstGeom>
        </p:spPr>
        <p:txBody>
          <a:bodyPr/>
          <a:lstStyle>
            <a:lvl1pPr algn="ctr"/>
          </a:lstStyle>
          <a:p>
            <a:r>
              <a:t>Electron Transport Chain</a:t>
            </a:r>
          </a:p>
        </p:txBody>
      </p:sp>
      <p:sp>
        <p:nvSpPr>
          <p:cNvPr id="376" name="The NADH and FADH2 produced by the citric acid cycle carry energy to the cristae of the mitochondria.…"/>
          <p:cNvSpPr txBox="1">
            <a:spLocks noGrp="1"/>
          </p:cNvSpPr>
          <p:nvPr>
            <p:ph type="body" idx="1"/>
          </p:nvPr>
        </p:nvSpPr>
        <p:spPr>
          <a:xfrm>
            <a:off x="78509" y="1126200"/>
            <a:ext cx="5060363" cy="5662528"/>
          </a:xfrm>
          <a:prstGeom prst="rect">
            <a:avLst/>
          </a:prstGeom>
        </p:spPr>
        <p:txBody>
          <a:bodyPr/>
          <a:lstStyle/>
          <a:p>
            <a:pPr>
              <a:defRPr sz="2600"/>
            </a:pPr>
            <a:r>
              <a:t>The NADH and FADH</a:t>
            </a:r>
            <a:r>
              <a:rPr baseline="-23538"/>
              <a:t>2</a:t>
            </a:r>
            <a:r>
              <a:t> produced by the citric acid cycle carry energy to the cristae of the mitochondria.</a:t>
            </a:r>
          </a:p>
          <a:p>
            <a:pPr>
              <a:defRPr sz="2600"/>
            </a:pPr>
            <a:r>
              <a:t>The energy from the carriers is used by the electron transport chain to couple electron transport with the movement of H</a:t>
            </a:r>
            <a:r>
              <a:rPr baseline="31999"/>
              <a:t>+</a:t>
            </a:r>
            <a:r>
              <a:t> to the intermembrane space. </a:t>
            </a:r>
          </a:p>
          <a:p>
            <a:pPr>
              <a:lnSpc>
                <a:spcPct val="90000"/>
              </a:lnSpc>
              <a:defRPr sz="2400"/>
            </a:pPr>
            <a:r>
              <a:t>The binding of electrons and the free protons to oxygen maintains the hydrogen gradient and generates water.</a:t>
            </a:r>
          </a:p>
        </p:txBody>
      </p:sp>
      <p:pic>
        <p:nvPicPr>
          <p:cNvPr id="377" name="Electron Transport Chain II.jpg" descr="Electron Transport Chain II.jpg"/>
          <p:cNvPicPr>
            <a:picLocks noChangeAspect="1"/>
          </p:cNvPicPr>
          <p:nvPr/>
        </p:nvPicPr>
        <p:blipFill>
          <a:blip/>
          <a:stretch>
            <a:fillRect/>
          </a:stretch>
        </p:blipFill>
        <p:spPr>
          <a:xfrm>
            <a:off x="5285603" y="1477507"/>
            <a:ext cx="3705903" cy="5258572"/>
          </a:xfrm>
          <a:prstGeom prst="rect">
            <a:avLst/>
          </a:prstGeom>
          <a:ln w="12700">
            <a:miter lim="400000"/>
          </a:ln>
        </p:spPr>
      </p:pic>
      <p:pic>
        <p:nvPicPr>
          <p:cNvPr id="378" name="pasted-movie.png" descr="pasted-movie.png"/>
          <p:cNvPicPr>
            <a:picLocks noChangeAspect="1"/>
          </p:cNvPicPr>
          <p:nvPr/>
        </p:nvPicPr>
        <p:blipFill>
          <a:blip/>
          <a:stretch>
            <a:fillRect/>
          </a:stretch>
        </p:blipFill>
        <p:spPr>
          <a:xfrm>
            <a:off x="5293919" y="6617351"/>
            <a:ext cx="2886613" cy="110721"/>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80" name="Oxidative Phosphorylation and the Electron Transport Chain"/>
          <p:cNvSpPr txBox="1">
            <a:spLocks noGrp="1"/>
          </p:cNvSpPr>
          <p:nvPr>
            <p:ph type="title"/>
          </p:nvPr>
        </p:nvSpPr>
        <p:spPr>
          <a:xfrm>
            <a:off x="2493818" y="79663"/>
            <a:ext cx="6477001" cy="1315127"/>
          </a:xfrm>
          <a:prstGeom prst="rect">
            <a:avLst/>
          </a:prstGeom>
        </p:spPr>
        <p:txBody>
          <a:bodyPr/>
          <a:lstStyle>
            <a:lvl1pPr algn="ctr">
              <a:defRPr sz="3700"/>
            </a:lvl1pPr>
          </a:lstStyle>
          <a:p>
            <a:r>
              <a:t>Oxidative Phosphorylation and the Electron Transport Chain</a:t>
            </a:r>
          </a:p>
        </p:txBody>
      </p:sp>
      <p:sp>
        <p:nvSpPr>
          <p:cNvPr id="381" name="No ATP is made directly, but the energy transfer is sliced into small amounts which is used to drive hydrogen ions across the membrane.…"/>
          <p:cNvSpPr txBox="1">
            <a:spLocks noGrp="1"/>
          </p:cNvSpPr>
          <p:nvPr>
            <p:ph type="body" sz="half" idx="1"/>
          </p:nvPr>
        </p:nvSpPr>
        <p:spPr>
          <a:xfrm>
            <a:off x="3460955" y="1628295"/>
            <a:ext cx="5596455" cy="4346478"/>
          </a:xfrm>
          <a:prstGeom prst="rect">
            <a:avLst/>
          </a:prstGeom>
        </p:spPr>
        <p:txBody>
          <a:bodyPr/>
          <a:lstStyle/>
          <a:p>
            <a:pPr>
              <a:lnSpc>
                <a:spcPct val="90000"/>
              </a:lnSpc>
              <a:defRPr sz="2400"/>
            </a:pPr>
            <a:r>
              <a:t>No ATP is made directly, but the energy transfer is sliced into small amounts which is used to drive hydrogen ions across the membrane.</a:t>
            </a:r>
          </a:p>
          <a:p>
            <a:pPr>
              <a:lnSpc>
                <a:spcPct val="90000"/>
              </a:lnSpc>
              <a:defRPr sz="2400"/>
            </a:pPr>
            <a:r>
              <a:t>ATP synthesis occurs via chemiosmosis as the hydrogen ions pass through the ATP synthase molecule.</a:t>
            </a:r>
          </a:p>
          <a:p>
            <a:pPr>
              <a:lnSpc>
                <a:spcPct val="90000"/>
              </a:lnSpc>
              <a:defRPr sz="2400"/>
            </a:pPr>
            <a:r>
              <a:t>O</a:t>
            </a:r>
            <a:r>
              <a:rPr baseline="-5999"/>
              <a:t>2</a:t>
            </a:r>
            <a:r>
              <a:t> serves as the terminal electron acceptor for the electron transport chain. </a:t>
            </a:r>
          </a:p>
        </p:txBody>
      </p:sp>
      <p:pic>
        <p:nvPicPr>
          <p:cNvPr id="382" name="Electron Transport Chain II.jpg" descr="Electron Transport Chain II.jpg"/>
          <p:cNvPicPr>
            <a:picLocks noChangeAspect="1"/>
          </p:cNvPicPr>
          <p:nvPr/>
        </p:nvPicPr>
        <p:blipFill>
          <a:blip/>
          <a:stretch>
            <a:fillRect/>
          </a:stretch>
        </p:blipFill>
        <p:spPr>
          <a:xfrm>
            <a:off x="139115" y="1312984"/>
            <a:ext cx="3120072" cy="4427296"/>
          </a:xfrm>
          <a:prstGeom prst="rect">
            <a:avLst/>
          </a:prstGeom>
          <a:ln w="12700">
            <a:miter lim="400000"/>
          </a:ln>
        </p:spPr>
      </p:pic>
      <p:pic>
        <p:nvPicPr>
          <p:cNvPr id="383" name="pasted-movie.png" descr="pasted-movie.png"/>
          <p:cNvPicPr>
            <a:picLocks noChangeAspect="1"/>
          </p:cNvPicPr>
          <p:nvPr/>
        </p:nvPicPr>
        <p:blipFill>
          <a:blip/>
          <a:stretch>
            <a:fillRect/>
          </a:stretch>
        </p:blipFill>
        <p:spPr>
          <a:xfrm>
            <a:off x="521035" y="5771435"/>
            <a:ext cx="8101930" cy="105366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85" name="ATP Synthase and Chemiosmosis"/>
          <p:cNvSpPr txBox="1">
            <a:spLocks noGrp="1"/>
          </p:cNvSpPr>
          <p:nvPr>
            <p:ph type="title"/>
          </p:nvPr>
        </p:nvSpPr>
        <p:spPr>
          <a:xfrm>
            <a:off x="2926772" y="417368"/>
            <a:ext cx="5791201" cy="1676401"/>
          </a:xfrm>
          <a:prstGeom prst="rect">
            <a:avLst/>
          </a:prstGeom>
        </p:spPr>
        <p:txBody>
          <a:bodyPr/>
          <a:lstStyle>
            <a:lvl1pPr algn="ctr"/>
          </a:lstStyle>
          <a:p>
            <a:r>
              <a:t>ATP Synthase and Chemiosmosis</a:t>
            </a:r>
          </a:p>
        </p:txBody>
      </p:sp>
      <p:sp>
        <p:nvSpPr>
          <p:cNvPr id="386" name="The inner part of the mitochondrial membrane contains many copies of a protein complex called ATP synthase.…"/>
          <p:cNvSpPr txBox="1">
            <a:spLocks noGrp="1"/>
          </p:cNvSpPr>
          <p:nvPr>
            <p:ph type="body" idx="1"/>
          </p:nvPr>
        </p:nvSpPr>
        <p:spPr>
          <a:xfrm>
            <a:off x="390573" y="2327563"/>
            <a:ext cx="8362854" cy="4114801"/>
          </a:xfrm>
          <a:prstGeom prst="rect">
            <a:avLst/>
          </a:prstGeom>
        </p:spPr>
        <p:txBody>
          <a:bodyPr/>
          <a:lstStyle/>
          <a:p>
            <a:pPr>
              <a:lnSpc>
                <a:spcPct val="90000"/>
              </a:lnSpc>
            </a:pPr>
            <a:r>
              <a:t>The inner part of the mitochondrial membrane contains many copies of a protein complex called ATP synthase.  </a:t>
            </a:r>
          </a:p>
          <a:p>
            <a:pPr>
              <a:lnSpc>
                <a:spcPct val="90000"/>
              </a:lnSpc>
            </a:pPr>
            <a:r>
              <a:t>ATP synthase is the enzyme that actually phosphorylates ADP—making ATP during oxidative phosphorylation.</a:t>
            </a:r>
          </a:p>
          <a:p>
            <a:pPr>
              <a:lnSpc>
                <a:spcPct val="90000"/>
              </a:lnSpc>
            </a:pPr>
            <a:r>
              <a:t>It makes use of the H</a:t>
            </a:r>
            <a:r>
              <a:rPr baseline="31999"/>
              <a:t>+</a:t>
            </a:r>
            <a:r>
              <a:t> gradient created by the electron transport chain.</a:t>
            </a:r>
          </a:p>
        </p:txBody>
      </p:sp>
      <p:pic>
        <p:nvPicPr>
          <p:cNvPr id="387" name="pasted-movie.png" descr="pasted-movie.png"/>
          <p:cNvPicPr>
            <a:picLocks noChangeAspect="1"/>
          </p:cNvPicPr>
          <p:nvPr/>
        </p:nvPicPr>
        <p:blipFill>
          <a:blip/>
          <a:stretch>
            <a:fillRect/>
          </a:stretch>
        </p:blipFill>
        <p:spPr>
          <a:xfrm>
            <a:off x="731960" y="5790967"/>
            <a:ext cx="7680080" cy="989102"/>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89" name="Chemiosmosis"/>
          <p:cNvSpPr txBox="1">
            <a:spLocks noGrp="1"/>
          </p:cNvSpPr>
          <p:nvPr>
            <p:ph type="title"/>
          </p:nvPr>
        </p:nvSpPr>
        <p:spPr>
          <a:xfrm>
            <a:off x="3299113" y="88322"/>
            <a:ext cx="5791201" cy="973400"/>
          </a:xfrm>
          <a:prstGeom prst="rect">
            <a:avLst/>
          </a:prstGeom>
        </p:spPr>
        <p:txBody>
          <a:bodyPr/>
          <a:lstStyle>
            <a:lvl1pPr algn="ctr"/>
          </a:lstStyle>
          <a:p>
            <a:r>
              <a:t>Chemiosmosis</a:t>
            </a:r>
          </a:p>
        </p:txBody>
      </p:sp>
      <p:sp>
        <p:nvSpPr>
          <p:cNvPr id="390" name="The mitochondrial membrane generates and maintains this H+ gradient by using the energy releasing flow of electrons to pump H+ across the membrane from the matrix to the intermembrane space.…"/>
          <p:cNvSpPr txBox="1">
            <a:spLocks noGrp="1"/>
          </p:cNvSpPr>
          <p:nvPr>
            <p:ph type="body" idx="1"/>
          </p:nvPr>
        </p:nvSpPr>
        <p:spPr>
          <a:xfrm>
            <a:off x="-20751" y="1011381"/>
            <a:ext cx="4594331" cy="5824667"/>
          </a:xfrm>
          <a:prstGeom prst="rect">
            <a:avLst/>
          </a:prstGeom>
        </p:spPr>
        <p:txBody>
          <a:bodyPr/>
          <a:lstStyle/>
          <a:p>
            <a:r>
              <a:t>The mitochondrial membrane generates and maintains this H</a:t>
            </a:r>
            <a:r>
              <a:rPr baseline="29999"/>
              <a:t>+</a:t>
            </a:r>
            <a:r>
              <a:t> gradient by using the energy releasing flow of electrons to pump H</a:t>
            </a:r>
            <a:r>
              <a:rPr baseline="29999"/>
              <a:t>+</a:t>
            </a:r>
            <a:r>
              <a:t> across the membrane from the matrix to the intermembrane space.</a:t>
            </a:r>
          </a:p>
          <a:p>
            <a:r>
              <a:t>The flow of H</a:t>
            </a:r>
            <a:r>
              <a:rPr baseline="31999"/>
              <a:t>+</a:t>
            </a:r>
            <a:r>
              <a:t> through the ATP synthase drives the synthesis of ATP.</a:t>
            </a:r>
          </a:p>
        </p:txBody>
      </p:sp>
      <p:pic>
        <p:nvPicPr>
          <p:cNvPr id="391" name="ATP Synthase GIF.gif" descr="ATP Synthase GIF.gif"/>
          <p:cNvPicPr>
            <a:picLocks/>
          </p:cNvPicPr>
          <p:nvPr/>
        </p:nvPicPr>
        <p:blipFill>
          <a:blip/>
          <a:stretch>
            <a:fillRect/>
          </a:stretch>
        </p:blipFill>
        <p:spPr>
          <a:xfrm>
            <a:off x="4498665" y="2123300"/>
            <a:ext cx="4524056" cy="339304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93" name="Fermentation"/>
          <p:cNvSpPr txBox="1">
            <a:spLocks noGrp="1"/>
          </p:cNvSpPr>
          <p:nvPr>
            <p:ph type="title"/>
          </p:nvPr>
        </p:nvSpPr>
        <p:spPr>
          <a:prstGeom prst="rect">
            <a:avLst/>
          </a:prstGeom>
        </p:spPr>
        <p:txBody>
          <a:bodyPr/>
          <a:lstStyle>
            <a:lvl1pPr algn="ctr"/>
          </a:lstStyle>
          <a:p>
            <a:r>
              <a:t>Fermentation</a:t>
            </a:r>
          </a:p>
        </p:txBody>
      </p:sp>
      <p:sp>
        <p:nvSpPr>
          <p:cNvPr id="394" name="Glycolysis occurs in the cytoplasm of a cell with or without oxygen producing 2 ATPs.…"/>
          <p:cNvSpPr txBox="1">
            <a:spLocks noGrp="1"/>
          </p:cNvSpPr>
          <p:nvPr>
            <p:ph type="body" idx="1"/>
          </p:nvPr>
        </p:nvSpPr>
        <p:spPr>
          <a:prstGeom prst="rect">
            <a:avLst/>
          </a:prstGeom>
        </p:spPr>
        <p:txBody>
          <a:bodyPr/>
          <a:lstStyle/>
          <a:p>
            <a:pPr>
              <a:lnSpc>
                <a:spcPct val="90000"/>
              </a:lnSpc>
            </a:pPr>
            <a:r>
              <a:rPr sz="2600"/>
              <a:t>Glycolysis occurs in the cytoplasm of a cell with or without oxygen producing 2 ATPs.</a:t>
            </a:r>
          </a:p>
          <a:p>
            <a:pPr>
              <a:lnSpc>
                <a:spcPct val="90000"/>
              </a:lnSpc>
            </a:pPr>
            <a:r>
              <a:rPr sz="2600"/>
              <a:t>As long as there is a way to regenerate NAD</a:t>
            </a:r>
            <a:r>
              <a:rPr sz="2600" baseline="29999"/>
              <a:t>+</a:t>
            </a:r>
            <a:r>
              <a:rPr sz="2600"/>
              <a:t> when O</a:t>
            </a:r>
            <a:r>
              <a:rPr sz="2600" baseline="-25000"/>
              <a:t>2</a:t>
            </a:r>
            <a:r>
              <a:rPr sz="2600"/>
              <a:t> is not available, the cell can keep functioning via glycolysis. (NAD</a:t>
            </a:r>
            <a:r>
              <a:rPr sz="2600" baseline="29999"/>
              <a:t>+</a:t>
            </a:r>
            <a:r>
              <a:rPr sz="2600"/>
              <a:t> is the oxidizing agent).</a:t>
            </a:r>
          </a:p>
          <a:p>
            <a:pPr>
              <a:lnSpc>
                <a:spcPct val="90000"/>
              </a:lnSpc>
              <a:defRPr sz="2600"/>
            </a:pPr>
            <a:r>
              <a:t>Fermentation is the way the cell continues glycolysis.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396" name="Alcohol Fermentation…"/>
          <p:cNvSpPr txBox="1">
            <a:spLocks noGrp="1"/>
          </p:cNvSpPr>
          <p:nvPr>
            <p:ph type="title"/>
          </p:nvPr>
        </p:nvSpPr>
        <p:spPr>
          <a:xfrm>
            <a:off x="3204347" y="334173"/>
            <a:ext cx="5548263" cy="1343959"/>
          </a:xfrm>
          <a:prstGeom prst="rect">
            <a:avLst/>
          </a:prstGeom>
        </p:spPr>
        <p:txBody>
          <a:bodyPr/>
          <a:lstStyle/>
          <a:p>
            <a:r>
              <a:t>Alcohol Fermentation</a:t>
            </a:r>
          </a:p>
          <a:p>
            <a:r>
              <a:t>Yeast</a:t>
            </a:r>
          </a:p>
        </p:txBody>
      </p:sp>
      <p:sp>
        <p:nvSpPr>
          <p:cNvPr id="397" name="1.  CO2 is released from pyruvate creating acetaldehyde.…"/>
          <p:cNvSpPr txBox="1">
            <a:spLocks noGrp="1"/>
          </p:cNvSpPr>
          <p:nvPr>
            <p:ph type="body" sz="half" idx="1"/>
          </p:nvPr>
        </p:nvSpPr>
        <p:spPr>
          <a:xfrm>
            <a:off x="127577" y="1676955"/>
            <a:ext cx="4345251" cy="4114801"/>
          </a:xfrm>
          <a:prstGeom prst="rect">
            <a:avLst/>
          </a:prstGeom>
        </p:spPr>
        <p:txBody>
          <a:bodyPr/>
          <a:lstStyle/>
          <a:p>
            <a:pPr>
              <a:buClr>
                <a:srgbClr val="FFFFFF"/>
              </a:buClr>
              <a:buFontTx/>
              <a:defRPr>
                <a:solidFill>
                  <a:srgbClr val="FFE2D6"/>
                </a:solidFill>
                <a:uFill>
                  <a:solidFill>
                    <a:srgbClr val="FFE2D6"/>
                  </a:solidFill>
                </a:uFill>
              </a:defRPr>
            </a:pPr>
            <a:r>
              <a:rPr sz="2400"/>
              <a:t>1.  CO</a:t>
            </a:r>
            <a:r>
              <a:rPr sz="2400" baseline="-25000"/>
              <a:t>2</a:t>
            </a:r>
            <a:r>
              <a:rPr sz="2400"/>
              <a:t> is released from pyruvate creating acetaldehyde.</a:t>
            </a:r>
          </a:p>
          <a:p>
            <a:pPr>
              <a:buClr>
                <a:srgbClr val="FFFFFF"/>
              </a:buClr>
              <a:buFontTx/>
              <a:defRPr>
                <a:solidFill>
                  <a:srgbClr val="FFE2D6"/>
                </a:solidFill>
                <a:uFill>
                  <a:solidFill>
                    <a:srgbClr val="FFE2D6"/>
                  </a:solidFill>
                </a:uFill>
              </a:defRPr>
            </a:pPr>
            <a:r>
              <a:rPr sz="2400"/>
              <a:t>2.  NADH reduces acetaldehyde to ethanol regenerating NAD</a:t>
            </a:r>
            <a:r>
              <a:rPr sz="2400" baseline="29999"/>
              <a:t>+</a:t>
            </a:r>
            <a:r>
              <a:rPr sz="2400"/>
              <a:t>.</a:t>
            </a:r>
          </a:p>
          <a:p>
            <a:pPr>
              <a:buClrTx/>
              <a:buFontTx/>
              <a:defRPr sz="2400">
                <a:solidFill>
                  <a:srgbClr val="FF4013"/>
                </a:solidFill>
                <a:effectLst>
                  <a:outerShdw blurRad="50800" dist="25400" dir="2700000" rotWithShape="0">
                    <a:srgbClr val="000000">
                      <a:alpha val="75000"/>
                    </a:srgbClr>
                  </a:outerShdw>
                </a:effectLst>
                <a:uFill>
                  <a:solidFill>
                    <a:srgbClr val="FF4013"/>
                  </a:solidFill>
                </a:uFill>
              </a:defRPr>
            </a:pPr>
            <a:r>
              <a:t>3. Glycolysis is allowed to continue which produces ATP and keeps the cell alive.</a:t>
            </a:r>
          </a:p>
        </p:txBody>
      </p:sp>
      <p:pic>
        <p:nvPicPr>
          <p:cNvPr id="398" name="Fermentation NAD Regeneration.jpg" descr="Fermentation NAD Regeneration.jpg"/>
          <p:cNvPicPr>
            <a:picLocks noChangeAspect="1"/>
          </p:cNvPicPr>
          <p:nvPr/>
        </p:nvPicPr>
        <p:blipFill>
          <a:blip/>
          <a:stretch>
            <a:fillRect/>
          </a:stretch>
        </p:blipFill>
        <p:spPr>
          <a:xfrm>
            <a:off x="4286576" y="1866279"/>
            <a:ext cx="4796811" cy="3597608"/>
          </a:xfrm>
          <a:prstGeom prst="rect">
            <a:avLst/>
          </a:prstGeom>
          <a:ln w="12700">
            <a:miter lim="400000"/>
          </a:ln>
        </p:spPr>
      </p:pic>
      <p:pic>
        <p:nvPicPr>
          <p:cNvPr id="399" name="pasted-movie.png" descr="pasted-movie.png"/>
          <p:cNvPicPr>
            <a:picLocks noChangeAspect="1"/>
          </p:cNvPicPr>
          <p:nvPr/>
        </p:nvPicPr>
        <p:blipFill>
          <a:blip/>
          <a:stretch>
            <a:fillRect/>
          </a:stretch>
        </p:blipFill>
        <p:spPr>
          <a:xfrm>
            <a:off x="553195" y="5757956"/>
            <a:ext cx="8037610" cy="1024999"/>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401" name="Lactic Acid Fermentation…"/>
          <p:cNvSpPr txBox="1">
            <a:spLocks noGrp="1"/>
          </p:cNvSpPr>
          <p:nvPr>
            <p:ph type="title"/>
          </p:nvPr>
        </p:nvSpPr>
        <p:spPr>
          <a:xfrm>
            <a:off x="2701636" y="252845"/>
            <a:ext cx="5791201" cy="1327855"/>
          </a:xfrm>
          <a:prstGeom prst="rect">
            <a:avLst/>
          </a:prstGeom>
        </p:spPr>
        <p:txBody>
          <a:bodyPr/>
          <a:lstStyle/>
          <a:p>
            <a:r>
              <a:t>Lactic Acid Fermentation</a:t>
            </a:r>
          </a:p>
          <a:p>
            <a:r>
              <a:t>Muscle</a:t>
            </a:r>
          </a:p>
        </p:txBody>
      </p:sp>
      <p:sp>
        <p:nvSpPr>
          <p:cNvPr id="402" name="1. Pyruvate is reduced by NADH forming lactate as an end product.…"/>
          <p:cNvSpPr txBox="1">
            <a:spLocks noGrp="1"/>
          </p:cNvSpPr>
          <p:nvPr>
            <p:ph type="body" sz="half" idx="1"/>
          </p:nvPr>
        </p:nvSpPr>
        <p:spPr>
          <a:xfrm>
            <a:off x="40986" y="1859992"/>
            <a:ext cx="4342290" cy="4725536"/>
          </a:xfrm>
          <a:prstGeom prst="rect">
            <a:avLst/>
          </a:prstGeom>
        </p:spPr>
        <p:txBody>
          <a:bodyPr/>
          <a:lstStyle/>
          <a:p>
            <a:pPr>
              <a:buClrTx/>
              <a:buFontTx/>
              <a:defRPr sz="2400"/>
            </a:pPr>
            <a:r>
              <a:t>1. Pyruvate is reduced by NADH forming lactate as an end product.</a:t>
            </a:r>
          </a:p>
          <a:p>
            <a:pPr>
              <a:buClrTx/>
              <a:buFontTx/>
              <a:defRPr sz="2400"/>
            </a:pPr>
            <a:r>
              <a:t>2.  Lactate is the ionized form of lactic acid.</a:t>
            </a:r>
          </a:p>
          <a:p>
            <a:pPr>
              <a:buClrTx/>
              <a:buFontTx/>
              <a:defRPr sz="2400">
                <a:solidFill>
                  <a:srgbClr val="FF4013"/>
                </a:solidFill>
                <a:effectLst>
                  <a:outerShdw blurRad="50800" dist="25400" dir="2700000" rotWithShape="0">
                    <a:srgbClr val="000000">
                      <a:alpha val="75000"/>
                    </a:srgbClr>
                  </a:outerShdw>
                </a:effectLst>
                <a:uFill>
                  <a:solidFill>
                    <a:srgbClr val="FF4013"/>
                  </a:solidFill>
                </a:uFill>
              </a:defRPr>
            </a:pPr>
            <a:r>
              <a:t>3. Glycolysis is allowed to continue producing ATP and pyruvate which keeps the cell alive.</a:t>
            </a:r>
          </a:p>
        </p:txBody>
      </p:sp>
      <p:pic>
        <p:nvPicPr>
          <p:cNvPr id="403" name="Fermentation NAD Regeneration Lactate.jpg" descr="Fermentation NAD Regeneration Lactate.jpg"/>
          <p:cNvPicPr>
            <a:picLocks noChangeAspect="1"/>
          </p:cNvPicPr>
          <p:nvPr/>
        </p:nvPicPr>
        <p:blipFill>
          <a:blip/>
          <a:stretch>
            <a:fillRect/>
          </a:stretch>
        </p:blipFill>
        <p:spPr>
          <a:xfrm>
            <a:off x="4413787" y="1923100"/>
            <a:ext cx="4648504" cy="3492501"/>
          </a:xfrm>
          <a:prstGeom prst="rect">
            <a:avLst/>
          </a:prstGeom>
          <a:ln w="12700">
            <a:miter lim="400000"/>
          </a:ln>
        </p:spPr>
      </p:pic>
      <p:pic>
        <p:nvPicPr>
          <p:cNvPr id="404" name="pasted-movie.png" descr="pasted-movie.png"/>
          <p:cNvPicPr>
            <a:picLocks noChangeAspect="1"/>
          </p:cNvPicPr>
          <p:nvPr/>
        </p:nvPicPr>
        <p:blipFill>
          <a:blip/>
          <a:stretch>
            <a:fillRect/>
          </a:stretch>
        </p:blipFill>
        <p:spPr>
          <a:xfrm>
            <a:off x="553195" y="5654047"/>
            <a:ext cx="8037610" cy="1024999"/>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406" name="Evolutionary Significance of Glycolysis"/>
          <p:cNvSpPr txBox="1">
            <a:spLocks noGrp="1"/>
          </p:cNvSpPr>
          <p:nvPr>
            <p:ph type="title"/>
          </p:nvPr>
        </p:nvSpPr>
        <p:spPr>
          <a:xfrm>
            <a:off x="2580409" y="781050"/>
            <a:ext cx="5791201" cy="1676400"/>
          </a:xfrm>
          <a:prstGeom prst="rect">
            <a:avLst/>
          </a:prstGeom>
        </p:spPr>
        <p:txBody>
          <a:bodyPr/>
          <a:lstStyle/>
          <a:p>
            <a:r>
              <a:t>Evolutionary Significance of Glycolysis</a:t>
            </a:r>
          </a:p>
        </p:txBody>
      </p:sp>
      <p:sp>
        <p:nvSpPr>
          <p:cNvPr id="407" name="The pathways of anaerobic respiration in yeast and humans are essentially the same. The difference is the final product made."/>
          <p:cNvSpPr txBox="1">
            <a:spLocks noGrp="1"/>
          </p:cNvSpPr>
          <p:nvPr>
            <p:ph type="body" idx="1"/>
          </p:nvPr>
        </p:nvSpPr>
        <p:spPr>
          <a:prstGeom prst="rect">
            <a:avLst/>
          </a:prstGeom>
        </p:spPr>
        <p:txBody>
          <a:bodyPr/>
          <a:lstStyle/>
          <a:p>
            <a:r>
              <a:t>The pathways of anaerobic respiration in yeast and humans are essentially the same. The difference is the final product made.</a:t>
            </a:r>
          </a:p>
        </p:txBody>
      </p:sp>
      <p:pic>
        <p:nvPicPr>
          <p:cNvPr id="408" name="pasted-movie.png" descr="pasted-movie.png"/>
          <p:cNvPicPr>
            <a:picLocks noChangeAspect="1"/>
          </p:cNvPicPr>
          <p:nvPr/>
        </p:nvPicPr>
        <p:blipFill>
          <a:blip/>
          <a:stretch>
            <a:fillRect/>
          </a:stretch>
        </p:blipFill>
        <p:spPr>
          <a:xfrm>
            <a:off x="321377" y="5629558"/>
            <a:ext cx="8501246" cy="1084124"/>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410" name="Evolutionary Significance of Glycolysis"/>
          <p:cNvSpPr txBox="1">
            <a:spLocks noGrp="1"/>
          </p:cNvSpPr>
          <p:nvPr>
            <p:ph type="title"/>
          </p:nvPr>
        </p:nvSpPr>
        <p:spPr>
          <a:xfrm>
            <a:off x="2701636" y="382731"/>
            <a:ext cx="5791201" cy="1676401"/>
          </a:xfrm>
          <a:prstGeom prst="rect">
            <a:avLst/>
          </a:prstGeom>
        </p:spPr>
        <p:txBody>
          <a:bodyPr/>
          <a:lstStyle/>
          <a:p>
            <a:r>
              <a:t>Evolutionary Significance of Glycolysis</a:t>
            </a:r>
          </a:p>
        </p:txBody>
      </p:sp>
      <p:sp>
        <p:nvSpPr>
          <p:cNvPr id="411" name="1.  Ancient prokaryotes likely used glycolysis for energy production before O2 was present in the atmosphere.…"/>
          <p:cNvSpPr txBox="1">
            <a:spLocks noGrp="1"/>
          </p:cNvSpPr>
          <p:nvPr>
            <p:ph type="body" idx="1"/>
          </p:nvPr>
        </p:nvSpPr>
        <p:spPr>
          <a:xfrm>
            <a:off x="545347" y="2402625"/>
            <a:ext cx="8249658" cy="4188303"/>
          </a:xfrm>
          <a:prstGeom prst="rect">
            <a:avLst/>
          </a:prstGeom>
        </p:spPr>
        <p:txBody>
          <a:bodyPr/>
          <a:lstStyle/>
          <a:p>
            <a:r>
              <a:t>1.  </a:t>
            </a:r>
            <a:r>
              <a:rPr sz="2400"/>
              <a:t>Ancient prokaryotes likely used glycolysis for energy production before O</a:t>
            </a:r>
            <a:r>
              <a:rPr sz="2400" baseline="-25000"/>
              <a:t>2</a:t>
            </a:r>
            <a:r>
              <a:rPr sz="2400"/>
              <a:t> was present in the atmosphere.</a:t>
            </a:r>
          </a:p>
          <a:p>
            <a:pPr marL="334554" indent="-293914"/>
            <a:r>
              <a:rPr sz="2400"/>
              <a:t>2.  Oldest prokaryotic fossil is 3.5 byo, O</a:t>
            </a:r>
            <a:r>
              <a:rPr sz="2400" baseline="-25000"/>
              <a:t>2</a:t>
            </a:r>
            <a:r>
              <a:rPr sz="2400"/>
              <a:t> began accumulating in the atmosphere 2.7 bya.</a:t>
            </a:r>
          </a:p>
          <a:p>
            <a:pPr marL="334554" indent="-293914">
              <a:defRPr sz="2400"/>
            </a:pPr>
            <a:r>
              <a:t>3.  Glycolysis is the most widespread form of energy production indicating it evolved early on.</a:t>
            </a:r>
          </a:p>
          <a:p>
            <a:pPr marL="334554" indent="-293914">
              <a:defRPr sz="2400"/>
            </a:pPr>
            <a:r>
              <a:t>4.  Location in the cytosol indicates it’s very old, older than membrane bound organelles.</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413" name="Catabolism"/>
          <p:cNvSpPr txBox="1">
            <a:spLocks noGrp="1"/>
          </p:cNvSpPr>
          <p:nvPr>
            <p:ph type="title"/>
          </p:nvPr>
        </p:nvSpPr>
        <p:spPr>
          <a:prstGeom prst="rect">
            <a:avLst/>
          </a:prstGeom>
        </p:spPr>
        <p:txBody>
          <a:bodyPr/>
          <a:lstStyle>
            <a:lvl1pPr algn="ctr"/>
          </a:lstStyle>
          <a:p>
            <a:r>
              <a:t>Catabolism</a:t>
            </a:r>
          </a:p>
        </p:txBody>
      </p:sp>
      <p:sp>
        <p:nvSpPr>
          <p:cNvPr id="414" name="Much of what we’ve discussed regarding cellular respiration deals with glucose as the “food,” but this isn’t always the case.…"/>
          <p:cNvSpPr txBox="1">
            <a:spLocks noGrp="1"/>
          </p:cNvSpPr>
          <p:nvPr>
            <p:ph type="body" idx="1"/>
          </p:nvPr>
        </p:nvSpPr>
        <p:spPr>
          <a:prstGeom prst="rect">
            <a:avLst/>
          </a:prstGeom>
        </p:spPr>
        <p:txBody>
          <a:bodyPr/>
          <a:lstStyle/>
          <a:p>
            <a:pPr>
              <a:lnSpc>
                <a:spcPct val="90000"/>
              </a:lnSpc>
              <a:buClrTx/>
              <a:buFontTx/>
              <a:defRPr sz="2600"/>
            </a:pPr>
            <a:r>
              <a:t>Much of what we’ve discussed regarding cellular respiration deals with glucose as the “food,” but this isn’t always the case.  </a:t>
            </a:r>
          </a:p>
          <a:p>
            <a:pPr>
              <a:lnSpc>
                <a:spcPct val="90000"/>
              </a:lnSpc>
              <a:buClrTx/>
              <a:buFontTx/>
              <a:defRPr sz="2600"/>
            </a:pPr>
            <a:r>
              <a:t>The foods we eat are often high in carbohydrates, proteins and fats.  </a:t>
            </a:r>
          </a:p>
          <a:p>
            <a:pPr>
              <a:lnSpc>
                <a:spcPct val="90000"/>
              </a:lnSpc>
              <a:buClrTx/>
              <a:buFontTx/>
              <a:defRPr sz="2600"/>
            </a:pPr>
            <a:r>
              <a:t>Many of the carbs get broken down into glucose and other monosaccharides that can be used by cellular respiration.</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416" name="Protein Catabolism"/>
          <p:cNvSpPr txBox="1">
            <a:spLocks noGrp="1"/>
          </p:cNvSpPr>
          <p:nvPr>
            <p:ph type="title"/>
          </p:nvPr>
        </p:nvSpPr>
        <p:spPr>
          <a:prstGeom prst="rect">
            <a:avLst/>
          </a:prstGeom>
        </p:spPr>
        <p:txBody>
          <a:bodyPr/>
          <a:lstStyle>
            <a:lvl1pPr algn="ctr"/>
          </a:lstStyle>
          <a:p>
            <a:r>
              <a:t>Protein Catabolism</a:t>
            </a:r>
          </a:p>
        </p:txBody>
      </p:sp>
      <p:sp>
        <p:nvSpPr>
          <p:cNvPr id="417" name="Proteins are also used as fuel.…"/>
          <p:cNvSpPr txBox="1">
            <a:spLocks noGrp="1"/>
          </p:cNvSpPr>
          <p:nvPr>
            <p:ph type="body" idx="1"/>
          </p:nvPr>
        </p:nvSpPr>
        <p:spPr>
          <a:prstGeom prst="rect">
            <a:avLst/>
          </a:prstGeom>
        </p:spPr>
        <p:txBody>
          <a:bodyPr/>
          <a:lstStyle/>
          <a:p>
            <a:r>
              <a:t>Proteins are also used as fuel.  </a:t>
            </a:r>
          </a:p>
          <a:p>
            <a:r>
              <a:t>First, deamination removes an amino group (excreted in urea), and the intermediates are then fed into glycolysis and the Krebs cycle.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419" name="Fat Catabolism"/>
          <p:cNvSpPr txBox="1">
            <a:spLocks noGrp="1"/>
          </p:cNvSpPr>
          <p:nvPr>
            <p:ph type="title"/>
          </p:nvPr>
        </p:nvSpPr>
        <p:spPr>
          <a:xfrm>
            <a:off x="2667000" y="581890"/>
            <a:ext cx="5791200" cy="1051279"/>
          </a:xfrm>
          <a:prstGeom prst="rect">
            <a:avLst/>
          </a:prstGeom>
        </p:spPr>
        <p:txBody>
          <a:bodyPr/>
          <a:lstStyle/>
          <a:p>
            <a:r>
              <a:t>Fat Catabolism</a:t>
            </a:r>
          </a:p>
        </p:txBody>
      </p:sp>
      <p:sp>
        <p:nvSpPr>
          <p:cNvPr id="420" name="Fats undergo a series of steps producing various intermediates of glycolysis and the Krebs cycle which can then be used as fuel.…"/>
          <p:cNvSpPr txBox="1">
            <a:spLocks noGrp="1"/>
          </p:cNvSpPr>
          <p:nvPr>
            <p:ph type="body" idx="1"/>
          </p:nvPr>
        </p:nvSpPr>
        <p:spPr>
          <a:xfrm>
            <a:off x="685800" y="1859972"/>
            <a:ext cx="7772400" cy="4114801"/>
          </a:xfrm>
          <a:prstGeom prst="rect">
            <a:avLst/>
          </a:prstGeom>
        </p:spPr>
        <p:txBody>
          <a:bodyPr/>
          <a:lstStyle/>
          <a:p>
            <a:pPr>
              <a:lnSpc>
                <a:spcPct val="90000"/>
              </a:lnSpc>
              <a:buClrTx/>
              <a:buFontTx/>
              <a:defRPr sz="2600"/>
            </a:pPr>
            <a:r>
              <a:t>Fats undergo a series of steps producing various intermediates of glycolysis and the Krebs cycle which can then be used as fuel.</a:t>
            </a:r>
          </a:p>
          <a:p>
            <a:pPr>
              <a:lnSpc>
                <a:spcPct val="90000"/>
              </a:lnSpc>
              <a:buClrTx/>
              <a:buFontTx/>
              <a:defRPr sz="2600"/>
            </a:pPr>
            <a:r>
              <a:t>Fats get converted to glycerol and fatty acids.  </a:t>
            </a:r>
          </a:p>
          <a:p>
            <a:pPr>
              <a:lnSpc>
                <a:spcPct val="90000"/>
              </a:lnSpc>
              <a:buClrTx/>
              <a:buFontTx/>
              <a:defRPr sz="2600"/>
            </a:pPr>
            <a:r>
              <a:t>Glycerol gets converted to G-3-P.  </a:t>
            </a:r>
          </a:p>
          <a:p>
            <a:pPr>
              <a:lnSpc>
                <a:spcPct val="90000"/>
              </a:lnSpc>
              <a:buClrTx/>
              <a:buFontTx/>
              <a:defRPr sz="2600"/>
            </a:pPr>
            <a:r>
              <a:rPr>
                <a:latin typeface="Symbol"/>
                <a:ea typeface="Symbol"/>
                <a:cs typeface="Symbol"/>
                <a:sym typeface="Symbol"/>
              </a:rPr>
              <a:t>b</a:t>
            </a:r>
            <a:r>
              <a:t>-oxidation converts the fatty acids into 2 carbon fragments that enter the Krebs cycle as acetyl CoA.</a:t>
            </a:r>
          </a:p>
        </p:txBody>
      </p:sp>
      <p:pic>
        <p:nvPicPr>
          <p:cNvPr id="421" name="pasted-movie.png" descr="pasted-movie.png"/>
          <p:cNvPicPr>
            <a:picLocks noChangeAspect="1"/>
          </p:cNvPicPr>
          <p:nvPr/>
        </p:nvPicPr>
        <p:blipFill>
          <a:blip/>
          <a:stretch>
            <a:fillRect/>
          </a:stretch>
        </p:blipFill>
        <p:spPr>
          <a:xfrm>
            <a:off x="685800" y="5338617"/>
            <a:ext cx="7772400" cy="1462233"/>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 name="Picture 2.png" descr="Picture 2.png"/>
          <p:cNvPicPr>
            <a:picLocks/>
          </p:cNvPicPr>
          <p:nvPr/>
        </p:nvPicPr>
        <p:blipFill>
          <a:blip/>
          <a:stretch>
            <a:fillRect/>
          </a:stretch>
        </p:blipFill>
        <p:spPr>
          <a:xfrm>
            <a:off x="0" y="-38100"/>
            <a:ext cx="2032000" cy="2413000"/>
          </a:xfrm>
          <a:prstGeom prst="rect">
            <a:avLst/>
          </a:prstGeom>
          <a:ln w="12700">
            <a:miter lim="400000"/>
          </a:ln>
          <a:effectLst>
            <a:outerShdw blurRad="50800" dist="25400" dir="2700000" rotWithShape="0">
              <a:srgbClr val="929292">
                <a:alpha val="75000"/>
              </a:srgbClr>
            </a:outerShdw>
          </a:effectLst>
        </p:spPr>
      </p:pic>
      <p:pic>
        <p:nvPicPr>
          <p:cNvPr id="424" name="Picture 3.png" descr="Picture 3.png"/>
          <p:cNvPicPr>
            <a:picLocks/>
          </p:cNvPicPr>
          <p:nvPr/>
        </p:nvPicPr>
        <p:blipFill>
          <a:blip/>
          <a:stretch>
            <a:fillRect/>
          </a:stretch>
        </p:blipFill>
        <p:spPr>
          <a:xfrm>
            <a:off x="12700" y="2362200"/>
            <a:ext cx="2032000" cy="2222500"/>
          </a:xfrm>
          <a:prstGeom prst="rect">
            <a:avLst/>
          </a:prstGeom>
          <a:ln w="12700">
            <a:miter lim="400000"/>
          </a:ln>
          <a:effectLst>
            <a:outerShdw blurRad="50800" dist="25400" dir="2700000" rotWithShape="0">
              <a:srgbClr val="929292">
                <a:alpha val="75000"/>
              </a:srgbClr>
            </a:outerShdw>
          </a:effectLst>
        </p:spPr>
      </p:pic>
      <p:pic>
        <p:nvPicPr>
          <p:cNvPr id="425" name="Picture 4.png" descr="Picture 4.png"/>
          <p:cNvPicPr>
            <a:picLocks/>
          </p:cNvPicPr>
          <p:nvPr/>
        </p:nvPicPr>
        <p:blipFill>
          <a:blip/>
          <a:stretch>
            <a:fillRect/>
          </a:stretch>
        </p:blipFill>
        <p:spPr>
          <a:xfrm>
            <a:off x="12700" y="4559300"/>
            <a:ext cx="2032000" cy="2324100"/>
          </a:xfrm>
          <a:prstGeom prst="rect">
            <a:avLst/>
          </a:prstGeom>
          <a:ln w="12700">
            <a:miter lim="400000"/>
          </a:ln>
          <a:effectLst>
            <a:outerShdw blurRad="50800" dist="25400" dir="2700000" rotWithShape="0">
              <a:srgbClr val="929292">
                <a:alpha val="75000"/>
              </a:srgbClr>
            </a:outerShdw>
          </a:effectLst>
        </p:spPr>
      </p:pic>
      <p:pic>
        <p:nvPicPr>
          <p:cNvPr id="426" name="Picture 5.png" descr="Picture 5.png"/>
          <p:cNvPicPr>
            <a:picLocks/>
          </p:cNvPicPr>
          <p:nvPr/>
        </p:nvPicPr>
        <p:blipFill>
          <a:blip/>
          <a:stretch>
            <a:fillRect/>
          </a:stretch>
        </p:blipFill>
        <p:spPr>
          <a:xfrm>
            <a:off x="2032000" y="-12700"/>
            <a:ext cx="2032000" cy="2514600"/>
          </a:xfrm>
          <a:prstGeom prst="rect">
            <a:avLst/>
          </a:prstGeom>
          <a:ln w="12700">
            <a:miter lim="400000"/>
          </a:ln>
          <a:effectLst>
            <a:outerShdw blurRad="50800" dist="25400" dir="2700000" rotWithShape="0">
              <a:srgbClr val="929292">
                <a:alpha val="75000"/>
              </a:srgbClr>
            </a:outerShdw>
          </a:effectLst>
        </p:spPr>
      </p:pic>
      <p:pic>
        <p:nvPicPr>
          <p:cNvPr id="427" name="Picture 6.png" descr="Picture 6.png"/>
          <p:cNvPicPr>
            <a:picLocks/>
          </p:cNvPicPr>
          <p:nvPr/>
        </p:nvPicPr>
        <p:blipFill>
          <a:blip/>
          <a:stretch>
            <a:fillRect/>
          </a:stretch>
        </p:blipFill>
        <p:spPr>
          <a:xfrm>
            <a:off x="2057400" y="2438400"/>
            <a:ext cx="2032000" cy="2070100"/>
          </a:xfrm>
          <a:prstGeom prst="rect">
            <a:avLst/>
          </a:prstGeom>
          <a:ln w="12700">
            <a:miter lim="400000"/>
          </a:ln>
        </p:spPr>
      </p:pic>
      <p:pic>
        <p:nvPicPr>
          <p:cNvPr id="428" name="Picture 7.png" descr="Picture 7.png"/>
          <p:cNvPicPr>
            <a:picLocks/>
          </p:cNvPicPr>
          <p:nvPr/>
        </p:nvPicPr>
        <p:blipFill>
          <a:blip/>
          <a:stretch>
            <a:fillRect/>
          </a:stretch>
        </p:blipFill>
        <p:spPr>
          <a:xfrm>
            <a:off x="2057400" y="4559300"/>
            <a:ext cx="2032000" cy="2235200"/>
          </a:xfrm>
          <a:prstGeom prst="rect">
            <a:avLst/>
          </a:prstGeom>
          <a:ln w="12700">
            <a:miter lim="400000"/>
          </a:ln>
        </p:spPr>
      </p:pic>
      <p:pic>
        <p:nvPicPr>
          <p:cNvPr id="429" name="Picture 8.png" descr="Picture 8.png"/>
          <p:cNvPicPr>
            <a:picLocks/>
          </p:cNvPicPr>
          <p:nvPr/>
        </p:nvPicPr>
        <p:blipFill>
          <a:blip/>
          <a:stretch>
            <a:fillRect/>
          </a:stretch>
        </p:blipFill>
        <p:spPr>
          <a:xfrm>
            <a:off x="4051300" y="-165100"/>
            <a:ext cx="2400300" cy="2552700"/>
          </a:xfrm>
          <a:prstGeom prst="rect">
            <a:avLst/>
          </a:prstGeom>
          <a:ln w="12700">
            <a:miter lim="400000"/>
          </a:ln>
        </p:spPr>
      </p:pic>
      <p:pic>
        <p:nvPicPr>
          <p:cNvPr id="430" name="Picture 9.png" descr="Picture 9.png"/>
          <p:cNvPicPr>
            <a:picLocks/>
          </p:cNvPicPr>
          <p:nvPr/>
        </p:nvPicPr>
        <p:blipFill>
          <a:blip/>
          <a:stretch>
            <a:fillRect/>
          </a:stretch>
        </p:blipFill>
        <p:spPr>
          <a:xfrm>
            <a:off x="4076700" y="2336800"/>
            <a:ext cx="2311400" cy="2324100"/>
          </a:xfrm>
          <a:prstGeom prst="rect">
            <a:avLst/>
          </a:prstGeom>
          <a:ln w="12700">
            <a:miter lim="400000"/>
          </a:ln>
        </p:spPr>
      </p:pic>
      <p:pic>
        <p:nvPicPr>
          <p:cNvPr id="431" name="Picture 10.png" descr="Picture 10.png"/>
          <p:cNvPicPr>
            <a:picLocks/>
          </p:cNvPicPr>
          <p:nvPr/>
        </p:nvPicPr>
        <p:blipFill>
          <a:blip/>
          <a:stretch>
            <a:fillRect/>
          </a:stretch>
        </p:blipFill>
        <p:spPr>
          <a:xfrm>
            <a:off x="4102100" y="4686300"/>
            <a:ext cx="2311400" cy="1981200"/>
          </a:xfrm>
          <a:prstGeom prst="rect">
            <a:avLst/>
          </a:prstGeom>
          <a:ln w="12700">
            <a:miter lim="400000"/>
          </a:ln>
        </p:spPr>
      </p:pic>
      <p:pic>
        <p:nvPicPr>
          <p:cNvPr id="432" name="Picture 11.png" descr="Picture 11.png"/>
          <p:cNvPicPr>
            <a:picLocks/>
          </p:cNvPicPr>
          <p:nvPr/>
        </p:nvPicPr>
        <p:blipFill>
          <a:blip/>
          <a:stretch>
            <a:fillRect/>
          </a:stretch>
        </p:blipFill>
        <p:spPr>
          <a:xfrm>
            <a:off x="6400800" y="-12700"/>
            <a:ext cx="2400300" cy="2806700"/>
          </a:xfrm>
          <a:prstGeom prst="rect">
            <a:avLst/>
          </a:prstGeom>
          <a:ln w="12700">
            <a:miter lim="400000"/>
          </a:ln>
        </p:spPr>
      </p:pic>
      <p:sp>
        <p:nvSpPr>
          <p:cNvPr id="433" name="=…"/>
          <p:cNvSpPr txBox="1">
            <a:spLocks noGrp="1"/>
          </p:cNvSpPr>
          <p:nvPr>
            <p:ph type="title"/>
          </p:nvPr>
        </p:nvSpPr>
        <p:spPr>
          <a:xfrm>
            <a:off x="4368800" y="3009900"/>
            <a:ext cx="4051300" cy="2997200"/>
          </a:xfrm>
          <a:prstGeom prst="rect">
            <a:avLst/>
          </a:prstGeom>
        </p:spPr>
        <p:txBody>
          <a:bodyPr/>
          <a:lstStyle/>
          <a:p>
            <a:pPr algn="r">
              <a:defRPr sz="2800"/>
            </a:pPr>
            <a:r>
              <a:t>=</a:t>
            </a:r>
          </a:p>
          <a:p>
            <a:pPr algn="r">
              <a:defRPr sz="2800"/>
            </a:pPr>
            <a:r>
              <a:t>7 FADH</a:t>
            </a:r>
            <a:r>
              <a:rPr baseline="-5999"/>
              <a:t>2</a:t>
            </a:r>
          </a:p>
          <a:p>
            <a:pPr algn="r">
              <a:defRPr sz="2800"/>
            </a:pPr>
            <a:r>
              <a:t>7 NADH</a:t>
            </a:r>
          </a:p>
          <a:p>
            <a:pPr algn="r">
              <a:defRPr sz="2800"/>
            </a:pPr>
            <a:r>
              <a:t>8 Acetyl CoA</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a:srcRect/>
          <a:stretch>
            <a:fillRect/>
          </a:stretch>
        </a:blipFill>
        <a:effectLst/>
      </p:bgPr>
    </p:bg>
    <p:spTree>
      <p:nvGrpSpPr>
        <p:cNvPr id="1" name=""/>
        <p:cNvGrpSpPr/>
        <p:nvPr/>
      </p:nvGrpSpPr>
      <p:grpSpPr>
        <a:xfrm>
          <a:off x="0" y="0"/>
          <a:ext cx="0" cy="0"/>
          <a:chOff x="0" y="0"/>
          <a:chExt cx="0" cy="0"/>
        </a:xfrm>
      </p:grpSpPr>
      <p:sp>
        <p:nvSpPr>
          <p:cNvPr id="435" name="Anabolic Metabolism"/>
          <p:cNvSpPr txBox="1">
            <a:spLocks noGrp="1"/>
          </p:cNvSpPr>
          <p:nvPr>
            <p:ph type="title"/>
          </p:nvPr>
        </p:nvSpPr>
        <p:spPr>
          <a:prstGeom prst="rect">
            <a:avLst/>
          </a:prstGeom>
        </p:spPr>
        <p:txBody>
          <a:bodyPr/>
          <a:lstStyle/>
          <a:p>
            <a:r>
              <a:t>Anabolic Metabolism</a:t>
            </a:r>
          </a:p>
        </p:txBody>
      </p:sp>
      <p:sp>
        <p:nvSpPr>
          <p:cNvPr id="436" name="In addition to using food for energy, some of the food we ingest is diverted away from glycolysis and the Krebs cycle and is used for growth and maintenance of the cell. Instead of producing ATP, the body uses it to create building products."/>
          <p:cNvSpPr txBox="1">
            <a:spLocks noGrp="1"/>
          </p:cNvSpPr>
          <p:nvPr>
            <p:ph type="body" idx="1"/>
          </p:nvPr>
        </p:nvSpPr>
        <p:spPr>
          <a:prstGeom prst="rect">
            <a:avLst/>
          </a:prstGeom>
        </p:spPr>
        <p:txBody>
          <a:bodyPr/>
          <a:lstStyle/>
          <a:p>
            <a:r>
              <a:t>In addition to using food for energy, some of the food we ingest is diverted away from glycolysis and the Krebs cycle and is used for growth and maintenance of the cell. Instead of producing ATP, the body uses it to create building products.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theme/theme1.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Gill Sans"/>
        <a:ea typeface="Gill Sans"/>
        <a:cs typeface="Gill Sans"/>
      </a:majorFont>
      <a:minorFont>
        <a:latin typeface="Tahoma"/>
        <a:ea typeface="Tahoma"/>
        <a:cs typeface="Tahoma"/>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Gill Sans"/>
        <a:ea typeface="Gill Sans"/>
        <a:cs typeface="Gill Sans"/>
      </a:majorFont>
      <a:minorFont>
        <a:latin typeface="Tahoma"/>
        <a:ea typeface="Tahoma"/>
        <a:cs typeface="Tahoma"/>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TotalTime>
  <Words>1714</Words>
  <Application>Microsoft Macintosh PowerPoint</Application>
  <PresentationFormat>On-screen Show (4:3)</PresentationFormat>
  <Paragraphs>131</Paragraphs>
  <Slides>43</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Gill Sans</vt:lpstr>
      <vt:lpstr>Helvetica</vt:lpstr>
      <vt:lpstr>Lucida Grande</vt:lpstr>
      <vt:lpstr>Symbol</vt:lpstr>
      <vt:lpstr>Tahoma</vt:lpstr>
      <vt:lpstr>Black</vt:lpstr>
      <vt:lpstr>Chapter 9 Cellular Respiration</vt:lpstr>
      <vt:lpstr>TOK </vt:lpstr>
      <vt:lpstr>Essential Idea:</vt:lpstr>
      <vt:lpstr>PowerPoint Presentation</vt:lpstr>
      <vt:lpstr>Energy Production</vt:lpstr>
      <vt:lpstr>Cell Respiration</vt:lpstr>
      <vt:lpstr>PowerPoint Presentation</vt:lpstr>
      <vt:lpstr>Energy Transfer</vt:lpstr>
      <vt:lpstr>PowerPoint Presentation</vt:lpstr>
      <vt:lpstr>Redox Reactions</vt:lpstr>
      <vt:lpstr>Redox Reactions</vt:lpstr>
      <vt:lpstr>Redox Reactions</vt:lpstr>
      <vt:lpstr>Redox Reactions Within the Cell</vt:lpstr>
      <vt:lpstr>Glucose Metabolism</vt:lpstr>
      <vt:lpstr>Glucose Metabolism</vt:lpstr>
      <vt:lpstr>Cellular Respiration</vt:lpstr>
      <vt:lpstr>PowerPoint Presentation</vt:lpstr>
      <vt:lpstr>Glycolysis</vt:lpstr>
      <vt:lpstr>PowerPoint Presentation</vt:lpstr>
      <vt:lpstr>Glycolysis</vt:lpstr>
      <vt:lpstr>The Junction Between the Citric Acid Cycle and Glycolysis</vt:lpstr>
      <vt:lpstr>The Link Between Glycolysis and the Citric Acid Cycle</vt:lpstr>
      <vt:lpstr>The Citric Acid Cycle</vt:lpstr>
      <vt:lpstr>Citric Acid Cycle</vt:lpstr>
      <vt:lpstr>NADH and FADH2 are Reducing Power</vt:lpstr>
      <vt:lpstr>Oxidative Phosphorylation</vt:lpstr>
      <vt:lpstr>ATP Synthesis</vt:lpstr>
      <vt:lpstr>ATP Synthesis</vt:lpstr>
      <vt:lpstr>PowerPoint Presentation</vt:lpstr>
      <vt:lpstr>Electron Transport Chain</vt:lpstr>
      <vt:lpstr>Oxidative Phosphorylation and the Electron Transport Chain</vt:lpstr>
      <vt:lpstr>ATP Synthase and Chemiosmosis</vt:lpstr>
      <vt:lpstr>Chemiosmosis</vt:lpstr>
      <vt:lpstr>Fermentation</vt:lpstr>
      <vt:lpstr>Alcohol Fermentation Yeast</vt:lpstr>
      <vt:lpstr>Lactic Acid Fermentation Muscle</vt:lpstr>
      <vt:lpstr>Evolutionary Significance of Glycolysis</vt:lpstr>
      <vt:lpstr>Evolutionary Significance of Glycolysis</vt:lpstr>
      <vt:lpstr>Catabolism</vt:lpstr>
      <vt:lpstr>Protein Catabolism</vt:lpstr>
      <vt:lpstr>Fat Catabolism</vt:lpstr>
      <vt:lpstr>= 7 FADH2 7 NADH 8 Acetyl CoA</vt:lpstr>
      <vt:lpstr>Anabolic Metabolism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MULTHAUPT, TRAVIS</cp:lastModifiedBy>
  <cp:revision>4</cp:revision>
  <dcterms:modified xsi:type="dcterms:W3CDTF">2025-12-30T03:59:36Z</dcterms:modified>
</cp:coreProperties>
</file>