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0" r:id="rId1"/>
  </p:sldMasterIdLst>
  <p:notesMasterIdLst>
    <p:notesMasterId r:id="rId70"/>
  </p:notesMasterIdLst>
  <p:sldIdLst>
    <p:sldId id="256" r:id="rId2"/>
    <p:sldId id="257" r:id="rId3"/>
    <p:sldId id="329" r:id="rId4"/>
    <p:sldId id="330" r:id="rId5"/>
    <p:sldId id="258" r:id="rId6"/>
    <p:sldId id="259" r:id="rId7"/>
    <p:sldId id="260" r:id="rId8"/>
    <p:sldId id="261" r:id="rId9"/>
    <p:sldId id="263" r:id="rId10"/>
    <p:sldId id="331" r:id="rId11"/>
    <p:sldId id="264" r:id="rId12"/>
    <p:sldId id="265" r:id="rId13"/>
    <p:sldId id="266" r:id="rId14"/>
    <p:sldId id="270" r:id="rId15"/>
    <p:sldId id="272" r:id="rId16"/>
    <p:sldId id="273" r:id="rId17"/>
    <p:sldId id="276" r:id="rId18"/>
    <p:sldId id="274" r:id="rId19"/>
    <p:sldId id="321" r:id="rId20"/>
    <p:sldId id="275" r:id="rId21"/>
    <p:sldId id="322" r:id="rId22"/>
    <p:sldId id="320" r:id="rId23"/>
    <p:sldId id="277" r:id="rId24"/>
    <p:sldId id="316" r:id="rId25"/>
    <p:sldId id="317" r:id="rId26"/>
    <p:sldId id="319" r:id="rId27"/>
    <p:sldId id="318" r:id="rId28"/>
    <p:sldId id="278" r:id="rId29"/>
    <p:sldId id="279" r:id="rId30"/>
    <p:sldId id="280" r:id="rId31"/>
    <p:sldId id="281" r:id="rId32"/>
    <p:sldId id="332" r:id="rId33"/>
    <p:sldId id="282" r:id="rId34"/>
    <p:sldId id="283" r:id="rId35"/>
    <p:sldId id="284" r:id="rId36"/>
    <p:sldId id="285" r:id="rId37"/>
    <p:sldId id="286" r:id="rId38"/>
    <p:sldId id="287" r:id="rId39"/>
    <p:sldId id="323" r:id="rId40"/>
    <p:sldId id="328" r:id="rId41"/>
    <p:sldId id="267" r:id="rId42"/>
    <p:sldId id="268" r:id="rId43"/>
    <p:sldId id="288" r:id="rId44"/>
    <p:sldId id="289" r:id="rId45"/>
    <p:sldId id="290" r:id="rId46"/>
    <p:sldId id="291" r:id="rId47"/>
    <p:sldId id="293" r:id="rId48"/>
    <p:sldId id="324" r:id="rId49"/>
    <p:sldId id="325" r:id="rId50"/>
    <p:sldId id="298" r:id="rId51"/>
    <p:sldId id="299" r:id="rId52"/>
    <p:sldId id="300" r:id="rId53"/>
    <p:sldId id="301" r:id="rId54"/>
    <p:sldId id="302" r:id="rId55"/>
    <p:sldId id="303" r:id="rId56"/>
    <p:sldId id="304" r:id="rId57"/>
    <p:sldId id="305" r:id="rId58"/>
    <p:sldId id="306" r:id="rId59"/>
    <p:sldId id="326" r:id="rId60"/>
    <p:sldId id="327" r:id="rId61"/>
    <p:sldId id="269" r:id="rId62"/>
    <p:sldId id="307" r:id="rId63"/>
    <p:sldId id="308" r:id="rId64"/>
    <p:sldId id="309" r:id="rId65"/>
    <p:sldId id="311" r:id="rId66"/>
    <p:sldId id="312" r:id="rId67"/>
    <p:sldId id="314" r:id="rId68"/>
    <p:sldId id="315"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52"/>
    <p:restoredTop sz="92522"/>
  </p:normalViewPr>
  <p:slideViewPr>
    <p:cSldViewPr snapToGrid="0" snapToObjects="1">
      <p:cViewPr varScale="1">
        <p:scale>
          <a:sx n="166" d="100"/>
          <a:sy n="166" d="100"/>
        </p:scale>
        <p:origin x="184"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37" name="Shape 13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defTabSz="584200" latinLnBrk="0">
      <a:defRPr sz="2200">
        <a:latin typeface="Lucida Grande"/>
        <a:ea typeface="Lucida Grande"/>
        <a:cs typeface="Lucida Grande"/>
        <a:sym typeface="Lucida Grande"/>
      </a:defRPr>
    </a:lvl2pPr>
    <a:lvl3pPr defTabSz="584200" latinLnBrk="0">
      <a:defRPr sz="2200">
        <a:latin typeface="Lucida Grande"/>
        <a:ea typeface="Lucida Grande"/>
        <a:cs typeface="Lucida Grande"/>
        <a:sym typeface="Lucida Grande"/>
      </a:defRPr>
    </a:lvl3pPr>
    <a:lvl4pPr defTabSz="584200" latinLnBrk="0">
      <a:defRPr sz="2200">
        <a:latin typeface="Lucida Grande"/>
        <a:ea typeface="Lucida Grande"/>
        <a:cs typeface="Lucida Grande"/>
        <a:sym typeface="Lucida Grande"/>
      </a:defRPr>
    </a:lvl4pPr>
    <a:lvl5pPr defTabSz="584200" latinLnBrk="0">
      <a:defRPr sz="2200">
        <a:latin typeface="Lucida Grande"/>
        <a:ea typeface="Lucida Grande"/>
        <a:cs typeface="Lucida Grande"/>
        <a:sym typeface="Lucida Grande"/>
      </a:defRPr>
    </a:lvl5pPr>
    <a:lvl6pPr defTabSz="584200" latinLnBrk="0">
      <a:defRPr sz="2200">
        <a:latin typeface="Lucida Grande"/>
        <a:ea typeface="Lucida Grande"/>
        <a:cs typeface="Lucida Grande"/>
        <a:sym typeface="Lucida Grande"/>
      </a:defRPr>
    </a:lvl6pPr>
    <a:lvl7pPr defTabSz="584200" latinLnBrk="0">
      <a:defRPr sz="2200">
        <a:latin typeface="Lucida Grande"/>
        <a:ea typeface="Lucida Grande"/>
        <a:cs typeface="Lucida Grande"/>
        <a:sym typeface="Lucida Grande"/>
      </a:defRPr>
    </a:lvl7pPr>
    <a:lvl8pPr defTabSz="584200" latinLnBrk="0">
      <a:defRPr sz="2200">
        <a:latin typeface="Lucida Grande"/>
        <a:ea typeface="Lucida Grande"/>
        <a:cs typeface="Lucida Grande"/>
        <a:sym typeface="Lucida Grande"/>
      </a:defRPr>
    </a:lvl8pPr>
    <a:lvl9pPr defTabSz="584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E9707000-25A3-D74A-8357-90A745566819}" type="datetimeFigureOut">
              <a:rPr lang="en-US" smtClean="0"/>
              <a:pPr/>
              <a:t>2/15/26</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617070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48174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2/15/26</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91509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7632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246512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36558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403804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74916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46804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379560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985884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319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E9707000-25A3-D74A-8357-90A745566819}" type="datetimeFigureOut">
              <a:rPr lang="en-US" smtClean="0"/>
              <a:pPr/>
              <a:t>2/15/26</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095656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675419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466566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07000-25A3-D74A-8357-90A745566819}" type="datetimeFigureOut">
              <a:rPr lang="en-US" smtClean="0"/>
              <a:pPr/>
              <a:t>2/15/26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613812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9707000-25A3-D74A-8357-90A745566819}" type="datetimeFigureOut">
              <a:rPr lang="en-US" smtClean="0"/>
              <a:pPr/>
              <a:t>2/15/26</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953864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1_Metro">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0" y="512762"/>
            <a:ext cx="7772400" cy="1797051"/>
          </a:xfrm>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20009016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9707000-25A3-D74A-8357-90A745566819}" type="datetimeFigureOut">
              <a:rPr lang="en-US" smtClean="0"/>
              <a:pPr/>
              <a:t>2/15/26</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CB4B4D-7CA3-9044-876B-883B54F8677D}" type="slidenum">
              <a:rPr lang="en-US" smtClean="0"/>
              <a:t>‹#›</a:t>
            </a:fld>
            <a:endParaRPr lang="en-US" dirty="0"/>
          </a:p>
        </p:txBody>
      </p:sp>
    </p:spTree>
    <p:extLst>
      <p:ext uri="{BB962C8B-B14F-4D97-AF65-F5344CB8AC3E}">
        <p14:creationId xmlns:p14="http://schemas.microsoft.com/office/powerpoint/2010/main" val="2956364970"/>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tif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0.jpe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image" Target="../media/image53.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image" Target="../media/image57.tiff"/><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image" Target="../media/image56.tiff"/><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hyperlink" Target="http://www.utm.utoronto.ca/~w3bio315/lecture10.htm" TargetMode="External"/><Relationship Id="rId2" Type="http://schemas.openxmlformats.org/officeDocument/2006/relationships/image" Target="../media/image51.jpeg"/><Relationship Id="rId1" Type="http://schemas.openxmlformats.org/officeDocument/2006/relationships/slideLayout" Target="../slideLayouts/slideLayout18.xml"/><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4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4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4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4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4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4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4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4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pic>
        <p:nvPicPr>
          <p:cNvPr id="148" name="image.png" descr="image.png"/>
          <p:cNvPicPr>
            <a:picLocks/>
          </p:cNvPicPr>
          <p:nvPr/>
        </p:nvPicPr>
        <p:blipFill>
          <a:blip r:embed="rId2"/>
          <a:stretch>
            <a:fillRect/>
          </a:stretch>
        </p:blipFill>
        <p:spPr>
          <a:xfrm>
            <a:off x="908050" y="3292475"/>
            <a:ext cx="7785100" cy="1985963"/>
          </a:xfrm>
          <a:prstGeom prst="rect">
            <a:avLst/>
          </a:prstGeom>
          <a:ln w="12700">
            <a:miter lim="400000"/>
          </a:ln>
        </p:spPr>
      </p:pic>
      <p:sp>
        <p:nvSpPr>
          <p:cNvPr id="149" name="Cell Communication"/>
          <p:cNvSpPr txBox="1">
            <a:spLocks noGrp="1"/>
          </p:cNvSpPr>
          <p:nvPr>
            <p:ph type="body" idx="1"/>
          </p:nvPr>
        </p:nvSpPr>
        <p:spPr>
          <a:xfrm>
            <a:off x="914400" y="2309812"/>
            <a:ext cx="7772400" cy="2033588"/>
          </a:xfrm>
          <a:prstGeom prst="rect">
            <a:avLst/>
          </a:prstGeom>
        </p:spPr>
        <p:txBody>
          <a:bodyPr anchor="b"/>
          <a:lstStyle>
            <a:lvl1pPr marL="49784" indent="0">
              <a:spcBef>
                <a:spcPts val="0"/>
              </a:spcBef>
              <a:buSzTx/>
              <a:buFont typeface="Wingdings"/>
              <a:buNone/>
              <a:defRPr sz="2000"/>
            </a:lvl1pPr>
          </a:lstStyle>
          <a:p>
            <a:r>
              <a:rPr lang="en-US" dirty="0"/>
              <a:t>C2.1 Chemical Signaling (</a:t>
            </a:r>
            <a:r>
              <a:rPr dirty="0"/>
              <a:t>Cell Communication</a:t>
            </a:r>
            <a:r>
              <a:rPr lang="en-US" dirty="0"/>
              <a:t>)</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5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5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5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5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5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5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5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5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60" name="Multicellular Organisms"/>
          <p:cNvSpPr txBox="1">
            <a:spLocks noGrp="1"/>
          </p:cNvSpPr>
          <p:nvPr>
            <p:ph type="title"/>
          </p:nvPr>
        </p:nvSpPr>
        <p:spPr>
          <a:prstGeom prst="rect">
            <a:avLst/>
          </a:prstGeom>
        </p:spPr>
        <p:txBody>
          <a:bodyPr/>
          <a:lstStyle/>
          <a:p>
            <a:r>
              <a:rPr dirty="0"/>
              <a:t>Multicellular Organisms</a:t>
            </a:r>
          </a:p>
        </p:txBody>
      </p:sp>
      <p:sp>
        <p:nvSpPr>
          <p:cNvPr id="161" name="Many multicellular organisms have trillions of cells which must communicate with one another.…"/>
          <p:cNvSpPr txBox="1">
            <a:spLocks noGrp="1"/>
          </p:cNvSpPr>
          <p:nvPr>
            <p:ph type="body" idx="1"/>
          </p:nvPr>
        </p:nvSpPr>
        <p:spPr>
          <a:xfrm>
            <a:off x="594360" y="2194560"/>
            <a:ext cx="8460430" cy="4069080"/>
          </a:xfrm>
          <a:prstGeom prst="rect">
            <a:avLst/>
          </a:prstGeom>
        </p:spPr>
        <p:txBody>
          <a:bodyPr/>
          <a:lstStyle/>
          <a:p>
            <a:r>
              <a:rPr dirty="0"/>
              <a:t>Many multicellular organisms have trillions of cells which must communicate with one another.</a:t>
            </a:r>
          </a:p>
          <a:p>
            <a:r>
              <a:rPr dirty="0"/>
              <a:t>Such communication enables the creature to coordinate cellular activities ensuring the vitality of the organism.</a:t>
            </a:r>
            <a:endParaRPr lang="en-US" dirty="0"/>
          </a:p>
          <a:p>
            <a:r>
              <a:rPr lang="en-US" dirty="0"/>
              <a:t>There are a wide range of signaling molecules in organisms.</a:t>
            </a:r>
          </a:p>
          <a:p>
            <a:pPr lvl="1"/>
            <a:r>
              <a:rPr lang="en-US" dirty="0"/>
              <a:t>Amines</a:t>
            </a:r>
          </a:p>
          <a:p>
            <a:pPr lvl="1"/>
            <a:r>
              <a:rPr lang="en-US" dirty="0"/>
              <a:t>Proteins</a:t>
            </a:r>
          </a:p>
          <a:p>
            <a:pPr lvl="1"/>
            <a:r>
              <a:rPr lang="en-US" dirty="0"/>
              <a:t>Steroids</a:t>
            </a:r>
          </a:p>
          <a:p>
            <a:pPr lvl="1"/>
            <a:r>
              <a:rPr lang="en-US" dirty="0"/>
              <a:t>Chemical compounds like NO</a:t>
            </a:r>
            <a:endParaRPr dirty="0"/>
          </a:p>
        </p:txBody>
      </p:sp>
      <p:pic>
        <p:nvPicPr>
          <p:cNvPr id="2" name="Picture 1">
            <a:extLst>
              <a:ext uri="{FF2B5EF4-FFF2-40B4-BE49-F238E27FC236}">
                <a16:creationId xmlns:a16="http://schemas.microsoft.com/office/drawing/2014/main" id="{4512809E-0331-77DF-A6D2-265F34EDB7A4}"/>
              </a:ext>
            </a:extLst>
          </p:cNvPr>
          <p:cNvPicPr>
            <a:picLocks noChangeAspect="1"/>
          </p:cNvPicPr>
          <p:nvPr/>
        </p:nvPicPr>
        <p:blipFill>
          <a:blip r:embed="rId2"/>
          <a:stretch>
            <a:fillRect/>
          </a:stretch>
        </p:blipFill>
        <p:spPr>
          <a:xfrm>
            <a:off x="777240" y="5522048"/>
            <a:ext cx="7772400" cy="1216890"/>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5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5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5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5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5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5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5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5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60" name="Multicellular Organisms"/>
          <p:cNvSpPr txBox="1">
            <a:spLocks noGrp="1"/>
          </p:cNvSpPr>
          <p:nvPr>
            <p:ph type="title"/>
          </p:nvPr>
        </p:nvSpPr>
        <p:spPr>
          <a:prstGeom prst="rect">
            <a:avLst/>
          </a:prstGeom>
        </p:spPr>
        <p:txBody>
          <a:bodyPr/>
          <a:lstStyle/>
          <a:p>
            <a:r>
              <a:rPr dirty="0"/>
              <a:t>Multicellular Organisms</a:t>
            </a:r>
          </a:p>
        </p:txBody>
      </p:sp>
      <p:sp>
        <p:nvSpPr>
          <p:cNvPr id="161" name="Many multicellular organisms have trillions of cells which must communicate with one another.…"/>
          <p:cNvSpPr txBox="1">
            <a:spLocks noGrp="1"/>
          </p:cNvSpPr>
          <p:nvPr>
            <p:ph type="body" idx="1"/>
          </p:nvPr>
        </p:nvSpPr>
        <p:spPr>
          <a:xfrm>
            <a:off x="594360" y="2194560"/>
            <a:ext cx="8460430" cy="4069080"/>
          </a:xfrm>
          <a:prstGeom prst="rect">
            <a:avLst/>
          </a:prstGeom>
        </p:spPr>
        <p:txBody>
          <a:bodyPr/>
          <a:lstStyle/>
          <a:p>
            <a:r>
              <a:rPr lang="en-US" dirty="0"/>
              <a:t>There are a wide range of signaling molecules in organisms.</a:t>
            </a:r>
          </a:p>
          <a:p>
            <a:pPr lvl="1"/>
            <a:r>
              <a:rPr lang="en-US" dirty="0"/>
              <a:t>Amines like epinephrine</a:t>
            </a:r>
          </a:p>
          <a:p>
            <a:pPr lvl="1"/>
            <a:r>
              <a:rPr lang="en-US" dirty="0"/>
              <a:t>Proteins like G proteins and ADH/vasopressin</a:t>
            </a:r>
          </a:p>
          <a:p>
            <a:pPr lvl="1"/>
            <a:r>
              <a:rPr lang="en-US" dirty="0"/>
              <a:t>Steroids like aldosterone</a:t>
            </a:r>
          </a:p>
          <a:p>
            <a:pPr lvl="1"/>
            <a:r>
              <a:rPr lang="en-US" dirty="0"/>
              <a:t>Chemical compounds like NO</a:t>
            </a:r>
            <a:endParaRPr dirty="0"/>
          </a:p>
        </p:txBody>
      </p:sp>
      <p:pic>
        <p:nvPicPr>
          <p:cNvPr id="2" name="Picture 1">
            <a:extLst>
              <a:ext uri="{FF2B5EF4-FFF2-40B4-BE49-F238E27FC236}">
                <a16:creationId xmlns:a16="http://schemas.microsoft.com/office/drawing/2014/main" id="{4512809E-0331-77DF-A6D2-265F34EDB7A4}"/>
              </a:ext>
            </a:extLst>
          </p:cNvPr>
          <p:cNvPicPr>
            <a:picLocks noChangeAspect="1"/>
          </p:cNvPicPr>
          <p:nvPr/>
        </p:nvPicPr>
        <p:blipFill>
          <a:blip r:embed="rId2"/>
          <a:stretch>
            <a:fillRect/>
          </a:stretch>
        </p:blipFill>
        <p:spPr>
          <a:xfrm>
            <a:off x="685800" y="5026025"/>
            <a:ext cx="7772400" cy="1216890"/>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3009190579"/>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5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5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5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5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5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5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5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5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60" name="Multicellular Organisms"/>
          <p:cNvSpPr txBox="1">
            <a:spLocks noGrp="1"/>
          </p:cNvSpPr>
          <p:nvPr>
            <p:ph type="title"/>
          </p:nvPr>
        </p:nvSpPr>
        <p:spPr>
          <a:prstGeom prst="rect">
            <a:avLst/>
          </a:prstGeom>
        </p:spPr>
        <p:txBody>
          <a:bodyPr/>
          <a:lstStyle/>
          <a:p>
            <a:r>
              <a:rPr dirty="0"/>
              <a:t>Multicellular Organisms</a:t>
            </a:r>
          </a:p>
        </p:txBody>
      </p:sp>
      <p:sp>
        <p:nvSpPr>
          <p:cNvPr id="161" name="Many multicellular organisms have trillions of cells which must communicate with one another.…"/>
          <p:cNvSpPr txBox="1">
            <a:spLocks noGrp="1"/>
          </p:cNvSpPr>
          <p:nvPr>
            <p:ph type="body" idx="1"/>
          </p:nvPr>
        </p:nvSpPr>
        <p:spPr>
          <a:xfrm>
            <a:off x="594360" y="2194560"/>
            <a:ext cx="8460430" cy="4069080"/>
          </a:xfrm>
          <a:prstGeom prst="rect">
            <a:avLst/>
          </a:prstGeom>
        </p:spPr>
        <p:txBody>
          <a:bodyPr/>
          <a:lstStyle/>
          <a:p>
            <a:r>
              <a:rPr lang="en-US" dirty="0"/>
              <a:t>There are many functional categories of signaling chemicals in animals:</a:t>
            </a:r>
          </a:p>
          <a:p>
            <a:pPr lvl="1"/>
            <a:r>
              <a:rPr lang="en-US" dirty="0"/>
              <a:t>Hormones</a:t>
            </a:r>
          </a:p>
          <a:p>
            <a:pPr lvl="1"/>
            <a:r>
              <a:rPr lang="en-US" dirty="0"/>
              <a:t>Neurotransmitters</a:t>
            </a:r>
          </a:p>
          <a:p>
            <a:pPr lvl="1"/>
            <a:r>
              <a:rPr lang="en-US" dirty="0"/>
              <a:t>Cytokines</a:t>
            </a:r>
          </a:p>
          <a:p>
            <a:pPr lvl="1"/>
            <a:r>
              <a:rPr lang="en-US" dirty="0"/>
              <a:t>Calcium ions</a:t>
            </a:r>
          </a:p>
        </p:txBody>
      </p:sp>
      <p:pic>
        <p:nvPicPr>
          <p:cNvPr id="3" name="Picture 2">
            <a:extLst>
              <a:ext uri="{FF2B5EF4-FFF2-40B4-BE49-F238E27FC236}">
                <a16:creationId xmlns:a16="http://schemas.microsoft.com/office/drawing/2014/main" id="{1CF95578-AE72-2FC5-9DBB-5C25D6CAB24B}"/>
              </a:ext>
            </a:extLst>
          </p:cNvPr>
          <p:cNvPicPr>
            <a:picLocks noChangeAspect="1"/>
          </p:cNvPicPr>
          <p:nvPr/>
        </p:nvPicPr>
        <p:blipFill>
          <a:blip r:embed="rId2"/>
          <a:stretch>
            <a:fillRect/>
          </a:stretch>
        </p:blipFill>
        <p:spPr>
          <a:xfrm>
            <a:off x="685800" y="5335963"/>
            <a:ext cx="7772400" cy="991177"/>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2164117852"/>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6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6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6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6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6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6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7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7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72" name="Signal Transduction Pathways"/>
          <p:cNvSpPr txBox="1">
            <a:spLocks noGrp="1"/>
          </p:cNvSpPr>
          <p:nvPr>
            <p:ph type="title"/>
          </p:nvPr>
        </p:nvSpPr>
        <p:spPr>
          <a:prstGeom prst="rect">
            <a:avLst/>
          </a:prstGeom>
        </p:spPr>
        <p:txBody>
          <a:bodyPr/>
          <a:lstStyle/>
          <a:p>
            <a:r>
              <a:rPr dirty="0"/>
              <a:t>Signal Transduction Pathways</a:t>
            </a:r>
          </a:p>
        </p:txBody>
      </p:sp>
      <p:sp>
        <p:nvSpPr>
          <p:cNvPr id="173" name="There are three main stages to a signal transduction pathway:…"/>
          <p:cNvSpPr txBox="1">
            <a:spLocks noGrp="1"/>
          </p:cNvSpPr>
          <p:nvPr>
            <p:ph type="body" idx="1"/>
          </p:nvPr>
        </p:nvSpPr>
        <p:spPr>
          <a:prstGeom prst="rect">
            <a:avLst/>
          </a:prstGeom>
        </p:spPr>
        <p:txBody>
          <a:bodyPr>
            <a:normAutofit/>
          </a:bodyPr>
          <a:lstStyle/>
          <a:p>
            <a:r>
              <a:rPr dirty="0"/>
              <a:t>There are three main stages to a signal transduction pathway:</a:t>
            </a:r>
            <a:endParaRPr lang="en-US" dirty="0"/>
          </a:p>
          <a:p>
            <a:endParaRPr dirty="0"/>
          </a:p>
          <a:p>
            <a:pPr lvl="1"/>
            <a:r>
              <a:rPr dirty="0"/>
              <a:t>1.  Reception—a surface protein in the cell membrane receives a signal on its surface.</a:t>
            </a:r>
            <a:endParaRPr lang="en-US" dirty="0"/>
          </a:p>
          <a:p>
            <a:pPr lvl="1"/>
            <a:endParaRPr dirty="0"/>
          </a:p>
          <a:p>
            <a:pPr lvl="1"/>
            <a:r>
              <a:rPr dirty="0"/>
              <a:t>2. Transduction—the change in the protein stimulates a series of events that leads to changes in the cell.</a:t>
            </a:r>
            <a:endParaRPr lang="en-US" dirty="0"/>
          </a:p>
          <a:p>
            <a:pPr lvl="1"/>
            <a:endParaRPr dirty="0"/>
          </a:p>
          <a:p>
            <a:pPr lvl="1"/>
            <a:r>
              <a:rPr dirty="0"/>
              <a:t>3. Response—nearly all cellular activity changes in one way or another.</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84" name="Cell Signaling in Yeast"/>
          <p:cNvSpPr txBox="1">
            <a:spLocks noGrp="1"/>
          </p:cNvSpPr>
          <p:nvPr>
            <p:ph type="title"/>
          </p:nvPr>
        </p:nvSpPr>
        <p:spPr>
          <a:xfrm>
            <a:off x="1062038" y="82550"/>
            <a:ext cx="7772400" cy="1055688"/>
          </a:xfrm>
          <a:prstGeom prst="rect">
            <a:avLst/>
          </a:prstGeom>
        </p:spPr>
        <p:txBody>
          <a:bodyPr/>
          <a:lstStyle/>
          <a:p>
            <a:r>
              <a:rPr dirty="0"/>
              <a:t>Cell Signalin</a:t>
            </a:r>
            <a:r>
              <a:rPr lang="en-US" dirty="0"/>
              <a:t>g</a:t>
            </a:r>
            <a:endParaRPr dirty="0"/>
          </a:p>
        </p:txBody>
      </p:sp>
      <p:sp>
        <p:nvSpPr>
          <p:cNvPr id="185" name="So, how do cell signals elicit changes?…"/>
          <p:cNvSpPr txBox="1">
            <a:spLocks noGrp="1"/>
          </p:cNvSpPr>
          <p:nvPr>
            <p:ph type="body" idx="1"/>
          </p:nvPr>
        </p:nvSpPr>
        <p:spPr>
          <a:xfrm>
            <a:off x="470756" y="2451100"/>
            <a:ext cx="8559800" cy="4406900"/>
          </a:xfrm>
          <a:prstGeom prst="rect">
            <a:avLst/>
          </a:prstGeom>
        </p:spPr>
        <p:txBody>
          <a:bodyPr/>
          <a:lstStyle/>
          <a:p>
            <a:r>
              <a:rPr dirty="0"/>
              <a:t>So, how do cell signals elicit changes?</a:t>
            </a:r>
          </a:p>
          <a:p>
            <a:r>
              <a:rPr dirty="0"/>
              <a:t>This process is called a </a:t>
            </a:r>
            <a:r>
              <a:rPr i="1" dirty="0"/>
              <a:t>signal transduction pathway</a:t>
            </a:r>
            <a:r>
              <a:rPr dirty="0"/>
              <a:t>, and is a series of steps whereby the signal received by the surface of the cell is passed through a series of steps in the cell bringing about changes in </a:t>
            </a:r>
            <a:r>
              <a:rPr i="1" dirty="0"/>
              <a:t>transcription </a:t>
            </a:r>
            <a:r>
              <a:rPr dirty="0"/>
              <a:t>and </a:t>
            </a:r>
            <a:r>
              <a:rPr i="1" dirty="0"/>
              <a:t>translation</a:t>
            </a:r>
            <a:r>
              <a:rPr dirty="0"/>
              <a:t>.</a:t>
            </a:r>
          </a:p>
        </p:txBody>
      </p:sp>
      <p:pic>
        <p:nvPicPr>
          <p:cNvPr id="186" name="11_05CellSignalingOver_3_L.jpg" descr="11_05CellSignalingOver_3_L.jpg"/>
          <p:cNvPicPr>
            <a:picLocks noChangeAspect="1"/>
          </p:cNvPicPr>
          <p:nvPr/>
        </p:nvPicPr>
        <p:blipFill>
          <a:blip r:embed="rId2"/>
          <a:stretch>
            <a:fillRect/>
          </a:stretch>
        </p:blipFill>
        <p:spPr>
          <a:xfrm>
            <a:off x="2033713" y="4221063"/>
            <a:ext cx="5433887" cy="2554387"/>
          </a:xfrm>
          <a:prstGeom prst="rect">
            <a:avLst/>
          </a:prstGeom>
          <a:ln w="12700">
            <a:solidFill>
              <a:schemeClr val="tx2">
                <a:lumMod val="10000"/>
              </a:schemeClr>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4ACCA94C-0DB9-6D92-F028-5611848DE4E0}"/>
              </a:ext>
            </a:extLst>
          </p:cNvPr>
          <p:cNvPicPr>
            <a:picLocks noChangeAspect="1"/>
          </p:cNvPicPr>
          <p:nvPr/>
        </p:nvPicPr>
        <p:blipFill>
          <a:blip r:embed="rId3"/>
          <a:stretch>
            <a:fillRect/>
          </a:stretch>
        </p:blipFill>
        <p:spPr>
          <a:xfrm>
            <a:off x="864456" y="1138238"/>
            <a:ext cx="7772400" cy="991177"/>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18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19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19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19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19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19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19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19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197" name="Local Signaling"/>
          <p:cNvSpPr txBox="1">
            <a:spLocks noGrp="1"/>
          </p:cNvSpPr>
          <p:nvPr>
            <p:ph type="title"/>
          </p:nvPr>
        </p:nvSpPr>
        <p:spPr>
          <a:prstGeom prst="rect">
            <a:avLst/>
          </a:prstGeom>
        </p:spPr>
        <p:txBody>
          <a:bodyPr/>
          <a:lstStyle/>
          <a:p>
            <a:r>
              <a:rPr dirty="0"/>
              <a:t>Local Signaling</a:t>
            </a:r>
          </a:p>
        </p:txBody>
      </p:sp>
      <p:sp>
        <p:nvSpPr>
          <p:cNvPr id="198" name="Plants and animals have cellular junctions that connect the cytoplasms of adjacent cells.…"/>
          <p:cNvSpPr txBox="1">
            <a:spLocks noGrp="1"/>
          </p:cNvSpPr>
          <p:nvPr>
            <p:ph type="body" idx="1"/>
          </p:nvPr>
        </p:nvSpPr>
        <p:spPr>
          <a:xfrm>
            <a:off x="411162" y="2152030"/>
            <a:ext cx="8321675" cy="4069080"/>
          </a:xfrm>
          <a:prstGeom prst="rect">
            <a:avLst/>
          </a:prstGeom>
        </p:spPr>
        <p:txBody>
          <a:bodyPr/>
          <a:lstStyle/>
          <a:p>
            <a:r>
              <a:rPr dirty="0"/>
              <a:t>Plants and animals have </a:t>
            </a:r>
            <a:r>
              <a:rPr lang="en-US" dirty="0"/>
              <a:t>gap</a:t>
            </a:r>
            <a:r>
              <a:rPr dirty="0"/>
              <a:t> junctions</a:t>
            </a:r>
            <a:r>
              <a:rPr lang="en-US" dirty="0"/>
              <a:t> and plasmodesmata</a:t>
            </a:r>
            <a:r>
              <a:rPr dirty="0"/>
              <a:t> that connect the cytoplasms of adjacent cells.</a:t>
            </a:r>
          </a:p>
          <a:p>
            <a:r>
              <a:rPr dirty="0"/>
              <a:t>Cytosolic </a:t>
            </a:r>
            <a:r>
              <a:rPr lang="en-US" dirty="0"/>
              <a:t>signals</a:t>
            </a:r>
            <a:r>
              <a:rPr dirty="0"/>
              <a:t> can pass freely from cell to cell.</a:t>
            </a:r>
          </a:p>
        </p:txBody>
      </p:sp>
      <p:pic>
        <p:nvPicPr>
          <p:cNvPr id="199" name="11_03aDirectCommunication_L.jpg" descr="11_03aDirectCommunication_L.jpg"/>
          <p:cNvPicPr>
            <a:picLocks noChangeAspect="1"/>
          </p:cNvPicPr>
          <p:nvPr/>
        </p:nvPicPr>
        <p:blipFill>
          <a:blip r:embed="rId2"/>
          <a:stretch>
            <a:fillRect/>
          </a:stretch>
        </p:blipFill>
        <p:spPr>
          <a:xfrm>
            <a:off x="1377452" y="3726454"/>
            <a:ext cx="6389096" cy="3052169"/>
          </a:xfrm>
          <a:prstGeom prst="rect">
            <a:avLst/>
          </a:prstGeom>
          <a:ln w="12700">
            <a:solidFill>
              <a:schemeClr val="tx2">
                <a:lumMod val="10000"/>
              </a:schemeClr>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0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0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0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0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0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0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0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0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10" name="Local Signaling"/>
          <p:cNvSpPr txBox="1">
            <a:spLocks noGrp="1"/>
          </p:cNvSpPr>
          <p:nvPr>
            <p:ph type="title"/>
          </p:nvPr>
        </p:nvSpPr>
        <p:spPr>
          <a:xfrm>
            <a:off x="947854" y="139976"/>
            <a:ext cx="7772400" cy="1082122"/>
          </a:xfrm>
          <a:prstGeom prst="rect">
            <a:avLst/>
          </a:prstGeom>
        </p:spPr>
        <p:txBody>
          <a:bodyPr/>
          <a:lstStyle/>
          <a:p>
            <a:r>
              <a:rPr dirty="0"/>
              <a:t>Local Signaling</a:t>
            </a:r>
          </a:p>
        </p:txBody>
      </p:sp>
      <p:sp>
        <p:nvSpPr>
          <p:cNvPr id="211" name="Additionally, animal cells can also communicate via direct contact of membrane-bound cell-surface molecules in a process called cell-cell recognition."/>
          <p:cNvSpPr txBox="1">
            <a:spLocks noGrp="1"/>
          </p:cNvSpPr>
          <p:nvPr>
            <p:ph type="body" idx="1"/>
          </p:nvPr>
        </p:nvSpPr>
        <p:spPr>
          <a:xfrm>
            <a:off x="620712" y="1046163"/>
            <a:ext cx="7955280" cy="4069080"/>
          </a:xfrm>
          <a:prstGeom prst="rect">
            <a:avLst/>
          </a:prstGeom>
        </p:spPr>
        <p:txBody>
          <a:bodyPr/>
          <a:lstStyle/>
          <a:p>
            <a:r>
              <a:rPr dirty="0"/>
              <a:t>Additionally, animal cells can also communicate </a:t>
            </a:r>
            <a:r>
              <a:rPr lang="en-US" dirty="0"/>
              <a:t>locally </a:t>
            </a:r>
            <a:r>
              <a:rPr dirty="0"/>
              <a:t>via direct contact of membrane-bound cell-surface molecule</a:t>
            </a:r>
            <a:r>
              <a:rPr lang="en-US" dirty="0"/>
              <a:t>s, or through local diffusion</a:t>
            </a:r>
            <a:r>
              <a:rPr dirty="0"/>
              <a:t>.</a:t>
            </a:r>
            <a:endParaRPr lang="en-US" dirty="0"/>
          </a:p>
          <a:p>
            <a:pPr lvl="1"/>
            <a:r>
              <a:rPr lang="en-US" dirty="0"/>
              <a:t>Juxtracrine signaling—signaling through touching.</a:t>
            </a:r>
          </a:p>
          <a:p>
            <a:pPr lvl="1"/>
            <a:r>
              <a:rPr lang="en-US" dirty="0"/>
              <a:t>Paracrine signaling—side by side communication.</a:t>
            </a:r>
            <a:endParaRPr dirty="0"/>
          </a:p>
        </p:txBody>
      </p:sp>
      <p:pic>
        <p:nvPicPr>
          <p:cNvPr id="212" name="11_03bDirectCommunication_L.jpg" descr="11_03bDirectCommunication_L.jpg"/>
          <p:cNvPicPr>
            <a:picLocks noChangeAspect="1"/>
          </p:cNvPicPr>
          <p:nvPr/>
        </p:nvPicPr>
        <p:blipFill>
          <a:blip r:embed="rId2"/>
          <a:stretch>
            <a:fillRect/>
          </a:stretch>
        </p:blipFill>
        <p:spPr>
          <a:xfrm>
            <a:off x="470224" y="4081086"/>
            <a:ext cx="5666961" cy="2657852"/>
          </a:xfrm>
          <a:prstGeom prst="rect">
            <a:avLst/>
          </a:prstGeom>
          <a:ln w="12700">
            <a:solidFill>
              <a:schemeClr val="tx2">
                <a:lumMod val="10000"/>
              </a:schemeClr>
            </a:solidFill>
            <a:miter lim="400000"/>
          </a:ln>
          <a:effectLst>
            <a:outerShdw blurRad="50800" dist="38100" dir="2700000" algn="tl" rotWithShape="0">
              <a:schemeClr val="tx1">
                <a:lumMod val="65000"/>
                <a:alpha val="40000"/>
              </a:schemeClr>
            </a:outerShdw>
          </a:effectLst>
        </p:spPr>
      </p:pic>
      <p:pic>
        <p:nvPicPr>
          <p:cNvPr id="15" name="image.png" descr="image.png">
            <a:extLst>
              <a:ext uri="{FF2B5EF4-FFF2-40B4-BE49-F238E27FC236}">
                <a16:creationId xmlns:a16="http://schemas.microsoft.com/office/drawing/2014/main" id="{C76ED8CB-06F3-004F-B177-455A01D333A2}"/>
              </a:ext>
            </a:extLst>
          </p:cNvPr>
          <p:cNvPicPr>
            <a:picLocks noChangeAspect="1"/>
          </p:cNvPicPr>
          <p:nvPr/>
        </p:nvPicPr>
        <p:blipFill>
          <a:blip r:embed="rId3"/>
          <a:stretch>
            <a:fillRect/>
          </a:stretch>
        </p:blipFill>
        <p:spPr>
          <a:xfrm>
            <a:off x="6242284" y="4076347"/>
            <a:ext cx="2592707" cy="2652828"/>
          </a:xfrm>
          <a:prstGeom prst="rect">
            <a:avLst/>
          </a:prstGeom>
          <a:ln w="12700">
            <a:solidFill>
              <a:schemeClr val="tx2">
                <a:lumMod val="10000"/>
              </a:schemeClr>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B41E5B6C-A62A-863F-0D7B-3544EBD2526A}"/>
              </a:ext>
            </a:extLst>
          </p:cNvPr>
          <p:cNvPicPr>
            <a:picLocks noChangeAspect="1"/>
          </p:cNvPicPr>
          <p:nvPr/>
        </p:nvPicPr>
        <p:blipFill>
          <a:blip r:embed="rId4"/>
          <a:stretch>
            <a:fillRect/>
          </a:stretch>
        </p:blipFill>
        <p:spPr>
          <a:xfrm>
            <a:off x="685800" y="2923598"/>
            <a:ext cx="7772400" cy="1010804"/>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2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2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3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3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3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3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3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3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36" name="Local Signaling"/>
          <p:cNvSpPr txBox="1">
            <a:spLocks noGrp="1"/>
          </p:cNvSpPr>
          <p:nvPr>
            <p:ph type="title"/>
          </p:nvPr>
        </p:nvSpPr>
        <p:spPr>
          <a:xfrm>
            <a:off x="1247775" y="0"/>
            <a:ext cx="7772400" cy="776738"/>
          </a:xfrm>
          <a:prstGeom prst="rect">
            <a:avLst/>
          </a:prstGeom>
        </p:spPr>
        <p:txBody>
          <a:bodyPr/>
          <a:lstStyle/>
          <a:p>
            <a:r>
              <a:rPr dirty="0"/>
              <a:t>Local Signaling</a:t>
            </a:r>
          </a:p>
        </p:txBody>
      </p:sp>
      <p:sp>
        <p:nvSpPr>
          <p:cNvPr id="237" name="Another type of local signaling is called synaptic signaling.  This occurs in an animal’s nervous system and involves the release of a chemical signal in response to an electrical signal from the nervous system.…"/>
          <p:cNvSpPr txBox="1">
            <a:spLocks noGrp="1"/>
          </p:cNvSpPr>
          <p:nvPr>
            <p:ph type="body" idx="1"/>
          </p:nvPr>
        </p:nvSpPr>
        <p:spPr>
          <a:xfrm>
            <a:off x="485774" y="1722475"/>
            <a:ext cx="4656138" cy="4757465"/>
          </a:xfrm>
          <a:prstGeom prst="rect">
            <a:avLst/>
          </a:prstGeom>
        </p:spPr>
        <p:txBody>
          <a:bodyPr>
            <a:noAutofit/>
          </a:bodyPr>
          <a:lstStyle/>
          <a:p>
            <a:pPr>
              <a:lnSpc>
                <a:spcPct val="100000"/>
              </a:lnSpc>
              <a:defRPr sz="2800"/>
            </a:pPr>
            <a:r>
              <a:rPr sz="2400" dirty="0"/>
              <a:t>A</a:t>
            </a:r>
            <a:r>
              <a:rPr lang="en-US" sz="2400" dirty="0"/>
              <a:t> specialized </a:t>
            </a:r>
            <a:r>
              <a:rPr sz="2400" dirty="0"/>
              <a:t>type of local signaling is called </a:t>
            </a:r>
            <a:r>
              <a:rPr sz="2400" u="sng" dirty="0"/>
              <a:t>synaptic</a:t>
            </a:r>
            <a:r>
              <a:rPr sz="2400" dirty="0"/>
              <a:t> </a:t>
            </a:r>
            <a:r>
              <a:rPr sz="2400" u="sng" dirty="0"/>
              <a:t>signaling</a:t>
            </a:r>
            <a:r>
              <a:rPr sz="2400" dirty="0"/>
              <a:t>.  </a:t>
            </a:r>
            <a:endParaRPr lang="en-US" sz="2400" dirty="0"/>
          </a:p>
          <a:p>
            <a:pPr>
              <a:lnSpc>
                <a:spcPct val="100000"/>
              </a:lnSpc>
              <a:defRPr sz="2800"/>
            </a:pPr>
            <a:r>
              <a:rPr sz="2400" dirty="0"/>
              <a:t>This occurs in an animal’s nervous system and involves the release of a chemical signal in response to an electrical signal from the nervous system.</a:t>
            </a:r>
          </a:p>
          <a:p>
            <a:pPr>
              <a:lnSpc>
                <a:spcPct val="100000"/>
              </a:lnSpc>
              <a:defRPr sz="2800"/>
            </a:pPr>
            <a:r>
              <a:rPr sz="2400" dirty="0"/>
              <a:t>These neurotransmitters diffuse across the synapse and elicit a change in the target cell.</a:t>
            </a:r>
          </a:p>
        </p:txBody>
      </p:sp>
      <p:pic>
        <p:nvPicPr>
          <p:cNvPr id="238" name="image.png" descr="image.png"/>
          <p:cNvPicPr>
            <a:picLocks/>
          </p:cNvPicPr>
          <p:nvPr/>
        </p:nvPicPr>
        <p:blipFill>
          <a:blip r:embed="rId2"/>
          <a:stretch>
            <a:fillRect/>
          </a:stretch>
        </p:blipFill>
        <p:spPr>
          <a:xfrm>
            <a:off x="5141912" y="2365373"/>
            <a:ext cx="3878263" cy="4049713"/>
          </a:xfrm>
          <a:prstGeom prst="rect">
            <a:avLst/>
          </a:prstGeom>
          <a:ln w="12700">
            <a:solidFill>
              <a:schemeClr val="tx2">
                <a:lumMod val="10000"/>
              </a:schemeClr>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751CAF32-D183-6BAC-7E35-F70DBACB0DC0}"/>
              </a:ext>
            </a:extLst>
          </p:cNvPr>
          <p:cNvPicPr>
            <a:picLocks noChangeAspect="1"/>
          </p:cNvPicPr>
          <p:nvPr/>
        </p:nvPicPr>
        <p:blipFill>
          <a:blip r:embed="rId3"/>
          <a:stretch>
            <a:fillRect/>
          </a:stretch>
        </p:blipFill>
        <p:spPr>
          <a:xfrm>
            <a:off x="775010" y="744205"/>
            <a:ext cx="7772400" cy="1010804"/>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2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2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3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3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3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3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3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3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36" name="Local Signaling"/>
          <p:cNvSpPr txBox="1">
            <a:spLocks noGrp="1"/>
          </p:cNvSpPr>
          <p:nvPr>
            <p:ph type="title"/>
          </p:nvPr>
        </p:nvSpPr>
        <p:spPr>
          <a:xfrm>
            <a:off x="1255712" y="58295"/>
            <a:ext cx="7772400" cy="987868"/>
          </a:xfrm>
          <a:prstGeom prst="rect">
            <a:avLst/>
          </a:prstGeom>
        </p:spPr>
        <p:txBody>
          <a:bodyPr>
            <a:normAutofit/>
          </a:bodyPr>
          <a:lstStyle/>
          <a:p>
            <a:r>
              <a:rPr lang="en-US" dirty="0"/>
              <a:t>Quorum sensing</a:t>
            </a:r>
            <a:endParaRPr dirty="0"/>
          </a:p>
        </p:txBody>
      </p:sp>
      <p:sp>
        <p:nvSpPr>
          <p:cNvPr id="237" name="Another type of local signaling is called synaptic signaling.  This occurs in an animal’s nervous system and involves the release of a chemical signal in response to an electrical signal from the nervous system.…"/>
          <p:cNvSpPr txBox="1">
            <a:spLocks noGrp="1"/>
          </p:cNvSpPr>
          <p:nvPr>
            <p:ph type="body" idx="1"/>
          </p:nvPr>
        </p:nvSpPr>
        <p:spPr>
          <a:xfrm>
            <a:off x="485774" y="1684375"/>
            <a:ext cx="4656138" cy="4939449"/>
          </a:xfrm>
          <a:prstGeom prst="rect">
            <a:avLst/>
          </a:prstGeom>
        </p:spPr>
        <p:txBody>
          <a:bodyPr>
            <a:noAutofit/>
          </a:bodyPr>
          <a:lstStyle/>
          <a:p>
            <a:pPr>
              <a:lnSpc>
                <a:spcPct val="100000"/>
              </a:lnSpc>
              <a:defRPr sz="2800"/>
            </a:pPr>
            <a:r>
              <a:rPr lang="en-US" sz="2400" dirty="0"/>
              <a:t>Bacteria can signal to one another things they need in order to survive/prosper.</a:t>
            </a:r>
          </a:p>
          <a:p>
            <a:pPr>
              <a:lnSpc>
                <a:spcPct val="100000"/>
              </a:lnSpc>
              <a:defRPr sz="2800"/>
            </a:pPr>
            <a:r>
              <a:rPr lang="en-US" sz="2400" dirty="0"/>
              <a:t>They send and receive signals that work to change gene expression.</a:t>
            </a:r>
          </a:p>
          <a:p>
            <a:pPr>
              <a:lnSpc>
                <a:spcPct val="100000"/>
              </a:lnSpc>
              <a:defRPr sz="2800"/>
            </a:pPr>
            <a:r>
              <a:rPr lang="en-US" sz="2400" dirty="0"/>
              <a:t>This stimulates the different bacterial to work together to form a “quorum” and promote biofilm formation, production of metabolites and other factors that enhance survival.</a:t>
            </a:r>
            <a:endParaRPr sz="2400" dirty="0"/>
          </a:p>
        </p:txBody>
      </p:sp>
      <p:pic>
        <p:nvPicPr>
          <p:cNvPr id="1026" name="Picture 2" descr="Quorum sensing - or how bacteria talk to each other on Bacterialworld">
            <a:extLst>
              <a:ext uri="{FF2B5EF4-FFF2-40B4-BE49-F238E27FC236}">
                <a16:creationId xmlns:a16="http://schemas.microsoft.com/office/drawing/2014/main" id="{E8A9299C-8B66-865C-C721-D276B5686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2659" y="1801601"/>
            <a:ext cx="2874819" cy="1968951"/>
          </a:xfrm>
          <a:prstGeom prst="rect">
            <a:avLst/>
          </a:prstGeom>
          <a:noFill/>
          <a:ln>
            <a:solidFill>
              <a:schemeClr val="tx2">
                <a:lumMod val="10000"/>
              </a:schemeClr>
            </a:solidFill>
          </a:ln>
          <a:effectLst>
            <a:outerShdw blurRad="50800" dist="38100" dir="2700000" algn="tl" rotWithShape="0">
              <a:schemeClr val="tx1">
                <a:lumMod val="65000"/>
                <a:alpha val="40000"/>
              </a:scheme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EA663C4-53A3-9235-6E0E-689047E04400}"/>
              </a:ext>
            </a:extLst>
          </p:cNvPr>
          <p:cNvPicPr>
            <a:picLocks noChangeAspect="1"/>
          </p:cNvPicPr>
          <p:nvPr/>
        </p:nvPicPr>
        <p:blipFill>
          <a:blip r:embed="rId3"/>
          <a:stretch>
            <a:fillRect/>
          </a:stretch>
        </p:blipFill>
        <p:spPr>
          <a:xfrm>
            <a:off x="885826" y="948353"/>
            <a:ext cx="7772400" cy="736022"/>
          </a:xfrm>
          <a:prstGeom prst="rect">
            <a:avLst/>
          </a:prstGeom>
          <a:ln>
            <a:solidFill>
              <a:schemeClr val="tx2">
                <a:lumMod val="10000"/>
              </a:schemeClr>
            </a:solidFill>
          </a:ln>
          <a:effectLst>
            <a:outerShdw blurRad="50800" dist="38100" dir="2700000" algn="tl" rotWithShape="0">
              <a:schemeClr val="tx1">
                <a:lumMod val="65000"/>
                <a:alpha val="40000"/>
              </a:schemeClr>
            </a:outerShdw>
          </a:effectLst>
        </p:spPr>
      </p:pic>
      <p:sp>
        <p:nvSpPr>
          <p:cNvPr id="5" name="TextBox 4">
            <a:extLst>
              <a:ext uri="{FF2B5EF4-FFF2-40B4-BE49-F238E27FC236}">
                <a16:creationId xmlns:a16="http://schemas.microsoft.com/office/drawing/2014/main" id="{C41C763F-8053-7C89-4486-8810B6D64989}"/>
              </a:ext>
            </a:extLst>
          </p:cNvPr>
          <p:cNvSpPr txBox="1"/>
          <p:nvPr/>
        </p:nvSpPr>
        <p:spPr>
          <a:xfrm>
            <a:off x="5397022" y="3729292"/>
            <a:ext cx="2874820" cy="184666"/>
          </a:xfrm>
          <a:prstGeom prst="rect">
            <a:avLst/>
          </a:prstGeom>
          <a:noFill/>
        </p:spPr>
        <p:txBody>
          <a:bodyPr wrap="square">
            <a:spAutoFit/>
          </a:bodyPr>
          <a:lstStyle/>
          <a:p>
            <a:r>
              <a:rPr lang="en-US" sz="600" dirty="0"/>
              <a:t>https://sarahs-world.blog/bacteria-talk/</a:t>
            </a:r>
          </a:p>
        </p:txBody>
      </p:sp>
      <p:pic>
        <p:nvPicPr>
          <p:cNvPr id="1028" name="Picture 4" descr="Quorum sensing in bacteria | PPT">
            <a:extLst>
              <a:ext uri="{FF2B5EF4-FFF2-40B4-BE49-F238E27FC236}">
                <a16:creationId xmlns:a16="http://schemas.microsoft.com/office/drawing/2014/main" id="{16F8A146-BF93-854F-694F-C51C4D971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2561" y="3875437"/>
            <a:ext cx="3744668" cy="2808501"/>
          </a:xfrm>
          <a:prstGeom prst="rect">
            <a:avLst/>
          </a:prstGeom>
          <a:noFill/>
          <a:ln>
            <a:solidFill>
              <a:schemeClr val="bg1"/>
            </a:solidFill>
          </a:ln>
          <a:effectLst>
            <a:outerShdw blurRad="50800" dist="38100" dir="2700000" algn="tl" rotWithShape="0">
              <a:schemeClr val="tx1">
                <a:alpha val="40000"/>
              </a:scheme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1E0382-CC54-BB2D-BF86-527830BB817D}"/>
              </a:ext>
            </a:extLst>
          </p:cNvPr>
          <p:cNvSpPr txBox="1"/>
          <p:nvPr/>
        </p:nvSpPr>
        <p:spPr>
          <a:xfrm>
            <a:off x="5262560" y="6640303"/>
            <a:ext cx="4010349" cy="276999"/>
          </a:xfrm>
          <a:prstGeom prst="rect">
            <a:avLst/>
          </a:prstGeom>
          <a:noFill/>
        </p:spPr>
        <p:txBody>
          <a:bodyPr wrap="square">
            <a:spAutoFit/>
          </a:bodyPr>
          <a:lstStyle/>
          <a:p>
            <a:r>
              <a:rPr lang="en-US" sz="600" dirty="0"/>
              <a:t>https://image.slidesharecdn.com/quorumsensinginbacteria-141224023433-conversion-gate01/75/Quorum-sensing-in-bacteria-6-2048.jpg</a:t>
            </a:r>
          </a:p>
        </p:txBody>
      </p:sp>
    </p:spTree>
    <p:extLst>
      <p:ext uri="{BB962C8B-B14F-4D97-AF65-F5344CB8AC3E}">
        <p14:creationId xmlns:p14="http://schemas.microsoft.com/office/powerpoint/2010/main" val="208234315"/>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4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4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4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4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4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4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4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4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49" name="Long-Distance Signaling"/>
          <p:cNvSpPr txBox="1">
            <a:spLocks noGrp="1"/>
          </p:cNvSpPr>
          <p:nvPr>
            <p:ph type="title"/>
          </p:nvPr>
        </p:nvSpPr>
        <p:spPr>
          <a:xfrm>
            <a:off x="1279525" y="56375"/>
            <a:ext cx="7772400" cy="624662"/>
          </a:xfrm>
          <a:prstGeom prst="rect">
            <a:avLst/>
          </a:prstGeom>
        </p:spPr>
        <p:txBody>
          <a:bodyPr>
            <a:normAutofit fontScale="90000"/>
          </a:bodyPr>
          <a:lstStyle/>
          <a:p>
            <a:r>
              <a:rPr dirty="0"/>
              <a:t>Long-Distance Signaling</a:t>
            </a:r>
          </a:p>
        </p:txBody>
      </p:sp>
      <p:sp>
        <p:nvSpPr>
          <p:cNvPr id="250" name="Plants and animals use hormones for long-distance signaling.…"/>
          <p:cNvSpPr txBox="1">
            <a:spLocks noGrp="1"/>
          </p:cNvSpPr>
          <p:nvPr>
            <p:ph type="body" idx="1"/>
          </p:nvPr>
        </p:nvSpPr>
        <p:spPr>
          <a:xfrm>
            <a:off x="377825" y="2118732"/>
            <a:ext cx="4787900" cy="4739268"/>
          </a:xfrm>
          <a:prstGeom prst="rect">
            <a:avLst/>
          </a:prstGeom>
        </p:spPr>
        <p:txBody>
          <a:bodyPr>
            <a:normAutofit/>
          </a:bodyPr>
          <a:lstStyle/>
          <a:p>
            <a:pPr>
              <a:lnSpc>
                <a:spcPct val="100000"/>
              </a:lnSpc>
              <a:defRPr sz="2800"/>
            </a:pPr>
            <a:r>
              <a:rPr sz="2400" dirty="0"/>
              <a:t>Plants and animals use hormones for long-distance signaling.</a:t>
            </a:r>
          </a:p>
          <a:p>
            <a:pPr>
              <a:lnSpc>
                <a:spcPct val="100000"/>
              </a:lnSpc>
              <a:defRPr sz="2800"/>
            </a:pPr>
            <a:r>
              <a:rPr sz="2400" dirty="0"/>
              <a:t>This type of signaling is also called </a:t>
            </a:r>
            <a:r>
              <a:rPr sz="2400" u="sng" dirty="0"/>
              <a:t>endocrine signaling</a:t>
            </a:r>
            <a:r>
              <a:rPr sz="2400" dirty="0"/>
              <a:t>, and involves specialized cells releasing hormones into vessels of the circulatory system.  When these hormones reach the target cells, they elicit a change.</a:t>
            </a:r>
          </a:p>
        </p:txBody>
      </p:sp>
      <p:pic>
        <p:nvPicPr>
          <p:cNvPr id="251" name="11_04bCellCommunication_L.jpg" descr="11_04bCellCommunication_L.jpg"/>
          <p:cNvPicPr>
            <a:picLocks/>
          </p:cNvPicPr>
          <p:nvPr/>
        </p:nvPicPr>
        <p:blipFill>
          <a:blip r:embed="rId2"/>
          <a:stretch>
            <a:fillRect/>
          </a:stretch>
        </p:blipFill>
        <p:spPr>
          <a:xfrm>
            <a:off x="5241924" y="1947050"/>
            <a:ext cx="3810001" cy="485457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E4D6824E-9C81-671B-72F9-E27C07F0DA70}"/>
              </a:ext>
            </a:extLst>
          </p:cNvPr>
          <p:cNvPicPr>
            <a:picLocks noChangeAspect="1"/>
          </p:cNvPicPr>
          <p:nvPr/>
        </p:nvPicPr>
        <p:blipFill>
          <a:blip r:embed="rId3"/>
          <a:stretch>
            <a:fillRect/>
          </a:stretch>
        </p:blipFill>
        <p:spPr>
          <a:xfrm>
            <a:off x="841918" y="808641"/>
            <a:ext cx="7772400" cy="1010804"/>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5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5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5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5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5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5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6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6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62" name="So, Now What Happens?"/>
          <p:cNvSpPr txBox="1">
            <a:spLocks noGrp="1"/>
          </p:cNvSpPr>
          <p:nvPr>
            <p:ph type="title"/>
          </p:nvPr>
        </p:nvSpPr>
        <p:spPr>
          <a:prstGeom prst="rect">
            <a:avLst/>
          </a:prstGeom>
        </p:spPr>
        <p:txBody>
          <a:bodyPr/>
          <a:lstStyle/>
          <a:p>
            <a:r>
              <a:rPr dirty="0"/>
              <a:t>So, </a:t>
            </a:r>
            <a:r>
              <a:rPr lang="en-US" dirty="0"/>
              <a:t>how</a:t>
            </a:r>
            <a:r>
              <a:rPr dirty="0"/>
              <a:t> </a:t>
            </a:r>
            <a:r>
              <a:rPr lang="en-US" dirty="0"/>
              <a:t>does this </a:t>
            </a:r>
            <a:r>
              <a:rPr dirty="0"/>
              <a:t> Happen?</a:t>
            </a:r>
          </a:p>
        </p:txBody>
      </p:sp>
      <p:sp>
        <p:nvSpPr>
          <p:cNvPr id="263" name="1.  A receptor molecule on the surface of a cell must recognize the chemical signal and the information it carries.…"/>
          <p:cNvSpPr txBox="1">
            <a:spLocks noGrp="1"/>
          </p:cNvSpPr>
          <p:nvPr>
            <p:ph type="body" idx="1"/>
          </p:nvPr>
        </p:nvSpPr>
        <p:spPr>
          <a:prstGeom prst="rect">
            <a:avLst/>
          </a:prstGeom>
        </p:spPr>
        <p:txBody>
          <a:bodyPr/>
          <a:lstStyle/>
          <a:p>
            <a:r>
              <a:rPr lang="en-US" dirty="0"/>
              <a:t>One main way with two options:</a:t>
            </a:r>
          </a:p>
          <a:p>
            <a:pPr lvl="1"/>
            <a:r>
              <a:rPr dirty="0"/>
              <a:t>1.  A receptor molecule on the surface of a cell must recognize the chemical signal and the information it carries.</a:t>
            </a:r>
            <a:endParaRPr lang="en-US" dirty="0"/>
          </a:p>
          <a:p>
            <a:pPr lvl="1"/>
            <a:r>
              <a:rPr lang="en-US" dirty="0"/>
              <a:t>OR: A receptor molecule within the cell must recognize the chemical signal and its information.</a:t>
            </a:r>
          </a:p>
          <a:p>
            <a:r>
              <a:rPr lang="en-US" dirty="0"/>
              <a:t>Then,</a:t>
            </a:r>
            <a:endParaRPr dirty="0"/>
          </a:p>
          <a:p>
            <a:pPr lvl="1"/>
            <a:r>
              <a:rPr dirty="0"/>
              <a:t>2.  The transduction of the signal must occur before the cell can respond.</a:t>
            </a:r>
          </a:p>
          <a:p>
            <a:pPr lvl="1"/>
            <a:r>
              <a:rPr dirty="0"/>
              <a:t>3.  The</a:t>
            </a:r>
            <a:r>
              <a:rPr lang="en-US" dirty="0"/>
              <a:t>n the</a:t>
            </a:r>
            <a:r>
              <a:rPr dirty="0"/>
              <a:t> cell must respond</a:t>
            </a:r>
            <a:r>
              <a:rPr lang="en-US" dirty="0"/>
              <a:t> to the signal</a:t>
            </a:r>
            <a:r>
              <a:rPr dirty="0"/>
              <a:t>.</a:t>
            </a:r>
            <a:endParaRPr lang="en-US" dirty="0"/>
          </a:p>
          <a:p>
            <a:r>
              <a:rPr lang="en-US" dirty="0"/>
              <a:t>Let’s look at this in more detail.</a:t>
            </a:r>
            <a:endParaRPr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6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6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6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6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7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7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7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7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74" name="3 Stages of Cell Signaling"/>
          <p:cNvSpPr txBox="1">
            <a:spLocks noGrp="1"/>
          </p:cNvSpPr>
          <p:nvPr>
            <p:ph type="title"/>
          </p:nvPr>
        </p:nvSpPr>
        <p:spPr>
          <a:xfrm>
            <a:off x="1215483" y="41025"/>
            <a:ext cx="7772400" cy="594224"/>
          </a:xfrm>
          <a:prstGeom prst="rect">
            <a:avLst/>
          </a:prstGeom>
        </p:spPr>
        <p:txBody>
          <a:bodyPr>
            <a:normAutofit fontScale="90000"/>
          </a:bodyPr>
          <a:lstStyle/>
          <a:p>
            <a:r>
              <a:rPr dirty="0"/>
              <a:t>3 Stages of Cell Signaling</a:t>
            </a:r>
          </a:p>
        </p:txBody>
      </p:sp>
      <p:sp>
        <p:nvSpPr>
          <p:cNvPr id="275" name="1.  Reception.  This is the process by which the target cell detects the outside signal.…"/>
          <p:cNvSpPr txBox="1">
            <a:spLocks noGrp="1"/>
          </p:cNvSpPr>
          <p:nvPr>
            <p:ph type="body" idx="1"/>
          </p:nvPr>
        </p:nvSpPr>
        <p:spPr>
          <a:xfrm>
            <a:off x="544512" y="2151856"/>
            <a:ext cx="4065588" cy="4706143"/>
          </a:xfrm>
          <a:prstGeom prst="rect">
            <a:avLst/>
          </a:prstGeom>
        </p:spPr>
        <p:txBody>
          <a:bodyPr>
            <a:normAutofit/>
          </a:bodyPr>
          <a:lstStyle/>
          <a:p>
            <a:r>
              <a:rPr dirty="0"/>
              <a:t>1.  </a:t>
            </a:r>
            <a:r>
              <a:rPr u="sng" dirty="0"/>
              <a:t>Reception</a:t>
            </a:r>
            <a:r>
              <a:rPr dirty="0"/>
              <a:t>.  This is the process by which the target cell detects the outside signal.  </a:t>
            </a:r>
          </a:p>
          <a:p>
            <a:pPr lvl="1"/>
            <a:r>
              <a:rPr dirty="0"/>
              <a:t>Detection occurs when  a signal molecule binds to a receptor protein on the surface or inside the cell.</a:t>
            </a:r>
          </a:p>
        </p:txBody>
      </p:sp>
      <p:pic>
        <p:nvPicPr>
          <p:cNvPr id="277" name="image.png" descr="image.png"/>
          <p:cNvPicPr>
            <a:picLocks/>
          </p:cNvPicPr>
          <p:nvPr/>
        </p:nvPicPr>
        <p:blipFill>
          <a:blip r:embed="rId2"/>
          <a:stretch>
            <a:fillRect/>
          </a:stretch>
        </p:blipFill>
        <p:spPr>
          <a:xfrm>
            <a:off x="1240883" y="4706143"/>
            <a:ext cx="3860800" cy="1978026"/>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3" name="Picture 2">
            <a:extLst>
              <a:ext uri="{FF2B5EF4-FFF2-40B4-BE49-F238E27FC236}">
                <a16:creationId xmlns:a16="http://schemas.microsoft.com/office/drawing/2014/main" id="{6ACC985F-AE79-BE4E-9302-67982ABE8BF3}"/>
              </a:ext>
            </a:extLst>
          </p:cNvPr>
          <p:cNvPicPr>
            <a:picLocks noChangeAspect="1"/>
          </p:cNvPicPr>
          <p:nvPr/>
        </p:nvPicPr>
        <p:blipFill>
          <a:blip r:embed="rId3"/>
          <a:stretch>
            <a:fillRect/>
          </a:stretch>
        </p:blipFill>
        <p:spPr>
          <a:xfrm>
            <a:off x="5985045" y="1743324"/>
            <a:ext cx="2478730" cy="5073651"/>
          </a:xfrm>
          <a:prstGeom prst="rect">
            <a:avLst/>
          </a:prstGeom>
          <a:effectLst>
            <a:outerShdw blurRad="50800" dist="38100" dir="2700000" algn="tl" rotWithShape="0">
              <a:schemeClr val="tx1">
                <a:lumMod val="65000"/>
                <a:alpha val="40000"/>
              </a:schemeClr>
            </a:outerShdw>
          </a:effectLst>
        </p:spPr>
      </p:pic>
      <p:pic>
        <p:nvPicPr>
          <p:cNvPr id="4" name="Picture 3">
            <a:extLst>
              <a:ext uri="{FF2B5EF4-FFF2-40B4-BE49-F238E27FC236}">
                <a16:creationId xmlns:a16="http://schemas.microsoft.com/office/drawing/2014/main" id="{D62630AF-E224-1D31-A186-737C9E5D3775}"/>
              </a:ext>
            </a:extLst>
          </p:cNvPr>
          <p:cNvPicPr>
            <a:picLocks noChangeAspect="1"/>
          </p:cNvPicPr>
          <p:nvPr/>
        </p:nvPicPr>
        <p:blipFill>
          <a:blip r:embed="rId4"/>
          <a:stretch>
            <a:fillRect/>
          </a:stretch>
        </p:blipFill>
        <p:spPr>
          <a:xfrm>
            <a:off x="841917" y="526434"/>
            <a:ext cx="7772400" cy="1216890"/>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27" name="1. Reception"/>
          <p:cNvSpPr txBox="1">
            <a:spLocks noGrp="1"/>
          </p:cNvSpPr>
          <p:nvPr>
            <p:ph type="title"/>
          </p:nvPr>
        </p:nvSpPr>
        <p:spPr>
          <a:prstGeom prst="rect">
            <a:avLst/>
          </a:prstGeom>
        </p:spPr>
        <p:txBody>
          <a:bodyPr/>
          <a:lstStyle/>
          <a:p>
            <a:r>
              <a:rPr dirty="0"/>
              <a:t>1. Reception</a:t>
            </a:r>
          </a:p>
        </p:txBody>
      </p:sp>
      <p:sp>
        <p:nvSpPr>
          <p:cNvPr id="328" name="The signal created is received by a receptor protein on or in the target cell.…"/>
          <p:cNvSpPr txBox="1">
            <a:spLocks noGrp="1"/>
          </p:cNvSpPr>
          <p:nvPr>
            <p:ph type="body" idx="1"/>
          </p:nvPr>
        </p:nvSpPr>
        <p:spPr>
          <a:prstGeom prst="rect">
            <a:avLst/>
          </a:prstGeom>
        </p:spPr>
        <p:txBody>
          <a:bodyPr>
            <a:normAutofit/>
          </a:bodyPr>
          <a:lstStyle/>
          <a:p>
            <a:r>
              <a:rPr dirty="0"/>
              <a:t>The signal created is received by a receptor protein on </a:t>
            </a:r>
            <a:r>
              <a:rPr u="sng" dirty="0"/>
              <a:t>or</a:t>
            </a:r>
            <a:r>
              <a:rPr dirty="0"/>
              <a:t> in the target cell.</a:t>
            </a:r>
          </a:p>
          <a:p>
            <a:r>
              <a:rPr dirty="0"/>
              <a:t>The signal-receptor interaction is similar to the enzyme-substrate reaction.</a:t>
            </a:r>
          </a:p>
          <a:p>
            <a:r>
              <a:rPr dirty="0"/>
              <a:t>The signal behaves as a ligand—a molecule that binds specifically to another molecule.</a:t>
            </a:r>
          </a:p>
          <a:p>
            <a:r>
              <a:rPr dirty="0"/>
              <a:t>This binding generally causes a shape change that allows for further events to occur inside the cell.</a:t>
            </a:r>
          </a:p>
        </p:txBody>
      </p:sp>
      <p:pic>
        <p:nvPicPr>
          <p:cNvPr id="2" name="Picture 1">
            <a:extLst>
              <a:ext uri="{FF2B5EF4-FFF2-40B4-BE49-F238E27FC236}">
                <a16:creationId xmlns:a16="http://schemas.microsoft.com/office/drawing/2014/main" id="{C03C0D29-45DC-DA23-D2ED-0124E6508E4E}"/>
              </a:ext>
            </a:extLst>
          </p:cNvPr>
          <p:cNvPicPr>
            <a:picLocks noChangeAspect="1"/>
          </p:cNvPicPr>
          <p:nvPr/>
        </p:nvPicPr>
        <p:blipFill>
          <a:blip r:embed="rId2"/>
          <a:stretch>
            <a:fillRect/>
          </a:stretch>
        </p:blipFill>
        <p:spPr>
          <a:xfrm>
            <a:off x="777240" y="5569961"/>
            <a:ext cx="7772400" cy="775277"/>
          </a:xfrm>
          <a:prstGeom prst="rect">
            <a:avLst/>
          </a:prstGeom>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396579012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51" name="Plasma Membrane Receptors"/>
          <p:cNvSpPr txBox="1">
            <a:spLocks noGrp="1"/>
          </p:cNvSpPr>
          <p:nvPr>
            <p:ph type="title"/>
          </p:nvPr>
        </p:nvSpPr>
        <p:spPr>
          <a:prstGeom prst="rect">
            <a:avLst/>
          </a:prstGeom>
        </p:spPr>
        <p:txBody>
          <a:bodyPr/>
          <a:lstStyle/>
          <a:p>
            <a:r>
              <a:rPr dirty="0"/>
              <a:t>Plasma Membrane Receptors</a:t>
            </a:r>
          </a:p>
        </p:txBody>
      </p:sp>
      <p:sp>
        <p:nvSpPr>
          <p:cNvPr id="352" name="Most water-soluble signaling molecules bind to sites on receptor proteins embedded in the cell’s plasma membrane.…"/>
          <p:cNvSpPr txBox="1">
            <a:spLocks noGrp="1"/>
          </p:cNvSpPr>
          <p:nvPr>
            <p:ph type="body" idx="1"/>
          </p:nvPr>
        </p:nvSpPr>
        <p:spPr>
          <a:prstGeom prst="rect">
            <a:avLst/>
          </a:prstGeom>
        </p:spPr>
        <p:txBody>
          <a:bodyPr/>
          <a:lstStyle/>
          <a:p>
            <a:r>
              <a:rPr dirty="0"/>
              <a:t>Most water-soluble signaling molecules bind to sites on receptor proteins embedded in the cell’s plasma membrane.</a:t>
            </a:r>
          </a:p>
          <a:p>
            <a:r>
              <a:rPr dirty="0"/>
              <a:t>The signal is then transmitted to the inside of the cell.</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63" name="Plasma Membrane Receptors"/>
          <p:cNvSpPr txBox="1">
            <a:spLocks noGrp="1"/>
          </p:cNvSpPr>
          <p:nvPr>
            <p:ph type="title"/>
          </p:nvPr>
        </p:nvSpPr>
        <p:spPr>
          <a:prstGeom prst="rect">
            <a:avLst/>
          </a:prstGeom>
        </p:spPr>
        <p:txBody>
          <a:bodyPr/>
          <a:lstStyle/>
          <a:p>
            <a:r>
              <a:rPr dirty="0"/>
              <a:t>Plasma Membrane Receptors</a:t>
            </a:r>
          </a:p>
        </p:txBody>
      </p:sp>
      <p:sp>
        <p:nvSpPr>
          <p:cNvPr id="364" name="There are three major types of membrane receptors:…"/>
          <p:cNvSpPr txBox="1">
            <a:spLocks noGrp="1"/>
          </p:cNvSpPr>
          <p:nvPr>
            <p:ph type="body" idx="1"/>
          </p:nvPr>
        </p:nvSpPr>
        <p:spPr>
          <a:prstGeom prst="rect">
            <a:avLst/>
          </a:prstGeom>
        </p:spPr>
        <p:txBody>
          <a:bodyPr/>
          <a:lstStyle/>
          <a:p>
            <a:r>
              <a:rPr dirty="0"/>
              <a:t>There are three major types of membrane receptors:</a:t>
            </a:r>
          </a:p>
          <a:p>
            <a:pPr lvl="1"/>
            <a:r>
              <a:rPr dirty="0"/>
              <a:t>A.  G protein-coupled receptors</a:t>
            </a:r>
            <a:r>
              <a:rPr lang="en-US" dirty="0"/>
              <a:t> (GPCR)</a:t>
            </a:r>
            <a:endParaRPr dirty="0"/>
          </a:p>
          <a:p>
            <a:pPr lvl="1"/>
            <a:r>
              <a:rPr dirty="0"/>
              <a:t>B.  Receptor tyrosine kinases</a:t>
            </a:r>
            <a:r>
              <a:rPr lang="en-US" dirty="0"/>
              <a:t> (RTK)</a:t>
            </a:r>
            <a:endParaRPr dirty="0"/>
          </a:p>
          <a:p>
            <a:pPr lvl="1"/>
            <a:r>
              <a:rPr dirty="0"/>
              <a:t>C.  Ion channel receptors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9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9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9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9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9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9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9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0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01" name="These protein receptors are very widespread and diverse in their functions.…"/>
          <p:cNvSpPr txBox="1">
            <a:spLocks noGrp="1"/>
          </p:cNvSpPr>
          <p:nvPr>
            <p:ph type="body" idx="1"/>
          </p:nvPr>
        </p:nvSpPr>
        <p:spPr>
          <a:prstGeom prst="rect">
            <a:avLst/>
          </a:prstGeom>
        </p:spPr>
        <p:txBody>
          <a:bodyPr>
            <a:normAutofit/>
          </a:bodyPr>
          <a:lstStyle/>
          <a:p>
            <a:r>
              <a:rPr dirty="0"/>
              <a:t>These protein receptors are very widespread and diverse in their functions.</a:t>
            </a:r>
          </a:p>
          <a:p>
            <a:r>
              <a:rPr dirty="0"/>
              <a:t>They are involved in embryonic development and sensory reception such as vision and smell, as well as many other functions.</a:t>
            </a:r>
          </a:p>
          <a:p>
            <a:r>
              <a:rPr dirty="0"/>
              <a:t>They bind:</a:t>
            </a:r>
          </a:p>
          <a:p>
            <a:pPr lvl="1"/>
            <a:r>
              <a:rPr dirty="0"/>
              <a:t>Odors</a:t>
            </a:r>
          </a:p>
          <a:p>
            <a:pPr lvl="1"/>
            <a:r>
              <a:rPr dirty="0"/>
              <a:t>Pheromones</a:t>
            </a:r>
          </a:p>
          <a:p>
            <a:pPr lvl="1"/>
            <a:r>
              <a:rPr dirty="0"/>
              <a:t>Hormones</a:t>
            </a:r>
          </a:p>
          <a:p>
            <a:pPr lvl="1"/>
            <a:r>
              <a:rPr dirty="0"/>
              <a:t>Neurotransmitters</a:t>
            </a:r>
          </a:p>
        </p:txBody>
      </p:sp>
      <p:sp>
        <p:nvSpPr>
          <p:cNvPr id="402" name="A. G Protein-Coupled Receptors"/>
          <p:cNvSpPr/>
          <p:nvPr/>
        </p:nvSpPr>
        <p:spPr>
          <a:xfrm>
            <a:off x="676275" y="259307"/>
            <a:ext cx="8267700" cy="1208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914400">
              <a:buClr>
                <a:srgbClr val="CBF1FF"/>
              </a:buClr>
              <a:buFont typeface="Consolas"/>
              <a:defRPr sz="4000">
                <a:solidFill>
                  <a:srgbClr val="CBF1FF"/>
                </a:solidFill>
                <a:uFill>
                  <a:solidFill>
                    <a:srgbClr val="CBF1FF"/>
                  </a:solidFill>
                </a:uFill>
                <a:latin typeface="+mj-lt"/>
                <a:ea typeface="+mj-ea"/>
                <a:cs typeface="+mj-cs"/>
                <a:sym typeface="Consolas"/>
              </a:defRPr>
            </a:lvl1pPr>
          </a:lstStyle>
          <a:p>
            <a:pPr>
              <a:defRPr sz="2400">
                <a:solidFill>
                  <a:srgbClr val="FFFFFF"/>
                </a:solidFill>
                <a:uFill>
                  <a:solidFill>
                    <a:srgbClr val="FFFFFF"/>
                  </a:solidFill>
                </a:uFill>
                <a:latin typeface="Arial"/>
                <a:ea typeface="Arial"/>
                <a:cs typeface="Arial"/>
                <a:sym typeface="Arial"/>
              </a:defRPr>
            </a:pPr>
            <a:r>
              <a:rPr sz="4000" dirty="0">
                <a:solidFill>
                  <a:srgbClr val="CBF1FF"/>
                </a:solidFill>
                <a:uFill>
                  <a:solidFill>
                    <a:srgbClr val="CBF1FF"/>
                  </a:solidFill>
                </a:uFill>
                <a:latin typeface="+mj-lt"/>
                <a:ea typeface="+mj-ea"/>
                <a:cs typeface="+mj-cs"/>
                <a:sym typeface="Consolas"/>
              </a:rPr>
              <a:t>A. G Protein-Coupled Receptors</a:t>
            </a:r>
          </a:p>
        </p:txBody>
      </p:sp>
      <p:pic>
        <p:nvPicPr>
          <p:cNvPr id="2" name="Picture 1">
            <a:extLst>
              <a:ext uri="{FF2B5EF4-FFF2-40B4-BE49-F238E27FC236}">
                <a16:creationId xmlns:a16="http://schemas.microsoft.com/office/drawing/2014/main" id="{11E9EB83-23E8-A144-A5B7-516CFA9F3E5A}"/>
              </a:ext>
            </a:extLst>
          </p:cNvPr>
          <p:cNvPicPr>
            <a:picLocks noChangeAspect="1"/>
          </p:cNvPicPr>
          <p:nvPr/>
        </p:nvPicPr>
        <p:blipFill>
          <a:blip r:embed="rId2"/>
          <a:stretch>
            <a:fillRect/>
          </a:stretch>
        </p:blipFill>
        <p:spPr>
          <a:xfrm>
            <a:off x="3688195" y="4019635"/>
            <a:ext cx="5267843" cy="2370529"/>
          </a:xfrm>
          <a:prstGeom prst="rect">
            <a:avLst/>
          </a:prstGeom>
          <a:effectLst>
            <a:outerShdw blurRad="50800" dist="38100" dir="2700000" algn="tl" rotWithShape="0">
              <a:schemeClr val="tx1">
                <a:lumMod val="65000"/>
                <a:alpha val="40000"/>
              </a:schemeClr>
            </a:outerShdw>
          </a:effectLst>
        </p:spPr>
      </p:pic>
      <p:sp>
        <p:nvSpPr>
          <p:cNvPr id="4" name="Rectangle 3">
            <a:extLst>
              <a:ext uri="{FF2B5EF4-FFF2-40B4-BE49-F238E27FC236}">
                <a16:creationId xmlns:a16="http://schemas.microsoft.com/office/drawing/2014/main" id="{952502F7-EA6C-894C-9889-1D5303DBA9EC}"/>
              </a:ext>
            </a:extLst>
          </p:cNvPr>
          <p:cNvSpPr/>
          <p:nvPr/>
        </p:nvSpPr>
        <p:spPr>
          <a:xfrm>
            <a:off x="3651683" y="6390164"/>
            <a:ext cx="4572000" cy="184666"/>
          </a:xfrm>
          <a:prstGeom prst="rect">
            <a:avLst/>
          </a:prstGeom>
        </p:spPr>
        <p:txBody>
          <a:bodyPr>
            <a:spAutoFit/>
          </a:bodyPr>
          <a:lstStyle/>
          <a:p>
            <a:r>
              <a:rPr lang="en-US" sz="600" dirty="0"/>
              <a:t>https://www.pnas.org/content/116/3/1053</a:t>
            </a:r>
          </a:p>
        </p:txBody>
      </p:sp>
      <p:pic>
        <p:nvPicPr>
          <p:cNvPr id="3" name="Picture 2">
            <a:extLst>
              <a:ext uri="{FF2B5EF4-FFF2-40B4-BE49-F238E27FC236}">
                <a16:creationId xmlns:a16="http://schemas.microsoft.com/office/drawing/2014/main" id="{6274B855-2529-E0F7-5105-47F12770DE95}"/>
              </a:ext>
            </a:extLst>
          </p:cNvPr>
          <p:cNvPicPr>
            <a:picLocks noChangeAspect="1"/>
          </p:cNvPicPr>
          <p:nvPr/>
        </p:nvPicPr>
        <p:blipFill>
          <a:blip r:embed="rId3"/>
          <a:stretch>
            <a:fillRect/>
          </a:stretch>
        </p:blipFill>
        <p:spPr>
          <a:xfrm>
            <a:off x="695325" y="1076859"/>
            <a:ext cx="7772400" cy="991177"/>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6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6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6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7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7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7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7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7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75" name="A. G Protein-Coupled Receptors"/>
          <p:cNvSpPr txBox="1">
            <a:spLocks noGrp="1"/>
          </p:cNvSpPr>
          <p:nvPr>
            <p:ph type="title"/>
          </p:nvPr>
        </p:nvSpPr>
        <p:spPr>
          <a:xfrm>
            <a:off x="676275" y="512762"/>
            <a:ext cx="8255000" cy="1271588"/>
          </a:xfrm>
          <a:prstGeom prst="rect">
            <a:avLst/>
          </a:prstGeom>
        </p:spPr>
        <p:txBody>
          <a:bodyPr/>
          <a:lstStyle/>
          <a:p>
            <a:r>
              <a:rPr dirty="0"/>
              <a:t>A. G Protein-Coupled Receptors</a:t>
            </a:r>
          </a:p>
        </p:txBody>
      </p:sp>
      <p:sp>
        <p:nvSpPr>
          <p:cNvPr id="376" name="These receptors are embedded in the plasma membrane and work with the help of a G-protein.…"/>
          <p:cNvSpPr txBox="1">
            <a:spLocks noGrp="1"/>
          </p:cNvSpPr>
          <p:nvPr>
            <p:ph type="body" idx="1"/>
          </p:nvPr>
        </p:nvSpPr>
        <p:spPr>
          <a:xfrm>
            <a:off x="403225" y="1784350"/>
            <a:ext cx="4767263" cy="5073650"/>
          </a:xfrm>
          <a:prstGeom prst="rect">
            <a:avLst/>
          </a:prstGeom>
        </p:spPr>
        <p:txBody>
          <a:bodyPr/>
          <a:lstStyle/>
          <a:p>
            <a:pPr>
              <a:lnSpc>
                <a:spcPct val="90000"/>
              </a:lnSpc>
            </a:pPr>
            <a:r>
              <a:rPr sz="2800" dirty="0"/>
              <a:t>These receptors are embedded in the plasma membrane and work with the help of a G-protein.  </a:t>
            </a:r>
          </a:p>
          <a:p>
            <a:pPr>
              <a:lnSpc>
                <a:spcPct val="90000"/>
              </a:lnSpc>
            </a:pPr>
            <a:r>
              <a:rPr sz="2800" dirty="0"/>
              <a:t>G-proteins are proteins that bind energy rich GTP molecules.</a:t>
            </a:r>
          </a:p>
          <a:p>
            <a:pPr>
              <a:lnSpc>
                <a:spcPct val="90000"/>
              </a:lnSpc>
            </a:pPr>
            <a:r>
              <a:rPr sz="2800" dirty="0"/>
              <a:t>They are all similar in structure and have seven </a:t>
            </a:r>
            <a:r>
              <a:rPr sz="2800" dirty="0">
                <a:latin typeface="Symbol"/>
                <a:ea typeface="Symbol"/>
                <a:cs typeface="Symbol"/>
                <a:sym typeface="Symbol"/>
              </a:rPr>
              <a:t>a</a:t>
            </a:r>
            <a:r>
              <a:rPr sz="2800" dirty="0"/>
              <a:t> helicies which span the membrane.</a:t>
            </a:r>
          </a:p>
        </p:txBody>
      </p:sp>
      <p:pic>
        <p:nvPicPr>
          <p:cNvPr id="377" name="11_07aaGProtLinkReceptors_L.jpg" descr="11_07aaGProtLinkReceptors_L.jpg"/>
          <p:cNvPicPr>
            <a:picLocks/>
          </p:cNvPicPr>
          <p:nvPr/>
        </p:nvPicPr>
        <p:blipFill>
          <a:blip r:embed="rId2"/>
          <a:stretch>
            <a:fillRect/>
          </a:stretch>
        </p:blipFill>
        <p:spPr>
          <a:xfrm>
            <a:off x="5048250" y="1885950"/>
            <a:ext cx="4006850" cy="4470400"/>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72FBC-9918-094B-B4BE-2DB778E6BB9B}"/>
              </a:ext>
            </a:extLst>
          </p:cNvPr>
          <p:cNvSpPr>
            <a:spLocks noGrp="1"/>
          </p:cNvSpPr>
          <p:nvPr>
            <p:ph type="title"/>
          </p:nvPr>
        </p:nvSpPr>
        <p:spPr/>
        <p:txBody>
          <a:bodyPr/>
          <a:lstStyle/>
          <a:p>
            <a:r>
              <a:rPr lang="en-US" dirty="0"/>
              <a:t>A. G protein-coupled receptors</a:t>
            </a:r>
          </a:p>
        </p:txBody>
      </p:sp>
      <p:sp>
        <p:nvSpPr>
          <p:cNvPr id="3" name="Text Placeholder 2">
            <a:extLst>
              <a:ext uri="{FF2B5EF4-FFF2-40B4-BE49-F238E27FC236}">
                <a16:creationId xmlns:a16="http://schemas.microsoft.com/office/drawing/2014/main" id="{AE5BBF9A-B172-194E-9C1B-FA30E2A44E3C}"/>
              </a:ext>
            </a:extLst>
          </p:cNvPr>
          <p:cNvSpPr>
            <a:spLocks noGrp="1"/>
          </p:cNvSpPr>
          <p:nvPr>
            <p:ph type="body" idx="1"/>
          </p:nvPr>
        </p:nvSpPr>
        <p:spPr>
          <a:xfrm>
            <a:off x="594360" y="2194560"/>
            <a:ext cx="7955280" cy="1797051"/>
          </a:xfrm>
        </p:spPr>
        <p:txBody>
          <a:bodyPr/>
          <a:lstStyle/>
          <a:p>
            <a:endParaRPr lang="en-US" dirty="0"/>
          </a:p>
        </p:txBody>
      </p:sp>
      <p:pic>
        <p:nvPicPr>
          <p:cNvPr id="4" name="Picture 3">
            <a:extLst>
              <a:ext uri="{FF2B5EF4-FFF2-40B4-BE49-F238E27FC236}">
                <a16:creationId xmlns:a16="http://schemas.microsoft.com/office/drawing/2014/main" id="{FA9D1ECE-BE61-8010-2470-6B0A17800D82}"/>
              </a:ext>
            </a:extLst>
          </p:cNvPr>
          <p:cNvPicPr>
            <a:picLocks noChangeAspect="1"/>
          </p:cNvPicPr>
          <p:nvPr/>
        </p:nvPicPr>
        <p:blipFill>
          <a:blip r:embed="rId2"/>
          <a:stretch>
            <a:fillRect/>
          </a:stretch>
        </p:blipFill>
        <p:spPr>
          <a:xfrm>
            <a:off x="0" y="-10886"/>
            <a:ext cx="9144000" cy="6879771"/>
          </a:xfrm>
          <a:prstGeom prst="rect">
            <a:avLst/>
          </a:prstGeom>
        </p:spPr>
      </p:pic>
    </p:spTree>
    <p:extLst>
      <p:ext uri="{BB962C8B-B14F-4D97-AF65-F5344CB8AC3E}">
        <p14:creationId xmlns:p14="http://schemas.microsoft.com/office/powerpoint/2010/main" val="179740736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88" name="A. G Protein-Coupled Receptors"/>
          <p:cNvSpPr txBox="1">
            <a:spLocks noGrp="1"/>
          </p:cNvSpPr>
          <p:nvPr>
            <p:ph type="title"/>
          </p:nvPr>
        </p:nvSpPr>
        <p:spPr>
          <a:xfrm>
            <a:off x="676275" y="512762"/>
            <a:ext cx="8255000" cy="1271588"/>
          </a:xfrm>
          <a:prstGeom prst="rect">
            <a:avLst/>
          </a:prstGeom>
        </p:spPr>
        <p:txBody>
          <a:bodyPr/>
          <a:lstStyle/>
          <a:p>
            <a:r>
              <a:rPr dirty="0"/>
              <a:t>A. G Protein-Coupled Receptors</a:t>
            </a:r>
          </a:p>
        </p:txBody>
      </p:sp>
      <p:sp>
        <p:nvSpPr>
          <p:cNvPr id="389" name="G-protein receptors are embedded in the plasma membrane.  When they receive the signal, they activate the associated G-protein which, in turn, activates an enzyme starting the signal cascade."/>
          <p:cNvSpPr txBox="1">
            <a:spLocks noGrp="1"/>
          </p:cNvSpPr>
          <p:nvPr>
            <p:ph type="body" idx="1"/>
          </p:nvPr>
        </p:nvSpPr>
        <p:spPr>
          <a:xfrm>
            <a:off x="579809" y="1682750"/>
            <a:ext cx="8447932" cy="2249835"/>
          </a:xfrm>
          <a:prstGeom prst="rect">
            <a:avLst/>
          </a:prstGeom>
        </p:spPr>
        <p:txBody>
          <a:bodyPr/>
          <a:lstStyle>
            <a:lvl1pPr>
              <a:lnSpc>
                <a:spcPct val="90000"/>
              </a:lnSpc>
              <a:defRPr sz="2800"/>
            </a:lvl1pPr>
          </a:lstStyle>
          <a:p>
            <a:pPr>
              <a:defRPr sz="3000"/>
            </a:pPr>
            <a:r>
              <a:rPr sz="2800" dirty="0"/>
              <a:t>G-protein receptors are embedded in the plasma membrane.  When they receive the signal, they activate the associated G-protein which, in turn, activates an enzyme starting the signal cascade.  </a:t>
            </a:r>
          </a:p>
        </p:txBody>
      </p:sp>
      <p:pic>
        <p:nvPicPr>
          <p:cNvPr id="4" name="Picture 3" descr="A picture containing text, device&#10;&#10;Description automatically generated">
            <a:extLst>
              <a:ext uri="{FF2B5EF4-FFF2-40B4-BE49-F238E27FC236}">
                <a16:creationId xmlns:a16="http://schemas.microsoft.com/office/drawing/2014/main" id="{4575F9B7-558C-BA4F-AD5C-26912C348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436706"/>
            <a:ext cx="3878042" cy="2908532"/>
          </a:xfrm>
          <a:prstGeom prst="rect">
            <a:avLst/>
          </a:prstGeom>
        </p:spPr>
      </p:pic>
      <p:sp>
        <p:nvSpPr>
          <p:cNvPr id="5" name="Rectangle 4">
            <a:extLst>
              <a:ext uri="{FF2B5EF4-FFF2-40B4-BE49-F238E27FC236}">
                <a16:creationId xmlns:a16="http://schemas.microsoft.com/office/drawing/2014/main" id="{35824CF9-6821-F84F-B831-BE2EA0E4FDCA}"/>
              </a:ext>
            </a:extLst>
          </p:cNvPr>
          <p:cNvSpPr/>
          <p:nvPr/>
        </p:nvSpPr>
        <p:spPr>
          <a:xfrm>
            <a:off x="4455741" y="6369606"/>
            <a:ext cx="4572000" cy="369332"/>
          </a:xfrm>
          <a:prstGeom prst="rect">
            <a:avLst/>
          </a:prstGeom>
        </p:spPr>
        <p:txBody>
          <a:bodyPr>
            <a:spAutoFit/>
          </a:bodyPr>
          <a:lstStyle/>
          <a:p>
            <a:r>
              <a:rPr lang="en-US" sz="600" dirty="0"/>
              <a:t>https://www.google.com/url?sa=i&amp;url=https%3A%2F%2Fmakeagif.com%2Fgif%2Fg-protein-coupled-receptor-kinetics-w1rNI8&amp;psig=AOvVaw1R96fLmq_TCmYUJMVTJL3-&amp;ust=1607517144627000&amp;source=images&amp;cd=vfe&amp;ved=0CAIQjRxqFwoTCOCbjpeyvu0CFQAAAAAdAAAAABAd</a:t>
            </a:r>
          </a:p>
        </p:txBody>
      </p:sp>
      <p:pic>
        <p:nvPicPr>
          <p:cNvPr id="7" name="Picture 6" descr="Diagram&#10;&#10;Description automatically generated">
            <a:extLst>
              <a:ext uri="{FF2B5EF4-FFF2-40B4-BE49-F238E27FC236}">
                <a16:creationId xmlns:a16="http://schemas.microsoft.com/office/drawing/2014/main" id="{84BD1D80-6DD6-AE48-A890-9C3E7AB4B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12" y="4052887"/>
            <a:ext cx="3832874" cy="1763122"/>
          </a:xfrm>
          <a:prstGeom prst="rect">
            <a:avLst/>
          </a:prstGeom>
        </p:spPr>
      </p:pic>
      <p:sp>
        <p:nvSpPr>
          <p:cNvPr id="8" name="Rectangle 7">
            <a:extLst>
              <a:ext uri="{FF2B5EF4-FFF2-40B4-BE49-F238E27FC236}">
                <a16:creationId xmlns:a16="http://schemas.microsoft.com/office/drawing/2014/main" id="{27DF418A-0826-084B-9D61-529FCFF7B217}"/>
              </a:ext>
            </a:extLst>
          </p:cNvPr>
          <p:cNvSpPr/>
          <p:nvPr/>
        </p:nvSpPr>
        <p:spPr>
          <a:xfrm>
            <a:off x="492918" y="5816009"/>
            <a:ext cx="4088461" cy="461665"/>
          </a:xfrm>
          <a:prstGeom prst="rect">
            <a:avLst/>
          </a:prstGeom>
        </p:spPr>
        <p:txBody>
          <a:bodyPr wrap="square">
            <a:spAutoFit/>
          </a:bodyPr>
          <a:lstStyle/>
          <a:p>
            <a:r>
              <a:rPr lang="en-US" sz="600" dirty="0"/>
              <a:t>https://www.google.com/url?sa=i&amp;url=http%3A%2F%2Fwww.phschool.com%2Fscience%2Fbiology_place%2Fbiocoach%2Fbiomembrane2%2Fsurface.html&amp;psig=AOvVaw1R96fLmq_TCmYUJMVTJL3-&amp;ust=1607517144627000&amp;source=images&amp;cd=vfe&amp;ved=0CAIQjRxqFwoTCOCbjpeyvu0CFQAAAAAdAAAAABAy</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B4384653-AF6E-7547-A7BF-ABB8D9685FFD}"/>
              </a:ext>
            </a:extLst>
          </p:cNvPr>
          <p:cNvSpPr>
            <a:spLocks noGrp="1"/>
          </p:cNvSpPr>
          <p:nvPr>
            <p:ph type="title"/>
          </p:nvPr>
        </p:nvSpPr>
        <p:spPr>
          <a:xfrm>
            <a:off x="2273656" y="344976"/>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 G protein-coupled receptors</a:t>
            </a:r>
          </a:p>
        </p:txBody>
      </p:sp>
      <p:sp>
        <p:nvSpPr>
          <p:cNvPr id="3" name="Text Placeholder 2">
            <a:extLst>
              <a:ext uri="{FF2B5EF4-FFF2-40B4-BE49-F238E27FC236}">
                <a16:creationId xmlns:a16="http://schemas.microsoft.com/office/drawing/2014/main" id="{48DC4CE3-6E7F-E249-88C7-0B688197A238}"/>
              </a:ext>
            </a:extLst>
          </p:cNvPr>
          <p:cNvSpPr>
            <a:spLocks noGrp="1"/>
          </p:cNvSpPr>
          <p:nvPr>
            <p:ph type="body" idx="1"/>
          </p:nvPr>
        </p:nvSpPr>
        <p:spPr>
          <a:xfrm>
            <a:off x="92431" y="1638004"/>
            <a:ext cx="4362450" cy="4024125"/>
          </a:xfrm>
        </p:spPr>
        <p:txBody>
          <a:bodyPr vert="horz" lIns="91440" tIns="45720" rIns="91440" bIns="45720" rtlCol="0">
            <a:normAutofit/>
          </a:bodyPr>
          <a:lstStyle/>
          <a:p>
            <a:r>
              <a:rPr lang="en-US" sz="1700" dirty="0"/>
              <a:t>A common example in animals:</a:t>
            </a:r>
          </a:p>
          <a:p>
            <a:pPr lvl="1"/>
            <a:r>
              <a:rPr lang="en-US" sz="1700" dirty="0"/>
              <a:t>Epinephrine is released in the fight-or-flight response.</a:t>
            </a:r>
          </a:p>
          <a:p>
            <a:pPr lvl="1"/>
            <a:r>
              <a:rPr lang="en-US" sz="1700" dirty="0"/>
              <a:t>It binds to the GPCR on the muscle cell.</a:t>
            </a:r>
          </a:p>
          <a:p>
            <a:pPr lvl="1"/>
            <a:r>
              <a:rPr lang="en-US" sz="1700" dirty="0"/>
              <a:t>Relay molecules (cAMP and protein kinase) amplify and transmit the signal through the cytoplasm.</a:t>
            </a:r>
          </a:p>
          <a:p>
            <a:pPr lvl="1"/>
            <a:r>
              <a:rPr lang="en-US" sz="1700" dirty="0"/>
              <a:t>Glycogen phosphorylase is activated which catalyzes the release of glucose monomers from glycogen.</a:t>
            </a:r>
          </a:p>
        </p:txBody>
      </p:sp>
      <p:pic>
        <p:nvPicPr>
          <p:cNvPr id="4" name="Picture 3">
            <a:extLst>
              <a:ext uri="{FF2B5EF4-FFF2-40B4-BE49-F238E27FC236}">
                <a16:creationId xmlns:a16="http://schemas.microsoft.com/office/drawing/2014/main" id="{85F78CF1-2AB2-664A-9B7D-A6DD31AF2F10}"/>
              </a:ext>
            </a:extLst>
          </p:cNvPr>
          <p:cNvPicPr>
            <a:picLocks noChangeAspect="1"/>
          </p:cNvPicPr>
          <p:nvPr/>
        </p:nvPicPr>
        <p:blipFill>
          <a:blip r:embed="rId3"/>
          <a:stretch>
            <a:fillRect/>
          </a:stretch>
        </p:blipFill>
        <p:spPr>
          <a:xfrm>
            <a:off x="4210212" y="1546585"/>
            <a:ext cx="4841357" cy="3631018"/>
          </a:xfrm>
          <a:prstGeom prst="rect">
            <a:avLst/>
          </a:prstGeom>
          <a:effectLst>
            <a:outerShdw blurRad="50800" dist="38100" dir="2700000" algn="tl" rotWithShape="0">
              <a:schemeClr val="tx1">
                <a:lumMod val="65000"/>
                <a:alpha val="40000"/>
              </a:schemeClr>
            </a:outerShdw>
          </a:effectLst>
        </p:spPr>
      </p:pic>
      <p:pic>
        <p:nvPicPr>
          <p:cNvPr id="5" name="Picture 4">
            <a:extLst>
              <a:ext uri="{FF2B5EF4-FFF2-40B4-BE49-F238E27FC236}">
                <a16:creationId xmlns:a16="http://schemas.microsoft.com/office/drawing/2014/main" id="{F78CEC94-2693-F381-B2D6-6F5B5E50889D}"/>
              </a:ext>
            </a:extLst>
          </p:cNvPr>
          <p:cNvPicPr>
            <a:picLocks noChangeAspect="1"/>
          </p:cNvPicPr>
          <p:nvPr/>
        </p:nvPicPr>
        <p:blipFill>
          <a:blip r:embed="rId4"/>
          <a:stretch>
            <a:fillRect/>
          </a:stretch>
        </p:blipFill>
        <p:spPr>
          <a:xfrm>
            <a:off x="1255825" y="5090656"/>
            <a:ext cx="6632350" cy="1699957"/>
          </a:xfrm>
          <a:prstGeom prst="rect">
            <a:avLst/>
          </a:prstGeom>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193858833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1AB0519-95CB-6245-B221-EB080AA3DD9F}"/>
              </a:ext>
            </a:extLst>
          </p:cNvPr>
          <p:cNvPicPr>
            <a:picLocks noGrp="1" noChangeAspect="1"/>
          </p:cNvPicPr>
          <p:nvPr>
            <p:ph idx="1"/>
          </p:nvPr>
        </p:nvPicPr>
        <p:blipFill>
          <a:blip r:embed="rId2"/>
          <a:stretch>
            <a:fillRect/>
          </a:stretch>
        </p:blipFill>
        <p:spPr>
          <a:xfrm>
            <a:off x="561354" y="0"/>
            <a:ext cx="7863882" cy="5891748"/>
          </a:xfrm>
          <a:prstGeom prst="rect">
            <a:avLst/>
          </a:prstGeom>
          <a:noFill/>
        </p:spPr>
      </p:pic>
      <p:sp>
        <p:nvSpPr>
          <p:cNvPr id="11" name="Rectangle 10">
            <a:extLst>
              <a:ext uri="{FF2B5EF4-FFF2-40B4-BE49-F238E27FC236}">
                <a16:creationId xmlns:a16="http://schemas.microsoft.com/office/drawing/2014/main" id="{8EC3F2DD-81C8-0A4F-A899-D4E84D3C09CA}"/>
              </a:ext>
            </a:extLst>
          </p:cNvPr>
          <p:cNvSpPr/>
          <p:nvPr/>
        </p:nvSpPr>
        <p:spPr>
          <a:xfrm>
            <a:off x="-75494" y="6581001"/>
            <a:ext cx="9229060" cy="276999"/>
          </a:xfrm>
          <a:prstGeom prst="rect">
            <a:avLst/>
          </a:prstGeom>
        </p:spPr>
        <p:txBody>
          <a:bodyPr wrap="square">
            <a:spAutoFit/>
          </a:bodyPr>
          <a:lstStyle/>
          <a:p>
            <a:r>
              <a:rPr lang="en-US" sz="600" dirty="0">
                <a:solidFill>
                  <a:schemeClr val="bg1"/>
                </a:solidFill>
              </a:rPr>
              <a:t>https://www.google.com/url?sa=i&amp;url=https%3A%2F%2Fwww.slideshare.net%2FAngelVega24%2Fchapter-11-cell-communication&amp;psig=AOvVaw1o6HIaXgFOZ-xsuqXoNW7T&amp;ust=1607548839739000&amp;source=images&amp;cd=vfe&amp;ved=0CAIQjRxqFwoTCODfxaCov-0CFQAAAAAdAAAAABAO</a:t>
            </a:r>
          </a:p>
        </p:txBody>
      </p:sp>
      <p:pic>
        <p:nvPicPr>
          <p:cNvPr id="2" name="Picture 1">
            <a:extLst>
              <a:ext uri="{FF2B5EF4-FFF2-40B4-BE49-F238E27FC236}">
                <a16:creationId xmlns:a16="http://schemas.microsoft.com/office/drawing/2014/main" id="{5BDBA2A8-72BE-DF97-A9FF-BF8827E5CC08}"/>
              </a:ext>
            </a:extLst>
          </p:cNvPr>
          <p:cNvPicPr>
            <a:picLocks noChangeAspect="1"/>
          </p:cNvPicPr>
          <p:nvPr/>
        </p:nvPicPr>
        <p:blipFill>
          <a:blip r:embed="rId3"/>
          <a:stretch>
            <a:fillRect/>
          </a:stretch>
        </p:blipFill>
        <p:spPr>
          <a:xfrm>
            <a:off x="607095" y="5347287"/>
            <a:ext cx="7772400" cy="1233714"/>
          </a:xfrm>
          <a:prstGeom prst="rect">
            <a:avLst/>
          </a:prstGeom>
        </p:spPr>
      </p:pic>
    </p:spTree>
    <p:extLst>
      <p:ext uri="{BB962C8B-B14F-4D97-AF65-F5344CB8AC3E}">
        <p14:creationId xmlns:p14="http://schemas.microsoft.com/office/powerpoint/2010/main" val="4244731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0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0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0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0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0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1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1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1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14" name="A. G Protein-Coupled Receptors"/>
          <p:cNvSpPr txBox="1">
            <a:spLocks noGrp="1"/>
          </p:cNvSpPr>
          <p:nvPr>
            <p:ph type="title"/>
          </p:nvPr>
        </p:nvSpPr>
        <p:spPr>
          <a:xfrm>
            <a:off x="676275" y="512762"/>
            <a:ext cx="8255000" cy="1271588"/>
          </a:xfrm>
          <a:prstGeom prst="rect">
            <a:avLst/>
          </a:prstGeom>
        </p:spPr>
        <p:txBody>
          <a:bodyPr/>
          <a:lstStyle/>
          <a:p>
            <a:r>
              <a:rPr dirty="0"/>
              <a:t>A. G Protein-Coupled Receptors</a:t>
            </a:r>
          </a:p>
        </p:txBody>
      </p:sp>
      <p:sp>
        <p:nvSpPr>
          <p:cNvPr id="413" name="G-protein systems are involved in numerous human diseases.…"/>
          <p:cNvSpPr txBox="1">
            <a:spLocks noGrp="1"/>
          </p:cNvSpPr>
          <p:nvPr>
            <p:ph type="body" idx="1"/>
          </p:nvPr>
        </p:nvSpPr>
        <p:spPr>
          <a:prstGeom prst="rect">
            <a:avLst/>
          </a:prstGeom>
        </p:spPr>
        <p:txBody>
          <a:bodyPr/>
          <a:lstStyle/>
          <a:p>
            <a:r>
              <a:rPr dirty="0"/>
              <a:t>G-protein systems are involved in numerous human diseases.</a:t>
            </a:r>
          </a:p>
          <a:p>
            <a:r>
              <a:rPr dirty="0"/>
              <a:t>Cholera</a:t>
            </a:r>
            <a:r>
              <a:rPr lang="en-US" dirty="0"/>
              <a:t> and</a:t>
            </a:r>
            <a:r>
              <a:rPr dirty="0"/>
              <a:t> pertussis</a:t>
            </a:r>
            <a:r>
              <a:rPr lang="en-US" dirty="0"/>
              <a:t> </a:t>
            </a:r>
            <a:r>
              <a:rPr dirty="0"/>
              <a:t>are common bacteria-induced illnesses that produce toxins which interfere with G-protein function.</a:t>
            </a:r>
          </a:p>
          <a:p>
            <a:pPr lvl="1"/>
            <a:r>
              <a:rPr dirty="0"/>
              <a:t>This interference causes the symptoms associated with the illnesses-massive diarrhea, coughing attacks, etc.</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9A6F-80AD-7548-ABEB-F16B890F0EF1}"/>
              </a:ext>
            </a:extLst>
          </p:cNvPr>
          <p:cNvSpPr>
            <a:spLocks noGrp="1"/>
          </p:cNvSpPr>
          <p:nvPr>
            <p:ph type="title"/>
          </p:nvPr>
        </p:nvSpPr>
        <p:spPr/>
        <p:txBody>
          <a:bodyPr/>
          <a:lstStyle/>
          <a:p>
            <a:r>
              <a:rPr lang="en-US" dirty="0"/>
              <a:t>Cholera Toxin</a:t>
            </a:r>
          </a:p>
        </p:txBody>
      </p:sp>
      <p:sp>
        <p:nvSpPr>
          <p:cNvPr id="3" name="Text Placeholder 2">
            <a:extLst>
              <a:ext uri="{FF2B5EF4-FFF2-40B4-BE49-F238E27FC236}">
                <a16:creationId xmlns:a16="http://schemas.microsoft.com/office/drawing/2014/main" id="{0172EC4A-E455-3348-BF9A-9E62DFEEE23B}"/>
              </a:ext>
            </a:extLst>
          </p:cNvPr>
          <p:cNvSpPr>
            <a:spLocks noGrp="1"/>
          </p:cNvSpPr>
          <p:nvPr>
            <p:ph idx="1"/>
          </p:nvPr>
        </p:nvSpPr>
        <p:spPr>
          <a:xfrm>
            <a:off x="594360" y="2194560"/>
            <a:ext cx="7955280" cy="4257040"/>
          </a:xfrm>
        </p:spPr>
        <p:txBody>
          <a:bodyPr>
            <a:normAutofit lnSpcReduction="10000"/>
          </a:bodyPr>
          <a:lstStyle/>
          <a:p>
            <a:r>
              <a:rPr lang="en-US" dirty="0"/>
              <a:t>For instance, cholera toxin binds to the cell, is brought in by endocytosis, and is processed and sent back to the membrane where it causes a lot of problems.</a:t>
            </a:r>
          </a:p>
          <a:p>
            <a:r>
              <a:rPr lang="en-US" dirty="0"/>
              <a:t>The toxin essentially inactivates the G-protein’s ability to catalyze GTP into GDP-P</a:t>
            </a:r>
            <a:r>
              <a:rPr lang="en-US" baseline="-25000" dirty="0"/>
              <a:t>i</a:t>
            </a:r>
            <a:r>
              <a:rPr lang="en-US" dirty="0"/>
              <a:t>.</a:t>
            </a:r>
          </a:p>
          <a:p>
            <a:r>
              <a:rPr lang="en-US" dirty="0"/>
              <a:t>The G-protein remains in a permanently activated state.</a:t>
            </a:r>
          </a:p>
          <a:p>
            <a:r>
              <a:rPr lang="en-US" dirty="0"/>
              <a:t>This leads increased adenylate cyclase activity which increases cAMP levels well above normal.</a:t>
            </a:r>
          </a:p>
          <a:p>
            <a:r>
              <a:rPr lang="en-US" dirty="0"/>
              <a:t>This leads to an overactivation of PKA.</a:t>
            </a:r>
          </a:p>
          <a:p>
            <a:r>
              <a:rPr lang="en-US" dirty="0"/>
              <a:t>This leads to phosphorylated CFTR chloride channels and an efflux of chloride ions. </a:t>
            </a:r>
          </a:p>
        </p:txBody>
      </p:sp>
    </p:spTree>
    <p:extLst>
      <p:ext uri="{BB962C8B-B14F-4D97-AF65-F5344CB8AC3E}">
        <p14:creationId xmlns:p14="http://schemas.microsoft.com/office/powerpoint/2010/main" val="484036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9FEB8-3EE6-FB4E-804F-B18B809563B2}"/>
              </a:ext>
            </a:extLst>
          </p:cNvPr>
          <p:cNvSpPr>
            <a:spLocks noGrp="1"/>
          </p:cNvSpPr>
          <p:nvPr>
            <p:ph type="title"/>
          </p:nvPr>
        </p:nvSpPr>
        <p:spPr/>
        <p:txBody>
          <a:bodyPr/>
          <a:lstStyle/>
          <a:p>
            <a:r>
              <a:rPr lang="en-US" dirty="0"/>
              <a:t>Cholera toxin</a:t>
            </a:r>
          </a:p>
        </p:txBody>
      </p:sp>
      <p:sp>
        <p:nvSpPr>
          <p:cNvPr id="3" name="Text Placeholder 2">
            <a:extLst>
              <a:ext uri="{FF2B5EF4-FFF2-40B4-BE49-F238E27FC236}">
                <a16:creationId xmlns:a16="http://schemas.microsoft.com/office/drawing/2014/main" id="{A6B7EEA1-7365-4E4F-AE5E-42DDCC54D356}"/>
              </a:ext>
            </a:extLst>
          </p:cNvPr>
          <p:cNvSpPr>
            <a:spLocks noGrp="1"/>
          </p:cNvSpPr>
          <p:nvPr>
            <p:ph type="body" idx="1"/>
          </p:nvPr>
        </p:nvSpPr>
        <p:spPr/>
        <p:txBody>
          <a:bodyPr/>
          <a:lstStyle/>
          <a:p>
            <a:r>
              <a:rPr lang="en-US" dirty="0"/>
              <a:t>The overactive efflux of chloride ions leads to the secretion of water, Na</a:t>
            </a:r>
            <a:r>
              <a:rPr lang="en-US" baseline="30000" dirty="0"/>
              <a:t>+</a:t>
            </a:r>
            <a:r>
              <a:rPr lang="en-US" dirty="0"/>
              <a:t>, K</a:t>
            </a:r>
            <a:r>
              <a:rPr lang="en-US" baseline="30000" dirty="0"/>
              <a:t>+</a:t>
            </a:r>
            <a:r>
              <a:rPr lang="en-US" dirty="0"/>
              <a:t>, and HCO</a:t>
            </a:r>
            <a:r>
              <a:rPr lang="en-US" baseline="-25000" dirty="0"/>
              <a:t>3</a:t>
            </a:r>
            <a:r>
              <a:rPr lang="en-US" baseline="30000" dirty="0"/>
              <a:t>-</a:t>
            </a:r>
            <a:r>
              <a:rPr lang="en-US" dirty="0"/>
              <a:t> ions into the intestinal lumen by the intestinal mucosa.</a:t>
            </a:r>
          </a:p>
          <a:p>
            <a:r>
              <a:rPr lang="en-US" dirty="0"/>
              <a:t>This leads to rapid dehydration and an electrolyte imbalance due to massive diarrhea (2+ liters per hour) which results in death of not treated.</a:t>
            </a:r>
          </a:p>
        </p:txBody>
      </p:sp>
    </p:spTree>
    <p:extLst>
      <p:ext uri="{BB962C8B-B14F-4D97-AF65-F5344CB8AC3E}">
        <p14:creationId xmlns:p14="http://schemas.microsoft.com/office/powerpoint/2010/main" val="173871976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3617-8156-CA40-98BE-8E167C3D7E2B}"/>
              </a:ext>
            </a:extLst>
          </p:cNvPr>
          <p:cNvSpPr>
            <a:spLocks noGrp="1"/>
          </p:cNvSpPr>
          <p:nvPr>
            <p:ph type="title"/>
          </p:nvPr>
        </p:nvSpPr>
        <p:spPr>
          <a:xfrm>
            <a:off x="777240" y="193785"/>
            <a:ext cx="7772400" cy="1092754"/>
          </a:xfrm>
        </p:spPr>
        <p:txBody>
          <a:bodyPr/>
          <a:lstStyle/>
          <a:p>
            <a:r>
              <a:rPr lang="en-US" dirty="0"/>
              <a:t>Pertussis Toxin</a:t>
            </a:r>
          </a:p>
        </p:txBody>
      </p:sp>
      <p:sp>
        <p:nvSpPr>
          <p:cNvPr id="3" name="Text Placeholder 2">
            <a:extLst>
              <a:ext uri="{FF2B5EF4-FFF2-40B4-BE49-F238E27FC236}">
                <a16:creationId xmlns:a16="http://schemas.microsoft.com/office/drawing/2014/main" id="{F3A61116-F673-484E-91E8-7B9D551AA6E4}"/>
              </a:ext>
            </a:extLst>
          </p:cNvPr>
          <p:cNvSpPr>
            <a:spLocks noGrp="1"/>
          </p:cNvSpPr>
          <p:nvPr>
            <p:ph type="body" idx="1"/>
          </p:nvPr>
        </p:nvSpPr>
        <p:spPr>
          <a:xfrm>
            <a:off x="281051" y="2653328"/>
            <a:ext cx="3344648" cy="4069080"/>
          </a:xfrm>
        </p:spPr>
        <p:txBody>
          <a:bodyPr/>
          <a:lstStyle/>
          <a:p>
            <a:r>
              <a:rPr lang="en-US" dirty="0"/>
              <a:t>In this case, adenylate cyclase activity cannot be inhibited, and cAMP levels continue to increase interfering with normal signaling.</a:t>
            </a:r>
          </a:p>
          <a:p>
            <a:r>
              <a:rPr lang="en-US" dirty="0"/>
              <a:t>This leads to a variety of systemic effects: hypoglycemia, fever, pulmonary hypertension, etc. </a:t>
            </a:r>
          </a:p>
          <a:p>
            <a:endParaRPr lang="en-US" dirty="0"/>
          </a:p>
        </p:txBody>
      </p:sp>
      <p:pic>
        <p:nvPicPr>
          <p:cNvPr id="4" name="Picture 3">
            <a:extLst>
              <a:ext uri="{FF2B5EF4-FFF2-40B4-BE49-F238E27FC236}">
                <a16:creationId xmlns:a16="http://schemas.microsoft.com/office/drawing/2014/main" id="{3DC5F346-8181-6B44-9966-CE1CE9FB82C5}"/>
              </a:ext>
            </a:extLst>
          </p:cNvPr>
          <p:cNvPicPr>
            <a:picLocks noChangeAspect="1"/>
          </p:cNvPicPr>
          <p:nvPr/>
        </p:nvPicPr>
        <p:blipFill>
          <a:blip r:embed="rId2"/>
          <a:stretch>
            <a:fillRect/>
          </a:stretch>
        </p:blipFill>
        <p:spPr>
          <a:xfrm>
            <a:off x="3704266" y="2622246"/>
            <a:ext cx="5330468" cy="3006384"/>
          </a:xfrm>
          <a:prstGeom prst="rect">
            <a:avLst/>
          </a:prstGeom>
          <a:effectLst>
            <a:outerShdw blurRad="50800" dist="38100" dir="2700000" algn="tl" rotWithShape="0">
              <a:schemeClr val="tx1">
                <a:lumMod val="65000"/>
                <a:alpha val="40000"/>
              </a:schemeClr>
            </a:outerShdw>
          </a:effectLst>
        </p:spPr>
      </p:pic>
      <p:sp>
        <p:nvSpPr>
          <p:cNvPr id="6" name="Text Placeholder 2">
            <a:extLst>
              <a:ext uri="{FF2B5EF4-FFF2-40B4-BE49-F238E27FC236}">
                <a16:creationId xmlns:a16="http://schemas.microsoft.com/office/drawing/2014/main" id="{9377BC10-1966-1441-9A0E-690D0A34D6CA}"/>
              </a:ext>
            </a:extLst>
          </p:cNvPr>
          <p:cNvSpPr txBox="1">
            <a:spLocks/>
          </p:cNvSpPr>
          <p:nvPr/>
        </p:nvSpPr>
        <p:spPr>
          <a:xfrm>
            <a:off x="281051" y="1298763"/>
            <a:ext cx="7772400" cy="1433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t>Pertussis toxin works in essentially the same way as cholera toxin, except a different subunit of the G-protein is affected, and this acts to inactivate the G-protein.</a:t>
            </a:r>
          </a:p>
        </p:txBody>
      </p:sp>
      <p:sp>
        <p:nvSpPr>
          <p:cNvPr id="7" name="Rectangle 6">
            <a:extLst>
              <a:ext uri="{FF2B5EF4-FFF2-40B4-BE49-F238E27FC236}">
                <a16:creationId xmlns:a16="http://schemas.microsoft.com/office/drawing/2014/main" id="{53B5468A-09CF-B24A-936D-48C1FBAF7929}"/>
              </a:ext>
            </a:extLst>
          </p:cNvPr>
          <p:cNvSpPr/>
          <p:nvPr/>
        </p:nvSpPr>
        <p:spPr>
          <a:xfrm>
            <a:off x="3625699" y="5628630"/>
            <a:ext cx="4572000" cy="461665"/>
          </a:xfrm>
          <a:prstGeom prst="rect">
            <a:avLst/>
          </a:prstGeom>
        </p:spPr>
        <p:txBody>
          <a:bodyPr>
            <a:spAutoFit/>
          </a:bodyPr>
          <a:lstStyle/>
          <a:p>
            <a:r>
              <a:rPr lang="en-US" sz="600" dirty="0"/>
              <a:t>https://www.google.com/url?sa=i&amp;url=https%3A%2F%2Fwww.mdpi.com%2F2072-6651%2F3%2F7%2F884%2Fhtm&amp;psig=AOvVaw3kYuqe7acN-QlYp3Ew41Gl&amp;ust=1607378621516000&amp;source=images&amp;cd=vfe&amp;ved=0CAIQjRxqFwoTCOD_6JCuuu0CFQAAAAAdAAAAABBX</a:t>
            </a:r>
          </a:p>
        </p:txBody>
      </p:sp>
    </p:spTree>
    <p:extLst>
      <p:ext uri="{BB962C8B-B14F-4D97-AF65-F5344CB8AC3E}">
        <p14:creationId xmlns:p14="http://schemas.microsoft.com/office/powerpoint/2010/main" val="90423704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5BE82E6-1220-EE4C-A314-1F2DD1EAE9FF}"/>
              </a:ext>
            </a:extLst>
          </p:cNvPr>
          <p:cNvSpPr>
            <a:spLocks noGrp="1"/>
          </p:cNvSpPr>
          <p:nvPr>
            <p:ph type="title"/>
          </p:nvPr>
        </p:nvSpPr>
        <p:spPr>
          <a:xfrm>
            <a:off x="2171700" y="764373"/>
            <a:ext cx="6377940" cy="893221"/>
          </a:xfrm>
        </p:spPr>
        <p:txBody>
          <a:bodyPr>
            <a:normAutofit fontScale="90000"/>
          </a:bodyPr>
          <a:lstStyle/>
          <a:p>
            <a:r>
              <a:rPr lang="en-US" dirty="0"/>
              <a:t>Cholera &amp; Pertussis toxin Summary</a:t>
            </a:r>
          </a:p>
        </p:txBody>
      </p:sp>
      <p:pic>
        <p:nvPicPr>
          <p:cNvPr id="11" name="Content Placeholder 10">
            <a:extLst>
              <a:ext uri="{FF2B5EF4-FFF2-40B4-BE49-F238E27FC236}">
                <a16:creationId xmlns:a16="http://schemas.microsoft.com/office/drawing/2014/main" id="{1246EF59-3BA1-884A-9A91-5F485588230E}"/>
              </a:ext>
            </a:extLst>
          </p:cNvPr>
          <p:cNvPicPr>
            <a:picLocks noGrp="1" noChangeAspect="1"/>
          </p:cNvPicPr>
          <p:nvPr>
            <p:ph idx="1"/>
          </p:nvPr>
        </p:nvPicPr>
        <p:blipFill>
          <a:blip r:embed="rId2"/>
          <a:stretch>
            <a:fillRect/>
          </a:stretch>
        </p:blipFill>
        <p:spPr>
          <a:xfrm>
            <a:off x="914401" y="2063075"/>
            <a:ext cx="7325832" cy="4338347"/>
          </a:xfrm>
          <a:prstGeom prst="rect">
            <a:avLst/>
          </a:prstGeom>
          <a:effectLst>
            <a:outerShdw blurRad="50800" dist="38100" dir="2700000" algn="tl" rotWithShape="0">
              <a:schemeClr val="tx1">
                <a:lumMod val="65000"/>
                <a:alpha val="40000"/>
              </a:schemeClr>
            </a:outerShdw>
          </a:effectLst>
        </p:spPr>
      </p:pic>
      <p:sp>
        <p:nvSpPr>
          <p:cNvPr id="13" name="Rectangle 12">
            <a:extLst>
              <a:ext uri="{FF2B5EF4-FFF2-40B4-BE49-F238E27FC236}">
                <a16:creationId xmlns:a16="http://schemas.microsoft.com/office/drawing/2014/main" id="{DF7E912A-2000-714B-846D-2C62B13407AB}"/>
              </a:ext>
            </a:extLst>
          </p:cNvPr>
          <p:cNvSpPr/>
          <p:nvPr/>
        </p:nvSpPr>
        <p:spPr>
          <a:xfrm>
            <a:off x="914401" y="6401422"/>
            <a:ext cx="4572000" cy="461665"/>
          </a:xfrm>
          <a:prstGeom prst="rect">
            <a:avLst/>
          </a:prstGeom>
        </p:spPr>
        <p:txBody>
          <a:bodyPr>
            <a:spAutoFit/>
          </a:bodyPr>
          <a:lstStyle/>
          <a:p>
            <a:r>
              <a:rPr lang="en-US" sz="600" dirty="0"/>
              <a:t>https://www.google.com/url?sa=i&amp;url=https%3A%2F%2Fwww.sciencedirect.com%2Ftopics%2Fneuroscience%2Fgi-alpha-subunit&amp;psig=AOvVaw3kYuqe7acN-QlYp3Ew41Gl&amp;ust=1607378621516000&amp;source=images&amp;cd=vfe&amp;ved=0CAIQjRxqFwoTCOD_6JCuuu0CFQAAAAAdAAAAABAw</a:t>
            </a:r>
          </a:p>
        </p:txBody>
      </p:sp>
    </p:spTree>
    <p:extLst>
      <p:ext uri="{BB962C8B-B14F-4D97-AF65-F5344CB8AC3E}">
        <p14:creationId xmlns:p14="http://schemas.microsoft.com/office/powerpoint/2010/main" val="2168987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1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1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1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2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2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2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2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2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25" name="B. Receptor Tyrosine Kinases"/>
          <p:cNvSpPr txBox="1">
            <a:spLocks noGrp="1"/>
          </p:cNvSpPr>
          <p:nvPr>
            <p:ph type="title"/>
          </p:nvPr>
        </p:nvSpPr>
        <p:spPr>
          <a:xfrm>
            <a:off x="587375" y="257193"/>
            <a:ext cx="8099425" cy="847687"/>
          </a:xfrm>
          <a:prstGeom prst="rect">
            <a:avLst/>
          </a:prstGeom>
        </p:spPr>
        <p:txBody>
          <a:bodyPr/>
          <a:lstStyle/>
          <a:p>
            <a:r>
              <a:rPr dirty="0"/>
              <a:t>B. Receptor Tyrosine Kinases</a:t>
            </a:r>
          </a:p>
        </p:txBody>
      </p:sp>
      <p:sp>
        <p:nvSpPr>
          <p:cNvPr id="426" name="Receptor tyrosine kinases belong to a major class of plasma membrane receptors which have enzymatic activity."/>
          <p:cNvSpPr txBox="1">
            <a:spLocks noGrp="1"/>
          </p:cNvSpPr>
          <p:nvPr>
            <p:ph type="body" idx="1"/>
          </p:nvPr>
        </p:nvSpPr>
        <p:spPr>
          <a:xfrm>
            <a:off x="594360" y="2520176"/>
            <a:ext cx="7955280" cy="3743464"/>
          </a:xfrm>
          <a:prstGeom prst="rect">
            <a:avLst/>
          </a:prstGeom>
        </p:spPr>
        <p:txBody>
          <a:bodyPr/>
          <a:lstStyle/>
          <a:p>
            <a:r>
              <a:rPr dirty="0"/>
              <a:t>Receptor tyrosine kinases belong to a major class of plasma membrane receptors which have enzymatic activity.</a:t>
            </a:r>
          </a:p>
        </p:txBody>
      </p:sp>
      <p:pic>
        <p:nvPicPr>
          <p:cNvPr id="427" name="11_07bTyrosineKinases_L.jpg" descr="11_07bTyrosineKinases_L.jpg"/>
          <p:cNvPicPr>
            <a:picLocks/>
          </p:cNvPicPr>
          <p:nvPr/>
        </p:nvPicPr>
        <p:blipFill>
          <a:blip r:embed="rId2"/>
          <a:stretch>
            <a:fillRect/>
          </a:stretch>
        </p:blipFill>
        <p:spPr>
          <a:xfrm>
            <a:off x="2362239" y="3366855"/>
            <a:ext cx="4899026" cy="3419476"/>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00D42E20-3741-C043-3977-BE7E9BFF8DBA}"/>
              </a:ext>
            </a:extLst>
          </p:cNvPr>
          <p:cNvPicPr>
            <a:picLocks noChangeAspect="1"/>
          </p:cNvPicPr>
          <p:nvPr/>
        </p:nvPicPr>
        <p:blipFill>
          <a:blip r:embed="rId3"/>
          <a:stretch>
            <a:fillRect/>
          </a:stretch>
        </p:blipFill>
        <p:spPr>
          <a:xfrm>
            <a:off x="750887" y="1104880"/>
            <a:ext cx="7772400" cy="1226704"/>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3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3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3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3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3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3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3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3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38" name="B. Receptor Tyrosine Kinases"/>
          <p:cNvSpPr txBox="1">
            <a:spLocks noGrp="1"/>
          </p:cNvSpPr>
          <p:nvPr>
            <p:ph type="title"/>
          </p:nvPr>
        </p:nvSpPr>
        <p:spPr>
          <a:xfrm>
            <a:off x="660400" y="276225"/>
            <a:ext cx="8026400" cy="736600"/>
          </a:xfrm>
          <a:prstGeom prst="rect">
            <a:avLst/>
          </a:prstGeom>
        </p:spPr>
        <p:txBody>
          <a:bodyPr>
            <a:normAutofit/>
          </a:bodyPr>
          <a:lstStyle/>
          <a:p>
            <a:r>
              <a:rPr dirty="0"/>
              <a:t>B. Receptor Tyrosine Kinases</a:t>
            </a:r>
          </a:p>
        </p:txBody>
      </p:sp>
      <p:sp>
        <p:nvSpPr>
          <p:cNvPr id="439" name="The part of the receptor protein which extends into the cytoplasm acts as the tyrosine kinase—the enzyme that catalyzes the transfer of the phosphate from ATP to the amino acid tyrosine on the substrate protein."/>
          <p:cNvSpPr txBox="1">
            <a:spLocks noGrp="1"/>
          </p:cNvSpPr>
          <p:nvPr>
            <p:ph type="body" idx="1"/>
          </p:nvPr>
        </p:nvSpPr>
        <p:spPr>
          <a:xfrm>
            <a:off x="454025" y="1552352"/>
            <a:ext cx="8439150" cy="1722475"/>
          </a:xfrm>
          <a:prstGeom prst="rect">
            <a:avLst/>
          </a:prstGeom>
        </p:spPr>
        <p:txBody>
          <a:bodyPr/>
          <a:lstStyle/>
          <a:p>
            <a:r>
              <a:rPr dirty="0"/>
              <a:t>The part of the receptor protein which extends into the cytoplasm acts as the tyrosine kinase—the enzyme that catalyzes the transfer of the phosphate from ATP to the amino acid tyrosine on the substrate protein. </a:t>
            </a:r>
          </a:p>
        </p:txBody>
      </p:sp>
      <p:pic>
        <p:nvPicPr>
          <p:cNvPr id="440" name="11_07bTyrosineKinases_L.jpg" descr="11_07bTyrosineKinases_L.jpg"/>
          <p:cNvPicPr>
            <a:picLocks/>
          </p:cNvPicPr>
          <p:nvPr/>
        </p:nvPicPr>
        <p:blipFill>
          <a:blip r:embed="rId2"/>
          <a:stretch>
            <a:fillRect/>
          </a:stretch>
        </p:blipFill>
        <p:spPr>
          <a:xfrm>
            <a:off x="2224087" y="3162299"/>
            <a:ext cx="4899026" cy="3419476"/>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4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4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4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4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4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4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4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5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51" name="B. Receptor Tyrosine Kinases"/>
          <p:cNvSpPr txBox="1">
            <a:spLocks noGrp="1"/>
          </p:cNvSpPr>
          <p:nvPr>
            <p:ph type="title"/>
          </p:nvPr>
        </p:nvSpPr>
        <p:spPr>
          <a:prstGeom prst="rect">
            <a:avLst/>
          </a:prstGeom>
        </p:spPr>
        <p:txBody>
          <a:bodyPr/>
          <a:lstStyle/>
          <a:p>
            <a:r>
              <a:rPr dirty="0"/>
              <a:t>B. Receptor Tyrosine Kinases</a:t>
            </a:r>
          </a:p>
        </p:txBody>
      </p:sp>
      <p:sp>
        <p:nvSpPr>
          <p:cNvPr id="452" name="One receptor tyrosine kinase can activate a number of different transduction pathways.…"/>
          <p:cNvSpPr txBox="1">
            <a:spLocks noGrp="1"/>
          </p:cNvSpPr>
          <p:nvPr>
            <p:ph type="body" idx="1"/>
          </p:nvPr>
        </p:nvSpPr>
        <p:spPr>
          <a:prstGeom prst="rect">
            <a:avLst/>
          </a:prstGeom>
        </p:spPr>
        <p:txBody>
          <a:bodyPr/>
          <a:lstStyle/>
          <a:p>
            <a:r>
              <a:rPr dirty="0"/>
              <a:t>One receptor tyrosine kinase can activate a number of different transduction pathways.</a:t>
            </a:r>
          </a:p>
          <a:p>
            <a:r>
              <a:rPr dirty="0"/>
              <a:t>The ability of these receptors to trigger so many pathways is a key difference between receptor tyrosine kinases and G-protein coupled receptors.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5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5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5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5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5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6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6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6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63" name="C. Ion Channel Receptors"/>
          <p:cNvSpPr txBox="1">
            <a:spLocks noGrp="1"/>
          </p:cNvSpPr>
          <p:nvPr>
            <p:ph type="title"/>
          </p:nvPr>
        </p:nvSpPr>
        <p:spPr>
          <a:xfrm>
            <a:off x="914400" y="236318"/>
            <a:ext cx="7772400" cy="901368"/>
          </a:xfrm>
          <a:prstGeom prst="rect">
            <a:avLst/>
          </a:prstGeom>
        </p:spPr>
        <p:txBody>
          <a:bodyPr/>
          <a:lstStyle/>
          <a:p>
            <a:r>
              <a:rPr dirty="0"/>
              <a:t>C. Ion Channel Receptors</a:t>
            </a:r>
          </a:p>
        </p:txBody>
      </p:sp>
      <p:sp>
        <p:nvSpPr>
          <p:cNvPr id="464" name="Ligand-gated ion channels are a type of membrane receptor with a region that acts as a gate."/>
          <p:cNvSpPr txBox="1">
            <a:spLocks noGrp="1"/>
          </p:cNvSpPr>
          <p:nvPr>
            <p:ph type="body" idx="1"/>
          </p:nvPr>
        </p:nvSpPr>
        <p:spPr>
          <a:xfrm>
            <a:off x="483480" y="2131217"/>
            <a:ext cx="5358267" cy="4638846"/>
          </a:xfrm>
          <a:prstGeom prst="rect">
            <a:avLst/>
          </a:prstGeom>
        </p:spPr>
        <p:txBody>
          <a:bodyPr/>
          <a:lstStyle/>
          <a:p>
            <a:r>
              <a:rPr dirty="0"/>
              <a:t>Ligand-gated ion channels are a type of membrane receptor with a region that acts as a gate.</a:t>
            </a:r>
            <a:endParaRPr lang="en-US" dirty="0"/>
          </a:p>
          <a:p>
            <a:r>
              <a:rPr lang="en-US" dirty="0"/>
              <a:t>In this example the ligand is acetylcholine—excitatory.</a:t>
            </a:r>
            <a:endParaRPr dirty="0"/>
          </a:p>
        </p:txBody>
      </p:sp>
      <p:pic>
        <p:nvPicPr>
          <p:cNvPr id="2" name="Picture 1">
            <a:extLst>
              <a:ext uri="{FF2B5EF4-FFF2-40B4-BE49-F238E27FC236}">
                <a16:creationId xmlns:a16="http://schemas.microsoft.com/office/drawing/2014/main" id="{8EFEA3EC-FC39-42FE-87B8-E0C25D462B0C}"/>
              </a:ext>
            </a:extLst>
          </p:cNvPr>
          <p:cNvPicPr>
            <a:picLocks noChangeAspect="1"/>
          </p:cNvPicPr>
          <p:nvPr/>
        </p:nvPicPr>
        <p:blipFill>
          <a:blip r:embed="rId2"/>
          <a:stretch>
            <a:fillRect/>
          </a:stretch>
        </p:blipFill>
        <p:spPr>
          <a:xfrm>
            <a:off x="1062038" y="1046163"/>
            <a:ext cx="7772400" cy="1000990"/>
          </a:xfrm>
          <a:prstGeom prst="rect">
            <a:avLst/>
          </a:prstGeom>
          <a:effectLst>
            <a:outerShdw blurRad="50800" dist="38100" dir="2700000" algn="tl" rotWithShape="0">
              <a:schemeClr val="tx1">
                <a:lumMod val="65000"/>
                <a:alpha val="40000"/>
              </a:schemeClr>
            </a:outerShdw>
          </a:effectLst>
        </p:spPr>
      </p:pic>
      <p:pic>
        <p:nvPicPr>
          <p:cNvPr id="3" name="11_07c-IonChannelReceptor_L.jpg" descr="11_07c-IonChannelReceptor_L.jpg">
            <a:extLst>
              <a:ext uri="{FF2B5EF4-FFF2-40B4-BE49-F238E27FC236}">
                <a16:creationId xmlns:a16="http://schemas.microsoft.com/office/drawing/2014/main" id="{B90302C1-A46E-407A-0B1E-081C31ED0588}"/>
              </a:ext>
            </a:extLst>
          </p:cNvPr>
          <p:cNvPicPr>
            <a:picLocks noChangeAspect="1"/>
          </p:cNvPicPr>
          <p:nvPr/>
        </p:nvPicPr>
        <p:blipFill>
          <a:blip r:embed="rId3"/>
          <a:stretch>
            <a:fillRect/>
          </a:stretch>
        </p:blipFill>
        <p:spPr>
          <a:xfrm>
            <a:off x="1726378" y="3888977"/>
            <a:ext cx="2255241" cy="2881086"/>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5" name="Picture 1028">
            <a:extLst>
              <a:ext uri="{FF2B5EF4-FFF2-40B4-BE49-F238E27FC236}">
                <a16:creationId xmlns:a16="http://schemas.microsoft.com/office/drawing/2014/main" id="{06702A43-A989-71F7-DAB4-0401C7B0162C}"/>
              </a:ext>
            </a:extLst>
          </p:cNvPr>
          <p:cNvPicPr>
            <a:picLocks noChangeAspect="1" noChangeArrowheads="1"/>
          </p:cNvPicPr>
          <p:nvPr/>
        </p:nvPicPr>
        <p:blipFill>
          <a:blip r:embed="rId4"/>
          <a:srcRect/>
          <a:stretch>
            <a:fillRect/>
          </a:stretch>
        </p:blipFill>
        <p:spPr bwMode="auto">
          <a:xfrm>
            <a:off x="5672243" y="2213003"/>
            <a:ext cx="3014557" cy="4525935"/>
          </a:xfrm>
          <a:prstGeom prst="rect">
            <a:avLst/>
          </a:prstGeom>
          <a:noFill/>
          <a:ln w="12700">
            <a:solidFill>
              <a:schemeClr val="tx1"/>
            </a:solidFill>
            <a:miter lim="800000"/>
            <a:headEnd/>
            <a:tailEnd/>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BF318-BDC3-B699-B4A9-4DA36CB5B000}"/>
            </a:ext>
          </a:extLst>
        </p:cNvPr>
        <p:cNvGrpSpPr/>
        <p:nvPr/>
      </p:nvGrpSpPr>
      <p:grpSpPr>
        <a:xfrm>
          <a:off x="0" y="0"/>
          <a:ext cx="0" cy="0"/>
          <a:chOff x="0" y="0"/>
          <a:chExt cx="0" cy="0"/>
        </a:xfrm>
      </p:grpSpPr>
      <p:sp>
        <p:nvSpPr>
          <p:cNvPr id="454" name="Rectangle">
            <a:extLst>
              <a:ext uri="{FF2B5EF4-FFF2-40B4-BE49-F238E27FC236}">
                <a16:creationId xmlns:a16="http://schemas.microsoft.com/office/drawing/2014/main" id="{1735CDA6-BDAB-5CF3-0E18-6A99002A1749}"/>
              </a:ext>
            </a:extLst>
          </p:cNvPr>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55" name="Rectangle">
            <a:extLst>
              <a:ext uri="{FF2B5EF4-FFF2-40B4-BE49-F238E27FC236}">
                <a16:creationId xmlns:a16="http://schemas.microsoft.com/office/drawing/2014/main" id="{63952C54-9996-C72E-A337-7144AB77698D}"/>
              </a:ext>
            </a:extLst>
          </p:cNvPr>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56" name="Rectangle">
            <a:extLst>
              <a:ext uri="{FF2B5EF4-FFF2-40B4-BE49-F238E27FC236}">
                <a16:creationId xmlns:a16="http://schemas.microsoft.com/office/drawing/2014/main" id="{D2B926C1-3383-42A2-E456-62FEDB93EEF7}"/>
              </a:ext>
            </a:extLst>
          </p:cNvPr>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57" name="Rectangle">
            <a:extLst>
              <a:ext uri="{FF2B5EF4-FFF2-40B4-BE49-F238E27FC236}">
                <a16:creationId xmlns:a16="http://schemas.microsoft.com/office/drawing/2014/main" id="{41E8DBC1-9A6F-5E1E-6842-251D794DEE37}"/>
              </a:ext>
            </a:extLst>
          </p:cNvPr>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58" name="Square">
            <a:extLst>
              <a:ext uri="{FF2B5EF4-FFF2-40B4-BE49-F238E27FC236}">
                <a16:creationId xmlns:a16="http://schemas.microsoft.com/office/drawing/2014/main" id="{A565F462-FFA3-586D-915A-ACB550330A91}"/>
              </a:ext>
            </a:extLst>
          </p:cNvPr>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59" name="Rectangle">
            <a:extLst>
              <a:ext uri="{FF2B5EF4-FFF2-40B4-BE49-F238E27FC236}">
                <a16:creationId xmlns:a16="http://schemas.microsoft.com/office/drawing/2014/main" id="{EBE7ED2C-D2D3-5A01-2C4E-7FFC009F0841}"/>
              </a:ext>
            </a:extLst>
          </p:cNvPr>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60" name="Rectangle">
            <a:extLst>
              <a:ext uri="{FF2B5EF4-FFF2-40B4-BE49-F238E27FC236}">
                <a16:creationId xmlns:a16="http://schemas.microsoft.com/office/drawing/2014/main" id="{FCD4CA20-D86D-4B69-4EDF-490D16753F2F}"/>
              </a:ext>
            </a:extLst>
          </p:cNvPr>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61" name="Rectangle">
            <a:extLst>
              <a:ext uri="{FF2B5EF4-FFF2-40B4-BE49-F238E27FC236}">
                <a16:creationId xmlns:a16="http://schemas.microsoft.com/office/drawing/2014/main" id="{69B7CE75-368B-C970-8CA8-790179009E49}"/>
              </a:ext>
            </a:extLst>
          </p:cNvPr>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62" name="Rectangle">
            <a:extLst>
              <a:ext uri="{FF2B5EF4-FFF2-40B4-BE49-F238E27FC236}">
                <a16:creationId xmlns:a16="http://schemas.microsoft.com/office/drawing/2014/main" id="{F1527D29-37A5-ECAE-0AC4-2CFF976F6264}"/>
              </a:ext>
            </a:extLst>
          </p:cNvPr>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63" name="C. Ion Channel Receptors">
            <a:extLst>
              <a:ext uri="{FF2B5EF4-FFF2-40B4-BE49-F238E27FC236}">
                <a16:creationId xmlns:a16="http://schemas.microsoft.com/office/drawing/2014/main" id="{E35AE524-13F1-3D2E-516D-0E84AC30A776}"/>
              </a:ext>
            </a:extLst>
          </p:cNvPr>
          <p:cNvSpPr txBox="1">
            <a:spLocks noGrp="1"/>
          </p:cNvSpPr>
          <p:nvPr>
            <p:ph type="title"/>
          </p:nvPr>
        </p:nvSpPr>
        <p:spPr>
          <a:xfrm>
            <a:off x="914400" y="236318"/>
            <a:ext cx="7772400" cy="901368"/>
          </a:xfrm>
          <a:prstGeom prst="rect">
            <a:avLst/>
          </a:prstGeom>
        </p:spPr>
        <p:txBody>
          <a:bodyPr/>
          <a:lstStyle/>
          <a:p>
            <a:r>
              <a:rPr dirty="0"/>
              <a:t>C. Ion Channel Receptors</a:t>
            </a:r>
          </a:p>
        </p:txBody>
      </p:sp>
      <p:sp>
        <p:nvSpPr>
          <p:cNvPr id="464" name="Ligand-gated ion channels are a type of membrane receptor with a region that acts as a gate.">
            <a:extLst>
              <a:ext uri="{FF2B5EF4-FFF2-40B4-BE49-F238E27FC236}">
                <a16:creationId xmlns:a16="http://schemas.microsoft.com/office/drawing/2014/main" id="{4809EB3B-6848-3261-8807-86CEC20C61A4}"/>
              </a:ext>
            </a:extLst>
          </p:cNvPr>
          <p:cNvSpPr txBox="1">
            <a:spLocks noGrp="1"/>
          </p:cNvSpPr>
          <p:nvPr>
            <p:ph type="body" idx="1"/>
          </p:nvPr>
        </p:nvSpPr>
        <p:spPr>
          <a:xfrm>
            <a:off x="487362" y="1371600"/>
            <a:ext cx="4370388" cy="5486400"/>
          </a:xfrm>
          <a:prstGeom prst="rect">
            <a:avLst/>
          </a:prstGeom>
        </p:spPr>
        <p:txBody>
          <a:bodyPr/>
          <a:lstStyle/>
          <a:p>
            <a:r>
              <a:rPr dirty="0"/>
              <a:t>Ligand-gated ion channels are a type of membrane receptor with a region that acts as a gate.</a:t>
            </a:r>
            <a:endParaRPr lang="en-US" dirty="0"/>
          </a:p>
          <a:p>
            <a:r>
              <a:rPr lang="en-US" dirty="0"/>
              <a:t>Another example is the  ligand GABA—inhibitory.</a:t>
            </a:r>
            <a:endParaRPr dirty="0"/>
          </a:p>
        </p:txBody>
      </p:sp>
      <p:pic>
        <p:nvPicPr>
          <p:cNvPr id="465" name="11_07c-IonChannelReceptor_L.jpg" descr="11_07c-IonChannelReceptor_L.jpg">
            <a:extLst>
              <a:ext uri="{FF2B5EF4-FFF2-40B4-BE49-F238E27FC236}">
                <a16:creationId xmlns:a16="http://schemas.microsoft.com/office/drawing/2014/main" id="{F6DDC405-45F2-E084-E137-8A6D57DC6936}"/>
              </a:ext>
            </a:extLst>
          </p:cNvPr>
          <p:cNvPicPr>
            <a:picLocks noChangeAspect="1"/>
          </p:cNvPicPr>
          <p:nvPr/>
        </p:nvPicPr>
        <p:blipFill>
          <a:blip r:embed="rId2"/>
          <a:stretch>
            <a:fillRect/>
          </a:stretch>
        </p:blipFill>
        <p:spPr>
          <a:xfrm>
            <a:off x="1099658" y="3427412"/>
            <a:ext cx="2609631" cy="3333821"/>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029">
            <a:extLst>
              <a:ext uri="{FF2B5EF4-FFF2-40B4-BE49-F238E27FC236}">
                <a16:creationId xmlns:a16="http://schemas.microsoft.com/office/drawing/2014/main" id="{2A91F64C-27C3-FC66-D8E4-EC64A6402465}"/>
              </a:ext>
            </a:extLst>
          </p:cNvPr>
          <p:cNvPicPr>
            <a:picLocks noChangeAspect="1" noChangeArrowheads="1"/>
          </p:cNvPicPr>
          <p:nvPr/>
        </p:nvPicPr>
        <p:blipFill>
          <a:blip r:embed="rId3"/>
          <a:srcRect/>
          <a:stretch>
            <a:fillRect/>
          </a:stretch>
        </p:blipFill>
        <p:spPr bwMode="auto">
          <a:xfrm>
            <a:off x="4979987" y="1314270"/>
            <a:ext cx="3584916" cy="5382249"/>
          </a:xfrm>
          <a:prstGeom prst="rect">
            <a:avLst/>
          </a:prstGeom>
          <a:noFill/>
          <a:ln w="12700">
            <a:solidFill>
              <a:schemeClr val="tx1"/>
            </a:solidFill>
            <a:miter lim="800000"/>
            <a:headEnd/>
            <a:tailEnd/>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216666400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6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6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7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7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7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7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7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7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76" name="C. Ion Channel Receptors"/>
          <p:cNvSpPr txBox="1">
            <a:spLocks noGrp="1"/>
          </p:cNvSpPr>
          <p:nvPr>
            <p:ph type="title"/>
          </p:nvPr>
        </p:nvSpPr>
        <p:spPr>
          <a:xfrm>
            <a:off x="914400" y="385168"/>
            <a:ext cx="7772400" cy="881062"/>
          </a:xfrm>
          <a:prstGeom prst="rect">
            <a:avLst/>
          </a:prstGeom>
        </p:spPr>
        <p:txBody>
          <a:bodyPr/>
          <a:lstStyle/>
          <a:p>
            <a:r>
              <a:rPr dirty="0"/>
              <a:t>C. Ion Channel Receptors</a:t>
            </a:r>
          </a:p>
        </p:txBody>
      </p:sp>
      <p:sp>
        <p:nvSpPr>
          <p:cNvPr id="477" name="When a signaling molecule binds to the receptor, a conformational change occurs and a gate opens or closes.…"/>
          <p:cNvSpPr txBox="1">
            <a:spLocks noGrp="1"/>
          </p:cNvSpPr>
          <p:nvPr>
            <p:ph type="body" idx="1"/>
          </p:nvPr>
        </p:nvSpPr>
        <p:spPr>
          <a:xfrm>
            <a:off x="487362" y="1441450"/>
            <a:ext cx="4619626" cy="5073650"/>
          </a:xfrm>
          <a:prstGeom prst="rect">
            <a:avLst/>
          </a:prstGeom>
        </p:spPr>
        <p:txBody>
          <a:bodyPr/>
          <a:lstStyle/>
          <a:p>
            <a:r>
              <a:rPr dirty="0"/>
              <a:t>When a signaling molecule binds to the receptor, a conformational change occurs and a gate opens or closes.  </a:t>
            </a:r>
          </a:p>
          <a:p>
            <a:r>
              <a:rPr dirty="0"/>
              <a:t>This opening or closing allows for the flow or blockage of specific ions—e.g. Ca</a:t>
            </a:r>
            <a:r>
              <a:rPr baseline="29999" dirty="0"/>
              <a:t>2+</a:t>
            </a:r>
            <a:r>
              <a:rPr dirty="0"/>
              <a:t>, Na</a:t>
            </a:r>
            <a:r>
              <a:rPr baseline="29999" dirty="0"/>
              <a:t>+</a:t>
            </a:r>
            <a:r>
              <a:rPr dirty="0"/>
              <a:t>, etc. </a:t>
            </a:r>
            <a:endParaRPr lang="en-US" dirty="0"/>
          </a:p>
          <a:p>
            <a:r>
              <a:rPr lang="en-US" dirty="0"/>
              <a:t>These are often associated with neurons and when the neurotransmitter (ACh) is released, it binds to and activates the channel allowing passage of ions.</a:t>
            </a:r>
            <a:endParaRPr dirty="0"/>
          </a:p>
        </p:txBody>
      </p:sp>
      <p:pic>
        <p:nvPicPr>
          <p:cNvPr id="478" name="11_07c-IonChannelReceptor_L.jpg" descr="11_07c-IonChannelReceptor_L.jpg"/>
          <p:cNvPicPr>
            <a:picLocks/>
          </p:cNvPicPr>
          <p:nvPr/>
        </p:nvPicPr>
        <p:blipFill>
          <a:blip r:embed="rId2"/>
          <a:stretch>
            <a:fillRect/>
          </a:stretch>
        </p:blipFill>
        <p:spPr>
          <a:xfrm>
            <a:off x="5032375" y="1427162"/>
            <a:ext cx="4010025" cy="5121276"/>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8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8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8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8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8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8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48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48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489" name="C. Ion Channel Receptors"/>
          <p:cNvSpPr txBox="1">
            <a:spLocks noGrp="1"/>
          </p:cNvSpPr>
          <p:nvPr>
            <p:ph type="title"/>
          </p:nvPr>
        </p:nvSpPr>
        <p:spPr>
          <a:xfrm>
            <a:off x="914400" y="395799"/>
            <a:ext cx="7772400" cy="1039591"/>
          </a:xfrm>
          <a:prstGeom prst="rect">
            <a:avLst/>
          </a:prstGeom>
        </p:spPr>
        <p:txBody>
          <a:bodyPr/>
          <a:lstStyle/>
          <a:p>
            <a:r>
              <a:rPr dirty="0"/>
              <a:t>C. Ion Channel Receptors</a:t>
            </a:r>
          </a:p>
        </p:txBody>
      </p:sp>
      <p:sp>
        <p:nvSpPr>
          <p:cNvPr id="490" name="These channels are very important to the nervous system.…"/>
          <p:cNvSpPr txBox="1">
            <a:spLocks noGrp="1"/>
          </p:cNvSpPr>
          <p:nvPr>
            <p:ph type="body" idx="1"/>
          </p:nvPr>
        </p:nvSpPr>
        <p:spPr>
          <a:xfrm>
            <a:off x="656265" y="1363589"/>
            <a:ext cx="8232553" cy="1905148"/>
          </a:xfrm>
          <a:prstGeom prst="rect">
            <a:avLst/>
          </a:prstGeom>
        </p:spPr>
        <p:txBody>
          <a:bodyPr/>
          <a:lstStyle/>
          <a:p>
            <a:pPr>
              <a:lnSpc>
                <a:spcPct val="90000"/>
              </a:lnSpc>
            </a:pPr>
            <a:r>
              <a:rPr dirty="0"/>
              <a:t>These channels are very important to the nervous system.</a:t>
            </a:r>
          </a:p>
          <a:p>
            <a:pPr>
              <a:lnSpc>
                <a:spcPct val="90000"/>
              </a:lnSpc>
            </a:pPr>
            <a:r>
              <a:rPr dirty="0"/>
              <a:t>When a </a:t>
            </a:r>
            <a:r>
              <a:rPr lang="en-US" dirty="0"/>
              <a:t>signaling molecule such as a </a:t>
            </a:r>
            <a:r>
              <a:rPr dirty="0"/>
              <a:t>neurotransmitter is released at the synapse, it acts as a ligand and binds to the ion channel on the receiving cell.</a:t>
            </a:r>
          </a:p>
        </p:txBody>
      </p:sp>
      <p:pic>
        <p:nvPicPr>
          <p:cNvPr id="3" name="Picture 2">
            <a:extLst>
              <a:ext uri="{FF2B5EF4-FFF2-40B4-BE49-F238E27FC236}">
                <a16:creationId xmlns:a16="http://schemas.microsoft.com/office/drawing/2014/main" id="{E256B25D-2C06-8849-9039-1BA2D8720059}"/>
              </a:ext>
            </a:extLst>
          </p:cNvPr>
          <p:cNvPicPr>
            <a:picLocks noChangeAspect="1"/>
          </p:cNvPicPr>
          <p:nvPr/>
        </p:nvPicPr>
        <p:blipFill>
          <a:blip r:embed="rId2"/>
          <a:stretch>
            <a:fillRect/>
          </a:stretch>
        </p:blipFill>
        <p:spPr>
          <a:xfrm>
            <a:off x="1573987" y="2878686"/>
            <a:ext cx="6397108" cy="3622899"/>
          </a:xfrm>
          <a:prstGeom prst="rect">
            <a:avLst/>
          </a:prstGeom>
          <a:effectLst>
            <a:outerShdw blurRad="50800" dist="38100" dir="2700000" algn="tl" rotWithShape="0">
              <a:schemeClr val="tx1">
                <a:lumMod val="65000"/>
                <a:alpha val="40000"/>
              </a:schemeClr>
            </a:outerShdw>
          </a:effectLst>
        </p:spPr>
      </p:pic>
      <p:sp>
        <p:nvSpPr>
          <p:cNvPr id="4" name="Rectangle 3">
            <a:extLst>
              <a:ext uri="{FF2B5EF4-FFF2-40B4-BE49-F238E27FC236}">
                <a16:creationId xmlns:a16="http://schemas.microsoft.com/office/drawing/2014/main" id="{8BB68F31-7FCE-B340-AFEA-8E13A6A9F8CB}"/>
              </a:ext>
            </a:extLst>
          </p:cNvPr>
          <p:cNvSpPr/>
          <p:nvPr/>
        </p:nvSpPr>
        <p:spPr>
          <a:xfrm>
            <a:off x="1488561" y="6472779"/>
            <a:ext cx="6666614" cy="369332"/>
          </a:xfrm>
          <a:prstGeom prst="rect">
            <a:avLst/>
          </a:prstGeom>
        </p:spPr>
        <p:txBody>
          <a:bodyPr wrap="square">
            <a:spAutoFit/>
          </a:bodyPr>
          <a:lstStyle/>
          <a:p>
            <a:r>
              <a:rPr lang="en-US" sz="600" dirty="0"/>
              <a:t>https://www.google.com/url?sa=i&amp;url=https%3A%2F%2Fwww.chegg.com%2Fflashcards%2Fch-11-nervous-system-5f46b190-fa7a-4b3c-b03b-15f917df74bb%2Fdeck&amp;psig=AOvVaw0n_edO1j8vw-P1w33drtgn&amp;ust=1608301998142000&amp;source=images&amp;cd=vfe&amp;ved=0CAIQjRxqFwoTCMj084Ce1e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494"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495"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496"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497"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498"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499"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00"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01"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02" name="C. Ion Channel Receptors"/>
          <p:cNvSpPr txBox="1">
            <a:spLocks noGrp="1"/>
          </p:cNvSpPr>
          <p:nvPr>
            <p:ph type="title"/>
          </p:nvPr>
        </p:nvSpPr>
        <p:spPr>
          <a:xfrm>
            <a:off x="914400" y="342639"/>
            <a:ext cx="7772400" cy="848205"/>
          </a:xfrm>
          <a:prstGeom prst="rect">
            <a:avLst/>
          </a:prstGeom>
        </p:spPr>
        <p:txBody>
          <a:bodyPr/>
          <a:lstStyle/>
          <a:p>
            <a:r>
              <a:rPr dirty="0"/>
              <a:t>C. Ion Channel Receptors</a:t>
            </a:r>
          </a:p>
        </p:txBody>
      </p:sp>
      <p:sp>
        <p:nvSpPr>
          <p:cNvPr id="503" name="Binding, in turn, causes the channel to open and ions flow through the gate triggering an electrical signal that rapidly moves along the length of the receiving cell."/>
          <p:cNvSpPr txBox="1">
            <a:spLocks noGrp="1"/>
          </p:cNvSpPr>
          <p:nvPr>
            <p:ph type="body" idx="1"/>
          </p:nvPr>
        </p:nvSpPr>
        <p:spPr>
          <a:xfrm>
            <a:off x="326271" y="2397640"/>
            <a:ext cx="4643438" cy="4460360"/>
          </a:xfrm>
          <a:prstGeom prst="rect">
            <a:avLst/>
          </a:prstGeom>
        </p:spPr>
        <p:txBody>
          <a:bodyPr/>
          <a:lstStyle/>
          <a:p>
            <a:r>
              <a:rPr dirty="0"/>
              <a:t>Binding, in turn, causes the channel to open and ions flow through the gate triggering an electrical signal that rapidly moves along the length of the receiving cell.</a:t>
            </a:r>
          </a:p>
        </p:txBody>
      </p:sp>
      <p:pic>
        <p:nvPicPr>
          <p:cNvPr id="504" name="48_13ActionPotGenerat_1_L.jpg" descr="48_13ActionPotGenerat_1_L.jpg"/>
          <p:cNvPicPr>
            <a:picLocks noChangeAspect="1"/>
          </p:cNvPicPr>
          <p:nvPr/>
        </p:nvPicPr>
        <p:blipFill>
          <a:blip r:embed="rId2"/>
          <a:stretch>
            <a:fillRect/>
          </a:stretch>
        </p:blipFill>
        <p:spPr>
          <a:xfrm>
            <a:off x="2622530" y="4025900"/>
            <a:ext cx="3185379" cy="2713038"/>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14" name="11_07c-IonChannelReceptor_L.jpg" descr="11_07c-IonChannelReceptor_L.jpg">
            <a:extLst>
              <a:ext uri="{FF2B5EF4-FFF2-40B4-BE49-F238E27FC236}">
                <a16:creationId xmlns:a16="http://schemas.microsoft.com/office/drawing/2014/main" id="{53F91211-5FE3-9C4D-AE34-2131086EC005}"/>
              </a:ext>
            </a:extLst>
          </p:cNvPr>
          <p:cNvPicPr>
            <a:picLocks noChangeAspect="1"/>
          </p:cNvPicPr>
          <p:nvPr/>
        </p:nvPicPr>
        <p:blipFill>
          <a:blip r:embed="rId3"/>
          <a:stretch>
            <a:fillRect/>
          </a:stretch>
        </p:blipFill>
        <p:spPr>
          <a:xfrm>
            <a:off x="5844421" y="2603500"/>
            <a:ext cx="3197979" cy="4135438"/>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4" name="Picture 3">
            <a:extLst>
              <a:ext uri="{FF2B5EF4-FFF2-40B4-BE49-F238E27FC236}">
                <a16:creationId xmlns:a16="http://schemas.microsoft.com/office/drawing/2014/main" id="{4123AC89-0D18-1FC0-A164-ADB5D65AE9C9}"/>
              </a:ext>
            </a:extLst>
          </p:cNvPr>
          <p:cNvPicPr>
            <a:picLocks noChangeAspect="1"/>
          </p:cNvPicPr>
          <p:nvPr/>
        </p:nvPicPr>
        <p:blipFill>
          <a:blip r:embed="rId4"/>
          <a:stretch>
            <a:fillRect/>
          </a:stretch>
        </p:blipFill>
        <p:spPr>
          <a:xfrm>
            <a:off x="812800" y="1103643"/>
            <a:ext cx="7772400" cy="1236517"/>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15" name="Intracellular Receptors"/>
          <p:cNvSpPr txBox="1">
            <a:spLocks noGrp="1"/>
          </p:cNvSpPr>
          <p:nvPr>
            <p:ph type="title"/>
          </p:nvPr>
        </p:nvSpPr>
        <p:spPr>
          <a:xfrm>
            <a:off x="914400" y="161888"/>
            <a:ext cx="7772400" cy="1028960"/>
          </a:xfrm>
          <a:prstGeom prst="rect">
            <a:avLst/>
          </a:prstGeom>
        </p:spPr>
        <p:txBody>
          <a:bodyPr/>
          <a:lstStyle/>
          <a:p>
            <a:r>
              <a:rPr dirty="0"/>
              <a:t>Intracellular Receptors</a:t>
            </a:r>
          </a:p>
        </p:txBody>
      </p:sp>
      <p:sp>
        <p:nvSpPr>
          <p:cNvPr id="516" name="Intracellular receptor proteins can also be found in the nucleus or the cytoplasm of target cells.…"/>
          <p:cNvSpPr txBox="1">
            <a:spLocks noGrp="1"/>
          </p:cNvSpPr>
          <p:nvPr>
            <p:ph type="body" idx="1"/>
          </p:nvPr>
        </p:nvSpPr>
        <p:spPr>
          <a:xfrm>
            <a:off x="594360" y="1297173"/>
            <a:ext cx="4158393" cy="5441766"/>
          </a:xfrm>
          <a:prstGeom prst="rect">
            <a:avLst/>
          </a:prstGeom>
        </p:spPr>
        <p:txBody>
          <a:bodyPr>
            <a:normAutofit/>
          </a:bodyPr>
          <a:lstStyle/>
          <a:p>
            <a:r>
              <a:rPr dirty="0"/>
              <a:t>Intracellular receptor proteins can also be found in the nucleus or the cytoplasm of target cells.</a:t>
            </a:r>
          </a:p>
          <a:p>
            <a:r>
              <a:rPr dirty="0"/>
              <a:t>In order to reach these receptors, the chemical messenger must pass through the plasma membrane.</a:t>
            </a:r>
          </a:p>
          <a:p>
            <a:r>
              <a:rPr lang="en-US" dirty="0"/>
              <a:t>Hydrophobic signaling molecules such as s</a:t>
            </a:r>
            <a:r>
              <a:rPr dirty="0"/>
              <a:t>teroid hormones, thyroid hormones, and nitric oxide are common messengers that pass through the plasma membrane.</a:t>
            </a:r>
          </a:p>
        </p:txBody>
      </p:sp>
      <p:pic>
        <p:nvPicPr>
          <p:cNvPr id="13" name="11_06IntracellReceptor_L.jpg" descr="11_06IntracellReceptor_L.jpg">
            <a:extLst>
              <a:ext uri="{FF2B5EF4-FFF2-40B4-BE49-F238E27FC236}">
                <a16:creationId xmlns:a16="http://schemas.microsoft.com/office/drawing/2014/main" id="{CBE4E762-8EBD-C54B-B7AA-06970ED9F2C5}"/>
              </a:ext>
            </a:extLst>
          </p:cNvPr>
          <p:cNvPicPr>
            <a:picLocks/>
          </p:cNvPicPr>
          <p:nvPr/>
        </p:nvPicPr>
        <p:blipFill>
          <a:blip r:embed="rId2"/>
          <a:stretch>
            <a:fillRect/>
          </a:stretch>
        </p:blipFill>
        <p:spPr>
          <a:xfrm>
            <a:off x="5005387" y="1657350"/>
            <a:ext cx="4027488" cy="500697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1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2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2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2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2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2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2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2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27" name="Intracellular Receptors"/>
          <p:cNvSpPr txBox="1">
            <a:spLocks noGrp="1"/>
          </p:cNvSpPr>
          <p:nvPr>
            <p:ph type="title"/>
          </p:nvPr>
        </p:nvSpPr>
        <p:spPr>
          <a:xfrm>
            <a:off x="946150" y="0"/>
            <a:ext cx="7772400" cy="1028959"/>
          </a:xfrm>
          <a:prstGeom prst="rect">
            <a:avLst/>
          </a:prstGeom>
        </p:spPr>
        <p:txBody>
          <a:bodyPr/>
          <a:lstStyle/>
          <a:p>
            <a:r>
              <a:rPr dirty="0"/>
              <a:t>Intracellular Receptors</a:t>
            </a:r>
          </a:p>
        </p:txBody>
      </p:sp>
      <p:sp>
        <p:nvSpPr>
          <p:cNvPr id="528" name="Once they pass through the membrane, the signals activate a receptor protein which then enters the nucleus and turns on transcription and translation."/>
          <p:cNvSpPr txBox="1">
            <a:spLocks noGrp="1"/>
          </p:cNvSpPr>
          <p:nvPr>
            <p:ph type="body" idx="1"/>
          </p:nvPr>
        </p:nvSpPr>
        <p:spPr>
          <a:xfrm>
            <a:off x="668337" y="2754350"/>
            <a:ext cx="4164013" cy="4103649"/>
          </a:xfrm>
          <a:prstGeom prst="rect">
            <a:avLst/>
          </a:prstGeom>
        </p:spPr>
        <p:txBody>
          <a:bodyPr/>
          <a:lstStyle/>
          <a:p>
            <a:r>
              <a:rPr dirty="0"/>
              <a:t>Once they pass through the membrane, the signals activate a receptor protein which then enters the nucleus and turns on transcription and translation.</a:t>
            </a:r>
          </a:p>
        </p:txBody>
      </p:sp>
      <p:pic>
        <p:nvPicPr>
          <p:cNvPr id="529" name="11_06IntracellReceptor_L.jpg" descr="11_06IntracellReceptor_L.jpg"/>
          <p:cNvPicPr>
            <a:picLocks noChangeAspect="1"/>
          </p:cNvPicPr>
          <p:nvPr/>
        </p:nvPicPr>
        <p:blipFill>
          <a:blip r:embed="rId2"/>
          <a:stretch>
            <a:fillRect/>
          </a:stretch>
        </p:blipFill>
        <p:spPr>
          <a:xfrm>
            <a:off x="5378255" y="2209800"/>
            <a:ext cx="3654620" cy="454342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431C1414-D063-B9D0-CD1E-DEE0BD2B4A4A}"/>
              </a:ext>
            </a:extLst>
          </p:cNvPr>
          <p:cNvPicPr>
            <a:picLocks noChangeAspect="1"/>
          </p:cNvPicPr>
          <p:nvPr/>
        </p:nvPicPr>
        <p:blipFill>
          <a:blip r:embed="rId3"/>
          <a:stretch>
            <a:fillRect/>
          </a:stretch>
        </p:blipFill>
        <p:spPr>
          <a:xfrm>
            <a:off x="941388" y="788266"/>
            <a:ext cx="7772400" cy="1246332"/>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3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3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3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3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3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3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3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3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40" name="Intracellular Receptors"/>
          <p:cNvSpPr txBox="1">
            <a:spLocks noGrp="1"/>
          </p:cNvSpPr>
          <p:nvPr>
            <p:ph type="title"/>
          </p:nvPr>
        </p:nvSpPr>
        <p:spPr>
          <a:xfrm>
            <a:off x="914400" y="385166"/>
            <a:ext cx="7772400" cy="1060857"/>
          </a:xfrm>
          <a:prstGeom prst="rect">
            <a:avLst/>
          </a:prstGeom>
        </p:spPr>
        <p:txBody>
          <a:bodyPr/>
          <a:lstStyle/>
          <a:p>
            <a:r>
              <a:rPr dirty="0"/>
              <a:t>Intracellular Receptors</a:t>
            </a:r>
          </a:p>
        </p:txBody>
      </p:sp>
      <p:sp>
        <p:nvSpPr>
          <p:cNvPr id="541" name="How does this happen?…"/>
          <p:cNvSpPr txBox="1">
            <a:spLocks noGrp="1"/>
          </p:cNvSpPr>
          <p:nvPr>
            <p:ph type="body" idx="1"/>
          </p:nvPr>
        </p:nvSpPr>
        <p:spPr>
          <a:xfrm>
            <a:off x="460375" y="1784350"/>
            <a:ext cx="3718220" cy="5073650"/>
          </a:xfrm>
          <a:prstGeom prst="rect">
            <a:avLst/>
          </a:prstGeom>
        </p:spPr>
        <p:txBody>
          <a:bodyPr/>
          <a:lstStyle/>
          <a:p>
            <a:r>
              <a:rPr dirty="0"/>
              <a:t>How does this happen?</a:t>
            </a:r>
          </a:p>
          <a:p>
            <a:r>
              <a:rPr dirty="0"/>
              <a:t>These activated receptor proteins act as transcription factors  which control the transcription of genes into mRNA, and ultimately the production of protein.</a:t>
            </a:r>
          </a:p>
        </p:txBody>
      </p:sp>
      <p:pic>
        <p:nvPicPr>
          <p:cNvPr id="542" name="19_06ActivatorAction_L.jpg" descr="19_06ActivatorAction_L.jpg"/>
          <p:cNvPicPr>
            <a:picLocks noChangeAspect="1"/>
          </p:cNvPicPr>
          <p:nvPr/>
        </p:nvPicPr>
        <p:blipFill>
          <a:blip r:embed="rId2"/>
          <a:stretch>
            <a:fillRect/>
          </a:stretch>
        </p:blipFill>
        <p:spPr>
          <a:xfrm>
            <a:off x="4332574" y="1935126"/>
            <a:ext cx="4676489" cy="3479837"/>
          </a:xfrm>
          <a:prstGeom prst="rect">
            <a:avLst/>
          </a:prstGeom>
          <a:ln w="635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6E31F5F1-CBF3-BB4E-9112-65DF76255965}"/>
              </a:ext>
            </a:extLst>
          </p:cNvPr>
          <p:cNvSpPr>
            <a:spLocks noGrp="1"/>
          </p:cNvSpPr>
          <p:nvPr>
            <p:ph type="title"/>
          </p:nvPr>
        </p:nvSpPr>
        <p:spPr>
          <a:xfrm>
            <a:off x="2171700" y="764373"/>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Aldosterone</a:t>
            </a:r>
          </a:p>
        </p:txBody>
      </p:sp>
      <p:sp>
        <p:nvSpPr>
          <p:cNvPr id="3" name="Text Placeholder 2">
            <a:extLst>
              <a:ext uri="{FF2B5EF4-FFF2-40B4-BE49-F238E27FC236}">
                <a16:creationId xmlns:a16="http://schemas.microsoft.com/office/drawing/2014/main" id="{FB90218F-14F0-A34E-8A67-A8E0E6282B68}"/>
              </a:ext>
            </a:extLst>
          </p:cNvPr>
          <p:cNvSpPr>
            <a:spLocks noGrp="1"/>
          </p:cNvSpPr>
          <p:nvPr>
            <p:ph type="body" idx="1"/>
          </p:nvPr>
        </p:nvSpPr>
        <p:spPr>
          <a:xfrm>
            <a:off x="106327" y="1839433"/>
            <a:ext cx="4157330" cy="4582631"/>
          </a:xfrm>
        </p:spPr>
        <p:txBody>
          <a:bodyPr vert="horz" lIns="91440" tIns="45720" rIns="91440" bIns="45720" rtlCol="0">
            <a:normAutofit/>
          </a:bodyPr>
          <a:lstStyle/>
          <a:p>
            <a:r>
              <a:rPr lang="en-US" dirty="0"/>
              <a:t>This steroid hormone diffuses into the cell where it causes a signal transduction pathway leading to the production of protein pumps that move sodium ions from the urine into the interstitial fluid.</a:t>
            </a:r>
          </a:p>
          <a:p>
            <a:r>
              <a:rPr lang="en-US" dirty="0"/>
              <a:t>As sodium moves into the fluid, water follows.  This is one of the mechanisms used to promote water reabsorption by the kidney.</a:t>
            </a:r>
          </a:p>
        </p:txBody>
      </p:sp>
      <p:pic>
        <p:nvPicPr>
          <p:cNvPr id="4" name="Picture 3">
            <a:extLst>
              <a:ext uri="{FF2B5EF4-FFF2-40B4-BE49-F238E27FC236}">
                <a16:creationId xmlns:a16="http://schemas.microsoft.com/office/drawing/2014/main" id="{35451C2F-DD7A-144F-BF88-41C2890E6047}"/>
              </a:ext>
            </a:extLst>
          </p:cNvPr>
          <p:cNvPicPr>
            <a:picLocks noChangeAspect="1"/>
          </p:cNvPicPr>
          <p:nvPr/>
        </p:nvPicPr>
        <p:blipFill>
          <a:blip r:embed="rId3"/>
          <a:stretch>
            <a:fillRect/>
          </a:stretch>
        </p:blipFill>
        <p:spPr>
          <a:xfrm>
            <a:off x="4225220" y="2205823"/>
            <a:ext cx="4812453" cy="3609340"/>
          </a:xfrm>
          <a:prstGeom prst="rect">
            <a:avLst/>
          </a:prstGeom>
          <a:effectLst>
            <a:outerShdw blurRad="50800" dist="38100" dir="2700000" algn="tl" rotWithShape="0">
              <a:schemeClr val="tx1">
                <a:lumMod val="65000"/>
                <a:alpha val="40000"/>
              </a:schemeClr>
            </a:outerShdw>
          </a:effectLst>
        </p:spPr>
      </p:pic>
      <p:sp>
        <p:nvSpPr>
          <p:cNvPr id="5" name="Rectangle 4">
            <a:extLst>
              <a:ext uri="{FF2B5EF4-FFF2-40B4-BE49-F238E27FC236}">
                <a16:creationId xmlns:a16="http://schemas.microsoft.com/office/drawing/2014/main" id="{F5D98364-20B3-0543-BF19-FF6DF1482840}"/>
              </a:ext>
            </a:extLst>
          </p:cNvPr>
          <p:cNvSpPr/>
          <p:nvPr/>
        </p:nvSpPr>
        <p:spPr>
          <a:xfrm>
            <a:off x="4160654" y="5778919"/>
            <a:ext cx="4572000" cy="369332"/>
          </a:xfrm>
          <a:prstGeom prst="rect">
            <a:avLst/>
          </a:prstGeom>
        </p:spPr>
        <p:txBody>
          <a:bodyPr>
            <a:spAutoFit/>
          </a:bodyPr>
          <a:lstStyle/>
          <a:p>
            <a:r>
              <a:rPr lang="en-US" sz="600" dirty="0"/>
              <a:t>https://www.google.com/url?sa=i&amp;url=https%3A%2F%2Fslideplayer.com%2Fslide%2F10475134%2F&amp;psig=AOvVaw1JezT2tVgc_1PNyru55_uU&amp;ust=1608228875275000&amp;source=images&amp;cd=vfe&amp;ved=0CAIQjRxqGAoTCKDEuciN0-0CFQAAAAAdAAAAABDOAQ</a:t>
            </a:r>
          </a:p>
        </p:txBody>
      </p:sp>
    </p:spTree>
    <p:extLst>
      <p:ext uri="{BB962C8B-B14F-4D97-AF65-F5344CB8AC3E}">
        <p14:creationId xmlns:p14="http://schemas.microsoft.com/office/powerpoint/2010/main" val="249605341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a:extLst>
              <a:ext uri="{FF2B5EF4-FFF2-40B4-BE49-F238E27FC236}">
                <a16:creationId xmlns:a16="http://schemas.microsoft.com/office/drawing/2014/main" id="{6E31F5F1-CBF3-BB4E-9112-65DF76255965}"/>
              </a:ext>
            </a:extLst>
          </p:cNvPr>
          <p:cNvSpPr>
            <a:spLocks noGrp="1"/>
          </p:cNvSpPr>
          <p:nvPr>
            <p:ph type="title"/>
          </p:nvPr>
        </p:nvSpPr>
        <p:spPr>
          <a:xfrm>
            <a:off x="2171700" y="764373"/>
            <a:ext cx="6457950" cy="1293028"/>
          </a:xfrm>
        </p:spPr>
        <p:txBody>
          <a:bodyPr vert="horz" lIns="91440" tIns="45720" rIns="91440" bIns="45720" rtlCol="0" anchor="ctr">
            <a:normAutofit/>
          </a:bodyPr>
          <a:lstStyle/>
          <a:p>
            <a:r>
              <a:rPr lang="en-US" kern="1200" cap="all" baseline="0" dirty="0">
                <a:solidFill>
                  <a:schemeClr val="tx1"/>
                </a:solidFill>
                <a:latin typeface="+mj-lt"/>
                <a:ea typeface="+mj-ea"/>
                <a:cs typeface="+mj-cs"/>
              </a:rPr>
              <a:t>ADH/Vasopressin</a:t>
            </a:r>
          </a:p>
        </p:txBody>
      </p:sp>
      <p:sp>
        <p:nvSpPr>
          <p:cNvPr id="3" name="Text Placeholder 2">
            <a:extLst>
              <a:ext uri="{FF2B5EF4-FFF2-40B4-BE49-F238E27FC236}">
                <a16:creationId xmlns:a16="http://schemas.microsoft.com/office/drawing/2014/main" id="{FB90218F-14F0-A34E-8A67-A8E0E6282B68}"/>
              </a:ext>
            </a:extLst>
          </p:cNvPr>
          <p:cNvSpPr>
            <a:spLocks noGrp="1"/>
          </p:cNvSpPr>
          <p:nvPr>
            <p:ph type="body" idx="1"/>
          </p:nvPr>
        </p:nvSpPr>
        <p:spPr>
          <a:xfrm>
            <a:off x="63795" y="2238089"/>
            <a:ext cx="4362450" cy="4024125"/>
          </a:xfrm>
        </p:spPr>
        <p:txBody>
          <a:bodyPr vert="horz" lIns="91440" tIns="45720" rIns="91440" bIns="45720" rtlCol="0">
            <a:normAutofit/>
          </a:bodyPr>
          <a:lstStyle/>
          <a:p>
            <a:r>
              <a:rPr lang="en-US" dirty="0"/>
              <a:t>This water-soluble hormone is released by the posterior pituitary and stimulates a signal transduction pathway in the cells of the collecting duct leading to the expression of genes which produce aquaporin proteins.</a:t>
            </a:r>
          </a:p>
          <a:p>
            <a:r>
              <a:rPr lang="en-US" dirty="0"/>
              <a:t>This promotes reabsorption of water from the urine.</a:t>
            </a:r>
          </a:p>
        </p:txBody>
      </p:sp>
      <p:pic>
        <p:nvPicPr>
          <p:cNvPr id="4" name="Picture 3">
            <a:extLst>
              <a:ext uri="{FF2B5EF4-FFF2-40B4-BE49-F238E27FC236}">
                <a16:creationId xmlns:a16="http://schemas.microsoft.com/office/drawing/2014/main" id="{7C892502-929D-D04A-8D9B-C1401C3AA574}"/>
              </a:ext>
            </a:extLst>
          </p:cNvPr>
          <p:cNvPicPr>
            <a:picLocks noChangeAspect="1"/>
          </p:cNvPicPr>
          <p:nvPr/>
        </p:nvPicPr>
        <p:blipFill>
          <a:blip r:embed="rId3"/>
          <a:stretch>
            <a:fillRect/>
          </a:stretch>
        </p:blipFill>
        <p:spPr>
          <a:xfrm>
            <a:off x="4447656" y="2238089"/>
            <a:ext cx="4600650" cy="3611510"/>
          </a:xfrm>
          <a:prstGeom prst="rect">
            <a:avLst/>
          </a:prstGeom>
          <a:effectLst>
            <a:outerShdw blurRad="50800" dist="38100" dir="2700000" algn="tl" rotWithShape="0">
              <a:schemeClr val="tx1">
                <a:lumMod val="65000"/>
                <a:alpha val="40000"/>
              </a:schemeClr>
            </a:outerShdw>
          </a:effectLst>
        </p:spPr>
      </p:pic>
      <p:sp>
        <p:nvSpPr>
          <p:cNvPr id="5" name="Rectangle 4">
            <a:extLst>
              <a:ext uri="{FF2B5EF4-FFF2-40B4-BE49-F238E27FC236}">
                <a16:creationId xmlns:a16="http://schemas.microsoft.com/office/drawing/2014/main" id="{199564AE-1370-4846-A78A-8A4E428C3785}"/>
              </a:ext>
            </a:extLst>
          </p:cNvPr>
          <p:cNvSpPr/>
          <p:nvPr/>
        </p:nvSpPr>
        <p:spPr>
          <a:xfrm>
            <a:off x="4426245" y="5861858"/>
            <a:ext cx="3390900" cy="266185"/>
          </a:xfrm>
          <a:prstGeom prst="rect">
            <a:avLst/>
          </a:prstGeom>
          <a:solidFill>
            <a:srgbClr val="000000">
              <a:alpha val="50000"/>
            </a:srgbClr>
          </a:solidFill>
          <a:ln>
            <a:noFill/>
          </a:ln>
        </p:spPr>
        <p:txBody>
          <a:bodyPr wrap="square">
            <a:noAutofit/>
          </a:bodyPr>
          <a:lstStyle/>
          <a:p>
            <a:pPr>
              <a:spcAft>
                <a:spcPts val="600"/>
              </a:spcAft>
            </a:pPr>
            <a:r>
              <a:rPr lang="en-US" sz="800" dirty="0">
                <a:solidFill>
                  <a:srgbClr val="FFFFFF"/>
                </a:solidFill>
              </a:rPr>
              <a:t>http://humanbiologylab.pbworks.com/w/page/109374862/ADH%20Tutorial</a:t>
            </a:r>
          </a:p>
        </p:txBody>
      </p:sp>
    </p:spTree>
    <p:extLst>
      <p:ext uri="{BB962C8B-B14F-4D97-AF65-F5344CB8AC3E}">
        <p14:creationId xmlns:p14="http://schemas.microsoft.com/office/powerpoint/2010/main" val="404401841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8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8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8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8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8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8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8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8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288" name="3 Stages of Cell Signaling"/>
          <p:cNvSpPr txBox="1">
            <a:spLocks noGrp="1"/>
          </p:cNvSpPr>
          <p:nvPr>
            <p:ph type="title"/>
          </p:nvPr>
        </p:nvSpPr>
        <p:spPr>
          <a:prstGeom prst="rect">
            <a:avLst/>
          </a:prstGeom>
        </p:spPr>
        <p:txBody>
          <a:bodyPr/>
          <a:lstStyle/>
          <a:p>
            <a:r>
              <a:rPr dirty="0"/>
              <a:t>3 Stages of Cell Signaling</a:t>
            </a:r>
          </a:p>
        </p:txBody>
      </p:sp>
      <p:sp>
        <p:nvSpPr>
          <p:cNvPr id="289" name="2.  Transduction.  When the signaling molecule changes the receptor protein in some way, transduction is initiated.  This is the stage where the signal is converted into a form bringing about a specific cellular response."/>
          <p:cNvSpPr txBox="1">
            <a:spLocks noGrp="1"/>
          </p:cNvSpPr>
          <p:nvPr>
            <p:ph type="body" idx="1"/>
          </p:nvPr>
        </p:nvSpPr>
        <p:spPr>
          <a:prstGeom prst="rect">
            <a:avLst/>
          </a:prstGeom>
        </p:spPr>
        <p:txBody>
          <a:bodyPr/>
          <a:lstStyle/>
          <a:p>
            <a:r>
              <a:rPr dirty="0"/>
              <a:t>2.  </a:t>
            </a:r>
            <a:r>
              <a:rPr u="sng" dirty="0"/>
              <a:t>Transduction</a:t>
            </a:r>
            <a:r>
              <a:rPr dirty="0"/>
              <a:t>.  When the signaling molecule changes the receptor protein in some way, transduction is initiated.  </a:t>
            </a:r>
            <a:endParaRPr lang="en-US" dirty="0"/>
          </a:p>
          <a:p>
            <a:r>
              <a:rPr dirty="0"/>
              <a:t>This is the stage where the signal is converted into a form bringing about a specific cellular response.</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29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29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29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29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29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29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29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29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00" name="3 Stages of Cell Signaling"/>
          <p:cNvSpPr txBox="1">
            <a:spLocks noGrp="1"/>
          </p:cNvSpPr>
          <p:nvPr>
            <p:ph type="title"/>
          </p:nvPr>
        </p:nvSpPr>
        <p:spPr>
          <a:xfrm>
            <a:off x="871870" y="330200"/>
            <a:ext cx="7772400" cy="1082676"/>
          </a:xfrm>
          <a:prstGeom prst="rect">
            <a:avLst/>
          </a:prstGeom>
        </p:spPr>
        <p:txBody>
          <a:bodyPr/>
          <a:lstStyle/>
          <a:p>
            <a:r>
              <a:rPr dirty="0"/>
              <a:t>3 Stages of Cell Signaling</a:t>
            </a:r>
          </a:p>
        </p:txBody>
      </p:sp>
      <p:sp>
        <p:nvSpPr>
          <p:cNvPr id="301" name="Transduction can occur in one step, but often involves many steps."/>
          <p:cNvSpPr txBox="1">
            <a:spLocks noGrp="1"/>
          </p:cNvSpPr>
          <p:nvPr>
            <p:ph type="body" idx="1"/>
          </p:nvPr>
        </p:nvSpPr>
        <p:spPr>
          <a:xfrm>
            <a:off x="676274" y="1454150"/>
            <a:ext cx="4329113" cy="5073650"/>
          </a:xfrm>
          <a:prstGeom prst="rect">
            <a:avLst/>
          </a:prstGeom>
        </p:spPr>
        <p:txBody>
          <a:bodyPr/>
          <a:lstStyle/>
          <a:p>
            <a:r>
              <a:rPr dirty="0"/>
              <a:t>Transduction can occur in one step, but often involves many steps.</a:t>
            </a:r>
          </a:p>
        </p:txBody>
      </p:sp>
      <p:pic>
        <p:nvPicPr>
          <p:cNvPr id="302" name="11_06IntracellReceptor_L.jpg" descr="11_06IntracellReceptor_L.jpg"/>
          <p:cNvPicPr>
            <a:picLocks/>
          </p:cNvPicPr>
          <p:nvPr/>
        </p:nvPicPr>
        <p:blipFill>
          <a:blip r:embed="rId2"/>
          <a:stretch>
            <a:fillRect/>
          </a:stretch>
        </p:blipFill>
        <p:spPr>
          <a:xfrm>
            <a:off x="5005387" y="1425090"/>
            <a:ext cx="4027488" cy="500697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3" name="Picture 2">
            <a:extLst>
              <a:ext uri="{FF2B5EF4-FFF2-40B4-BE49-F238E27FC236}">
                <a16:creationId xmlns:a16="http://schemas.microsoft.com/office/drawing/2014/main" id="{6A2607F3-1B88-3046-9658-9937DDF49DC2}"/>
              </a:ext>
            </a:extLst>
          </p:cNvPr>
          <p:cNvPicPr>
            <a:picLocks noChangeAspect="1"/>
          </p:cNvPicPr>
          <p:nvPr/>
        </p:nvPicPr>
        <p:blipFill>
          <a:blip r:embed="rId3"/>
          <a:stretch>
            <a:fillRect/>
          </a:stretch>
        </p:blipFill>
        <p:spPr>
          <a:xfrm>
            <a:off x="412163" y="2656668"/>
            <a:ext cx="4506119" cy="3775397"/>
          </a:xfrm>
          <a:prstGeom prst="rect">
            <a:avLst/>
          </a:prstGeom>
          <a:effectLst>
            <a:outerShdw blurRad="50800" dist="38100" dir="2700000" algn="tl" rotWithShape="0">
              <a:schemeClr val="tx1">
                <a:lumMod val="65000"/>
                <a:alpha val="40000"/>
              </a:schemeClr>
            </a:outerShdw>
          </a:effectLst>
        </p:spPr>
      </p:pic>
      <p:sp>
        <p:nvSpPr>
          <p:cNvPr id="4" name="Rectangle 3">
            <a:extLst>
              <a:ext uri="{FF2B5EF4-FFF2-40B4-BE49-F238E27FC236}">
                <a16:creationId xmlns:a16="http://schemas.microsoft.com/office/drawing/2014/main" id="{0DD2DC53-1A83-AB44-9F47-043A0F14A60B}"/>
              </a:ext>
            </a:extLst>
          </p:cNvPr>
          <p:cNvSpPr/>
          <p:nvPr/>
        </p:nvSpPr>
        <p:spPr>
          <a:xfrm>
            <a:off x="346282" y="6432065"/>
            <a:ext cx="4572000" cy="461665"/>
          </a:xfrm>
          <a:prstGeom prst="rect">
            <a:avLst/>
          </a:prstGeom>
        </p:spPr>
        <p:txBody>
          <a:bodyPr>
            <a:spAutoFit/>
          </a:bodyPr>
          <a:lstStyle/>
          <a:p>
            <a:r>
              <a:rPr lang="en-US" sz="600" dirty="0"/>
              <a:t>https://www.google.com/url?sa=i&amp;url=https%3A%2F%2Fmedium.com%2F%40thanradayawichai%2Fcampbell-16-nucleic-acids-and-inheritance-4315304f7651&amp;psig=AOvVaw3E0mZHN2NYJB8S7i9lNXrJ&amp;ust=1607707945973000&amp;source=images&amp;cd=vfe&amp;ved=0CAIQjRxqFwoTCIjJopn5w-0CFQAAAAAdAAAAABA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4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4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4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4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4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5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5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5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53" name="2. Signal Transduction"/>
          <p:cNvSpPr txBox="1">
            <a:spLocks noGrp="1"/>
          </p:cNvSpPr>
          <p:nvPr>
            <p:ph type="title"/>
          </p:nvPr>
        </p:nvSpPr>
        <p:spPr>
          <a:prstGeom prst="rect">
            <a:avLst/>
          </a:prstGeom>
        </p:spPr>
        <p:txBody>
          <a:bodyPr/>
          <a:lstStyle/>
          <a:p>
            <a:r>
              <a:rPr dirty="0"/>
              <a:t>2. Signal Transduction</a:t>
            </a:r>
          </a:p>
        </p:txBody>
      </p:sp>
      <p:sp>
        <p:nvSpPr>
          <p:cNvPr id="554" name="Cell signaling is usually a multistep pathway.…"/>
          <p:cNvSpPr txBox="1">
            <a:spLocks noGrp="1"/>
          </p:cNvSpPr>
          <p:nvPr>
            <p:ph type="body" idx="1"/>
          </p:nvPr>
        </p:nvSpPr>
        <p:spPr>
          <a:prstGeom prst="rect">
            <a:avLst/>
          </a:prstGeom>
        </p:spPr>
        <p:txBody>
          <a:bodyPr/>
          <a:lstStyle/>
          <a:p>
            <a:r>
              <a:rPr dirty="0"/>
              <a:t>Cell signaling is usually a multistep pathway.</a:t>
            </a:r>
          </a:p>
          <a:p>
            <a:r>
              <a:rPr dirty="0"/>
              <a:t>These steps can include:</a:t>
            </a:r>
          </a:p>
          <a:p>
            <a:pPr lvl="1"/>
            <a:r>
              <a:rPr dirty="0"/>
              <a:t>The addition of phosphate groups</a:t>
            </a:r>
            <a:r>
              <a:rPr lang="en-US" dirty="0"/>
              <a:t> (kinases)</a:t>
            </a:r>
            <a:r>
              <a:rPr dirty="0"/>
              <a:t>.</a:t>
            </a:r>
          </a:p>
          <a:p>
            <a:pPr lvl="1"/>
            <a:r>
              <a:rPr dirty="0"/>
              <a:t>The removal of phosphate groups</a:t>
            </a:r>
            <a:r>
              <a:rPr lang="en-US" dirty="0"/>
              <a:t> (phosphatases)</a:t>
            </a:r>
            <a:r>
              <a:rPr dirty="0"/>
              <a:t>. </a:t>
            </a:r>
          </a:p>
          <a:p>
            <a:pPr lvl="1"/>
            <a:r>
              <a:rPr dirty="0"/>
              <a:t>Release of small molecules or ions which act as messengers</a:t>
            </a:r>
            <a:r>
              <a:rPr lang="en-US" dirty="0"/>
              <a:t> (often called second messengers)</a:t>
            </a:r>
            <a:r>
              <a:rPr dirty="0"/>
              <a:t>.</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5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5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5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6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6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6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6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6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65" name="2. Signal Transduction"/>
          <p:cNvSpPr txBox="1">
            <a:spLocks noGrp="1"/>
          </p:cNvSpPr>
          <p:nvPr>
            <p:ph type="title"/>
          </p:nvPr>
        </p:nvSpPr>
        <p:spPr>
          <a:xfrm>
            <a:off x="861238" y="246210"/>
            <a:ext cx="7772400" cy="1079611"/>
          </a:xfrm>
          <a:prstGeom prst="rect">
            <a:avLst/>
          </a:prstGeom>
        </p:spPr>
        <p:txBody>
          <a:bodyPr/>
          <a:lstStyle/>
          <a:p>
            <a:r>
              <a:rPr dirty="0"/>
              <a:t>2. Signal Transduction</a:t>
            </a:r>
          </a:p>
        </p:txBody>
      </p:sp>
      <p:sp>
        <p:nvSpPr>
          <p:cNvPr id="566" name="By this method, the signal is often amplified as a small number of initial molecules interact with a larger number of molecules in the next step of the pathway."/>
          <p:cNvSpPr txBox="1">
            <a:spLocks noGrp="1"/>
          </p:cNvSpPr>
          <p:nvPr>
            <p:ph type="body" idx="1"/>
          </p:nvPr>
        </p:nvSpPr>
        <p:spPr>
          <a:xfrm>
            <a:off x="719508" y="1322569"/>
            <a:ext cx="7914130" cy="1181100"/>
          </a:xfrm>
          <a:prstGeom prst="rect">
            <a:avLst/>
          </a:prstGeom>
        </p:spPr>
        <p:txBody>
          <a:bodyPr/>
          <a:lstStyle/>
          <a:p>
            <a:r>
              <a:rPr dirty="0"/>
              <a:t>By this method, the signal is often amplified as a small number of initial molecules interact with a larger number of molecules in the next step of the pathway.</a:t>
            </a:r>
          </a:p>
        </p:txBody>
      </p:sp>
      <p:sp>
        <p:nvSpPr>
          <p:cNvPr id="568" name="http://sabiosciences.com/pathway.php?sn=SMAD_Signaling_Network"/>
          <p:cNvSpPr/>
          <p:nvPr/>
        </p:nvSpPr>
        <p:spPr>
          <a:xfrm>
            <a:off x="1736273" y="6590523"/>
            <a:ext cx="5671454" cy="2872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buClr>
                <a:srgbClr val="FFFFFF"/>
              </a:buClr>
              <a:buFont typeface="Corbel"/>
              <a:defRPr sz="600">
                <a:latin typeface="+mn-lt"/>
                <a:ea typeface="+mn-ea"/>
                <a:cs typeface="+mn-cs"/>
                <a:sym typeface="Corbel"/>
              </a:defRPr>
            </a:lvl1pPr>
          </a:lstStyle>
          <a:p>
            <a:r>
              <a:rPr lang="en-US" dirty="0"/>
              <a:t>https://www.google.com/url?sa=i&amp;url=https%3A%2F%2Fcz.pinterest.com%2Fpin%2F426645764676682859%2F&amp;psig=AOvVaw3uQV_5QF5WEeSLkyurGLDc&amp;ust=1607710156746000&amp;source=images&amp;cd=vfe&amp;ved=0CAIQjRxqFwoTCKCfj5mBxO0CFQAAAAAdAAAAABAN</a:t>
            </a:r>
            <a:endParaRPr dirty="0"/>
          </a:p>
        </p:txBody>
      </p:sp>
      <p:pic>
        <p:nvPicPr>
          <p:cNvPr id="2" name="Picture 1">
            <a:extLst>
              <a:ext uri="{FF2B5EF4-FFF2-40B4-BE49-F238E27FC236}">
                <a16:creationId xmlns:a16="http://schemas.microsoft.com/office/drawing/2014/main" id="{1D6B16E5-B739-F74D-ADED-5499E41CB564}"/>
              </a:ext>
            </a:extLst>
          </p:cNvPr>
          <p:cNvPicPr>
            <a:picLocks noChangeAspect="1"/>
          </p:cNvPicPr>
          <p:nvPr/>
        </p:nvPicPr>
        <p:blipFill>
          <a:blip r:embed="rId2"/>
          <a:stretch>
            <a:fillRect/>
          </a:stretch>
        </p:blipFill>
        <p:spPr>
          <a:xfrm>
            <a:off x="1736273" y="2352489"/>
            <a:ext cx="5671454" cy="4249146"/>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7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7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7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7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7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7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7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7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79" name="Signal Transduction Pathway"/>
          <p:cNvSpPr txBox="1">
            <a:spLocks noGrp="1"/>
          </p:cNvSpPr>
          <p:nvPr>
            <p:ph type="title"/>
          </p:nvPr>
        </p:nvSpPr>
        <p:spPr>
          <a:prstGeom prst="rect">
            <a:avLst/>
          </a:prstGeom>
        </p:spPr>
        <p:txBody>
          <a:bodyPr/>
          <a:lstStyle/>
          <a:p>
            <a:r>
              <a:rPr dirty="0"/>
              <a:t>Signal Transduction Pathway</a:t>
            </a:r>
          </a:p>
        </p:txBody>
      </p:sp>
      <p:sp>
        <p:nvSpPr>
          <p:cNvPr id="580" name="The first step in the pathway is the attachment of the signaling molecule to the receptor protein.…"/>
          <p:cNvSpPr txBox="1">
            <a:spLocks noGrp="1"/>
          </p:cNvSpPr>
          <p:nvPr>
            <p:ph type="body" idx="1"/>
          </p:nvPr>
        </p:nvSpPr>
        <p:spPr>
          <a:prstGeom prst="rect">
            <a:avLst/>
          </a:prstGeom>
        </p:spPr>
        <p:txBody>
          <a:bodyPr/>
          <a:lstStyle/>
          <a:p>
            <a:pPr>
              <a:lnSpc>
                <a:spcPct val="90000"/>
              </a:lnSpc>
            </a:pPr>
            <a:r>
              <a:rPr lang="en-US" dirty="0"/>
              <a:t>Recall in th</a:t>
            </a:r>
            <a:r>
              <a:rPr dirty="0"/>
              <a:t>e first step </a:t>
            </a:r>
            <a:r>
              <a:rPr lang="en-US" dirty="0"/>
              <a:t>of</a:t>
            </a:r>
            <a:r>
              <a:rPr dirty="0"/>
              <a:t> the pathway</a:t>
            </a:r>
            <a:r>
              <a:rPr lang="en-US" dirty="0"/>
              <a:t>, </a:t>
            </a:r>
            <a:r>
              <a:rPr dirty="0"/>
              <a:t>the </a:t>
            </a:r>
            <a:r>
              <a:rPr lang="en-US" dirty="0"/>
              <a:t>s</a:t>
            </a:r>
            <a:r>
              <a:rPr dirty="0"/>
              <a:t>ignaling molecule </a:t>
            </a:r>
            <a:r>
              <a:rPr lang="en-US" dirty="0"/>
              <a:t>attaches </a:t>
            </a:r>
            <a:r>
              <a:rPr dirty="0"/>
              <a:t>to the receptor protein.</a:t>
            </a:r>
          </a:p>
          <a:p>
            <a:pPr>
              <a:lnSpc>
                <a:spcPct val="90000"/>
              </a:lnSpc>
            </a:pPr>
            <a:r>
              <a:rPr dirty="0"/>
              <a:t>From here, the relay molecules (mostly proteins) transmit the signal to the next step—usually resulting in a change in protein conformation.</a:t>
            </a:r>
          </a:p>
          <a:p>
            <a:pPr>
              <a:lnSpc>
                <a:spcPct val="90000"/>
              </a:lnSpc>
            </a:pPr>
            <a:r>
              <a:rPr dirty="0"/>
              <a:t>These pathways can regulate both the activity of the proteins, or the synthesis of them.</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58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58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58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58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58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58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58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59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591" name="Protein Kinases"/>
          <p:cNvSpPr txBox="1">
            <a:spLocks noGrp="1"/>
          </p:cNvSpPr>
          <p:nvPr>
            <p:ph type="title"/>
          </p:nvPr>
        </p:nvSpPr>
        <p:spPr>
          <a:xfrm>
            <a:off x="903767" y="375702"/>
            <a:ext cx="7772400" cy="975796"/>
          </a:xfrm>
          <a:prstGeom prst="rect">
            <a:avLst/>
          </a:prstGeom>
        </p:spPr>
        <p:txBody>
          <a:bodyPr/>
          <a:lstStyle/>
          <a:p>
            <a:r>
              <a:rPr dirty="0"/>
              <a:t>Kinases</a:t>
            </a:r>
            <a:r>
              <a:rPr lang="en-US" dirty="0"/>
              <a:t> and Phosphatases</a:t>
            </a:r>
            <a:endParaRPr dirty="0"/>
          </a:p>
        </p:txBody>
      </p:sp>
      <p:sp>
        <p:nvSpPr>
          <p:cNvPr id="592" name="The phosphorylation and dephosphorylation of proteins is a common cellular mechanism for regulating protein activity.…"/>
          <p:cNvSpPr txBox="1">
            <a:spLocks noGrp="1"/>
          </p:cNvSpPr>
          <p:nvPr>
            <p:ph type="body" idx="1"/>
          </p:nvPr>
        </p:nvSpPr>
        <p:spPr>
          <a:xfrm>
            <a:off x="594360" y="1351498"/>
            <a:ext cx="7955280" cy="5272586"/>
          </a:xfrm>
          <a:prstGeom prst="rect">
            <a:avLst/>
          </a:prstGeom>
        </p:spPr>
        <p:txBody>
          <a:bodyPr>
            <a:normAutofit/>
          </a:bodyPr>
          <a:lstStyle/>
          <a:p>
            <a:r>
              <a:rPr dirty="0"/>
              <a:t>The phosphorylation and dephosphorylation of proteins is a common cellular mechanism for regulating protein activity.</a:t>
            </a:r>
          </a:p>
          <a:p>
            <a:pPr lvl="1"/>
            <a:r>
              <a:rPr dirty="0"/>
              <a:t>Protein kinases are enzymes that transfer a phosphate group from ATP to a protein.</a:t>
            </a:r>
            <a:endParaRPr lang="en-US" dirty="0"/>
          </a:p>
          <a:p>
            <a:pPr lvl="2"/>
            <a:r>
              <a:rPr lang="en-US" dirty="0"/>
              <a:t>These are very important—at least 2% of our genes code for protein kinases.</a:t>
            </a:r>
          </a:p>
          <a:p>
            <a:pPr lvl="1"/>
            <a:r>
              <a:rPr lang="en-US" dirty="0"/>
              <a:t>Phosphatases rapidly remove phosphate groups from proteins in a process called dephosphorylation.</a:t>
            </a:r>
          </a:p>
          <a:p>
            <a:pPr lvl="1"/>
            <a:r>
              <a:rPr lang="en-US" dirty="0"/>
              <a:t>They act as off switches in the signal pathway, and they make the protein kinases available for reuse.</a:t>
            </a:r>
            <a:endParaRPr dirty="0"/>
          </a:p>
          <a:p>
            <a:r>
              <a:rPr dirty="0"/>
              <a:t>Each cell may have more than 100 different kinds of protein kinases.</a:t>
            </a:r>
            <a:endParaRPr lang="en-US" dirty="0"/>
          </a:p>
          <a:p>
            <a:r>
              <a:rPr lang="en-US" dirty="0"/>
              <a:t>It seems far fewer phosphatases are needed than kinases as the percentage of genes coding for them is much lower. </a:t>
            </a:r>
          </a:p>
          <a:p>
            <a:endParaRPr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615" name="Protein Kinases"/>
          <p:cNvSpPr txBox="1">
            <a:spLocks noGrp="1"/>
          </p:cNvSpPr>
          <p:nvPr>
            <p:ph type="title"/>
          </p:nvPr>
        </p:nvSpPr>
        <p:spPr>
          <a:xfrm>
            <a:off x="914400" y="225676"/>
            <a:ext cx="7772400" cy="1060857"/>
          </a:xfrm>
          <a:prstGeom prst="rect">
            <a:avLst/>
          </a:prstGeom>
        </p:spPr>
        <p:txBody>
          <a:bodyPr/>
          <a:lstStyle/>
          <a:p>
            <a:r>
              <a:rPr dirty="0"/>
              <a:t>Protein Kinases</a:t>
            </a:r>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dirty="0"/>
              <a:t>Many relay molecules in a signal transduction pathway are protein kinases; these often act on other protein kinases in the pathway.</a:t>
            </a:r>
          </a:p>
        </p:txBody>
      </p:sp>
      <p:pic>
        <p:nvPicPr>
          <p:cNvPr id="15" name="11_08PhosphorylatCascade_L.jpg" descr="11_08PhosphorylatCascade_L.jpg">
            <a:extLst>
              <a:ext uri="{FF2B5EF4-FFF2-40B4-BE49-F238E27FC236}">
                <a16:creationId xmlns:a16="http://schemas.microsoft.com/office/drawing/2014/main" id="{41D8A552-0D9B-E640-A7E5-92EEE0571D94}"/>
              </a:ext>
            </a:extLst>
          </p:cNvPr>
          <p:cNvPicPr>
            <a:picLocks noChangeAspect="1"/>
          </p:cNvPicPr>
          <p:nvPr/>
        </p:nvPicPr>
        <p:blipFill>
          <a:blip r:embed="rId2"/>
          <a:stretch>
            <a:fillRect/>
          </a:stretch>
        </p:blipFill>
        <p:spPr>
          <a:xfrm>
            <a:off x="2123241" y="2459124"/>
            <a:ext cx="5354717" cy="416542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615" name="Protein Kinases"/>
          <p:cNvSpPr txBox="1">
            <a:spLocks noGrp="1"/>
          </p:cNvSpPr>
          <p:nvPr>
            <p:ph type="title"/>
          </p:nvPr>
        </p:nvSpPr>
        <p:spPr>
          <a:xfrm>
            <a:off x="914400" y="225676"/>
            <a:ext cx="7772400" cy="1060857"/>
          </a:xfrm>
          <a:prstGeom prst="rect">
            <a:avLst/>
          </a:prstGeom>
        </p:spPr>
        <p:txBody>
          <a:bodyPr/>
          <a:lstStyle/>
          <a:p>
            <a:r>
              <a:rPr lang="en-US" dirty="0"/>
              <a:t>Phosphorylation Cascade</a:t>
            </a:r>
            <a:endParaRPr dirty="0"/>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lang="en-US" dirty="0"/>
              <a:t>In such a cascade, a series of different molecules in the pathway are phosphorylated, and in turn, each molecule adds a phosphate group to the next one in the series.</a:t>
            </a:r>
          </a:p>
        </p:txBody>
      </p:sp>
      <p:pic>
        <p:nvPicPr>
          <p:cNvPr id="14" name="11_08PhosphorylatCascade_L.jpg" descr="11_08PhosphorylatCascade_L.jpg">
            <a:extLst>
              <a:ext uri="{FF2B5EF4-FFF2-40B4-BE49-F238E27FC236}">
                <a16:creationId xmlns:a16="http://schemas.microsoft.com/office/drawing/2014/main" id="{50624291-3B6F-FB43-88BA-1B874AD25F6A}"/>
              </a:ext>
            </a:extLst>
          </p:cNvPr>
          <p:cNvPicPr>
            <a:picLocks noChangeAspect="1"/>
          </p:cNvPicPr>
          <p:nvPr/>
        </p:nvPicPr>
        <p:blipFill>
          <a:blip r:embed="rId2"/>
          <a:stretch>
            <a:fillRect/>
          </a:stretch>
        </p:blipFill>
        <p:spPr>
          <a:xfrm>
            <a:off x="2123241" y="2535325"/>
            <a:ext cx="5354717" cy="416542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359014036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07"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08"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09"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10"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11"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612"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613"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614"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615" name="Protein Kinases"/>
          <p:cNvSpPr txBox="1">
            <a:spLocks noGrp="1"/>
          </p:cNvSpPr>
          <p:nvPr>
            <p:ph type="title"/>
          </p:nvPr>
        </p:nvSpPr>
        <p:spPr>
          <a:xfrm>
            <a:off x="914400" y="225676"/>
            <a:ext cx="7772400" cy="1060857"/>
          </a:xfrm>
          <a:prstGeom prst="rect">
            <a:avLst/>
          </a:prstGeom>
        </p:spPr>
        <p:txBody>
          <a:bodyPr/>
          <a:lstStyle/>
          <a:p>
            <a:r>
              <a:rPr lang="en-US" dirty="0"/>
              <a:t>Phosphorylation Cascade</a:t>
            </a:r>
            <a:endParaRPr dirty="0"/>
          </a:p>
        </p:txBody>
      </p:sp>
      <p:sp>
        <p:nvSpPr>
          <p:cNvPr id="616" name="Many relay molecules in a signal transduction pathway are protein kinases; these often act on other protein kinases in the pathway."/>
          <p:cNvSpPr txBox="1">
            <a:spLocks noGrp="1"/>
          </p:cNvSpPr>
          <p:nvPr>
            <p:ph type="body" idx="1"/>
          </p:nvPr>
        </p:nvSpPr>
        <p:spPr>
          <a:xfrm>
            <a:off x="594360" y="1120668"/>
            <a:ext cx="7955280" cy="4069080"/>
          </a:xfrm>
          <a:prstGeom prst="rect">
            <a:avLst/>
          </a:prstGeom>
        </p:spPr>
        <p:txBody>
          <a:bodyPr/>
          <a:lstStyle/>
          <a:p>
            <a:pPr>
              <a:lnSpc>
                <a:spcPct val="100000"/>
              </a:lnSpc>
            </a:pPr>
            <a:r>
              <a:rPr lang="en-US" dirty="0"/>
              <a:t>Generally speaking, phosphorylation activates each molecule, and dephosphorylation returns it to its inactive form; each often results in a change in molecular shape.</a:t>
            </a:r>
          </a:p>
        </p:txBody>
      </p:sp>
      <p:pic>
        <p:nvPicPr>
          <p:cNvPr id="617" name="11_08PhosphorylatCascade_L.jpg" descr="11_08PhosphorylatCascade_L.jpg"/>
          <p:cNvPicPr>
            <a:picLocks noChangeAspect="1"/>
          </p:cNvPicPr>
          <p:nvPr/>
        </p:nvPicPr>
        <p:blipFill>
          <a:blip r:embed="rId2"/>
          <a:stretch>
            <a:fillRect/>
          </a:stretch>
        </p:blipFill>
        <p:spPr>
          <a:xfrm>
            <a:off x="2123241" y="2573513"/>
            <a:ext cx="5354717" cy="416542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3134307592"/>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70"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71"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72"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73"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74"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675"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676"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677"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678" name="Second Messengers"/>
          <p:cNvSpPr txBox="1">
            <a:spLocks noGrp="1"/>
          </p:cNvSpPr>
          <p:nvPr>
            <p:ph type="title"/>
          </p:nvPr>
        </p:nvSpPr>
        <p:spPr>
          <a:prstGeom prst="rect">
            <a:avLst/>
          </a:prstGeom>
        </p:spPr>
        <p:txBody>
          <a:bodyPr/>
          <a:lstStyle/>
          <a:p>
            <a:r>
              <a:rPr dirty="0"/>
              <a:t>Second Messengers</a:t>
            </a:r>
          </a:p>
        </p:txBody>
      </p:sp>
      <p:sp>
        <p:nvSpPr>
          <p:cNvPr id="679" name="Some components of the signal transduction pathways are NOT proteins.…"/>
          <p:cNvSpPr txBox="1">
            <a:spLocks noGrp="1"/>
          </p:cNvSpPr>
          <p:nvPr>
            <p:ph type="body" idx="1"/>
          </p:nvPr>
        </p:nvSpPr>
        <p:spPr>
          <a:xfrm>
            <a:off x="594360" y="1913860"/>
            <a:ext cx="7955280" cy="4349780"/>
          </a:xfrm>
          <a:prstGeom prst="rect">
            <a:avLst/>
          </a:prstGeom>
        </p:spPr>
        <p:txBody>
          <a:bodyPr>
            <a:normAutofit fontScale="85000" lnSpcReduction="10000"/>
          </a:bodyPr>
          <a:lstStyle/>
          <a:p>
            <a:pPr>
              <a:lnSpc>
                <a:spcPct val="110000"/>
              </a:lnSpc>
              <a:defRPr sz="2800"/>
            </a:pPr>
            <a:r>
              <a:rPr dirty="0"/>
              <a:t>Some components of the signal transduction pathways are NOT proteins.</a:t>
            </a:r>
          </a:p>
          <a:p>
            <a:pPr>
              <a:lnSpc>
                <a:spcPct val="110000"/>
              </a:lnSpc>
              <a:defRPr sz="2800"/>
            </a:pPr>
            <a:r>
              <a:rPr dirty="0"/>
              <a:t>Many of these pathways involve second messengers, which are often small, water soluble molecules or ions.  Additionally, they can easily diffuse through the cytoplasm.</a:t>
            </a:r>
          </a:p>
          <a:p>
            <a:pPr>
              <a:lnSpc>
                <a:spcPct val="110000"/>
              </a:lnSpc>
              <a:defRPr sz="2800"/>
            </a:pPr>
            <a:r>
              <a:rPr dirty="0"/>
              <a:t>Second messengers participate in signal transduction pathways initiated by both G protein-coupled receptors and receptor tyrosine kinases.</a:t>
            </a:r>
          </a:p>
          <a:p>
            <a:pPr lvl="1">
              <a:lnSpc>
                <a:spcPct val="110000"/>
              </a:lnSpc>
            </a:pPr>
            <a:r>
              <a:rPr sz="2400" dirty="0"/>
              <a:t>cAMP and Ca</a:t>
            </a:r>
            <a:r>
              <a:rPr sz="2400" baseline="29999" dirty="0"/>
              <a:t>2+</a:t>
            </a:r>
            <a:r>
              <a:rPr sz="2400" dirty="0"/>
              <a:t> are the two most commonly used second messengers.</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8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8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8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8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8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68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68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68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690" name="Cyclic AMP"/>
          <p:cNvSpPr txBox="1">
            <a:spLocks noGrp="1"/>
          </p:cNvSpPr>
          <p:nvPr>
            <p:ph type="title"/>
          </p:nvPr>
        </p:nvSpPr>
        <p:spPr>
          <a:prstGeom prst="rect">
            <a:avLst/>
          </a:prstGeom>
        </p:spPr>
        <p:txBody>
          <a:bodyPr/>
          <a:lstStyle/>
          <a:p>
            <a:r>
              <a:rPr dirty="0"/>
              <a:t>Cyclic AMP</a:t>
            </a:r>
          </a:p>
        </p:txBody>
      </p:sp>
      <p:sp>
        <p:nvSpPr>
          <p:cNvPr id="691" name="Embedded within the membrane is an enzyme called adenylyl cyclase which converts ATP to cAMP in response to the extracellular signal."/>
          <p:cNvSpPr txBox="1">
            <a:spLocks noGrp="1"/>
          </p:cNvSpPr>
          <p:nvPr>
            <p:ph type="body" idx="1"/>
          </p:nvPr>
        </p:nvSpPr>
        <p:spPr>
          <a:prstGeom prst="rect">
            <a:avLst/>
          </a:prstGeom>
        </p:spPr>
        <p:txBody>
          <a:bodyPr/>
          <a:lstStyle/>
          <a:p>
            <a:r>
              <a:rPr dirty="0"/>
              <a:t>Embedded within the membrane is an enzyme called adenylyl cyclase which converts ATP to cAMP in response to the extracellular signal.</a:t>
            </a:r>
          </a:p>
        </p:txBody>
      </p:sp>
      <p:pic>
        <p:nvPicPr>
          <p:cNvPr id="692" name="11_09CyclicAMP_L.jpg" descr="11_09CyclicAMP_L.jpg"/>
          <p:cNvPicPr>
            <a:picLocks/>
          </p:cNvPicPr>
          <p:nvPr/>
        </p:nvPicPr>
        <p:blipFill>
          <a:blip r:embed="rId2"/>
          <a:stretch>
            <a:fillRect/>
          </a:stretch>
        </p:blipFill>
        <p:spPr>
          <a:xfrm>
            <a:off x="533400" y="3679825"/>
            <a:ext cx="8534400" cy="2463800"/>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69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69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69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69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69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0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0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0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03" name="Cyclic AMP"/>
          <p:cNvSpPr txBox="1">
            <a:spLocks noGrp="1"/>
          </p:cNvSpPr>
          <p:nvPr>
            <p:ph type="title"/>
          </p:nvPr>
        </p:nvSpPr>
        <p:spPr>
          <a:xfrm>
            <a:off x="848492" y="193677"/>
            <a:ext cx="7772400" cy="975796"/>
          </a:xfrm>
          <a:prstGeom prst="rect">
            <a:avLst/>
          </a:prstGeom>
        </p:spPr>
        <p:txBody>
          <a:bodyPr/>
          <a:lstStyle/>
          <a:p>
            <a:r>
              <a:rPr dirty="0"/>
              <a:t>Cyclic AMP</a:t>
            </a:r>
          </a:p>
        </p:txBody>
      </p:sp>
      <p:sp>
        <p:nvSpPr>
          <p:cNvPr id="704" name="In response to the external signal, a receptor protein activates adenylyl cyclase, catalyzing the synthesis of many molecules of cAMP.…"/>
          <p:cNvSpPr txBox="1">
            <a:spLocks noGrp="1"/>
          </p:cNvSpPr>
          <p:nvPr>
            <p:ph type="body" idx="1"/>
          </p:nvPr>
        </p:nvSpPr>
        <p:spPr>
          <a:xfrm>
            <a:off x="598078" y="1652110"/>
            <a:ext cx="8273227" cy="2140020"/>
          </a:xfrm>
          <a:prstGeom prst="rect">
            <a:avLst/>
          </a:prstGeom>
        </p:spPr>
        <p:txBody>
          <a:bodyPr>
            <a:normAutofit/>
          </a:bodyPr>
          <a:lstStyle/>
          <a:p>
            <a:r>
              <a:rPr dirty="0"/>
              <a:t>Thus, in a matter of seconds, the amount of cAMP can be dramatically increased.</a:t>
            </a:r>
          </a:p>
        </p:txBody>
      </p:sp>
      <p:pic>
        <p:nvPicPr>
          <p:cNvPr id="14" name="SignalTransAmplification1.jpg" descr="SignalTransAmplification1.jpg">
            <a:extLst>
              <a:ext uri="{FF2B5EF4-FFF2-40B4-BE49-F238E27FC236}">
                <a16:creationId xmlns:a16="http://schemas.microsoft.com/office/drawing/2014/main" id="{BDF6F7BB-5EFD-D144-9C90-801A6BA08A17}"/>
              </a:ext>
            </a:extLst>
          </p:cNvPr>
          <p:cNvPicPr>
            <a:picLocks/>
          </p:cNvPicPr>
          <p:nvPr/>
        </p:nvPicPr>
        <p:blipFill>
          <a:blip r:embed="rId2"/>
          <a:stretch>
            <a:fillRect/>
          </a:stretch>
        </p:blipFill>
        <p:spPr>
          <a:xfrm>
            <a:off x="473258" y="3213112"/>
            <a:ext cx="4335736" cy="280667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C2937087-0B4D-6148-B0A4-B6D5A92734F8}"/>
              </a:ext>
            </a:extLst>
          </p:cNvPr>
          <p:cNvPicPr>
            <a:picLocks noChangeAspect="1"/>
          </p:cNvPicPr>
          <p:nvPr/>
        </p:nvPicPr>
        <p:blipFill>
          <a:blip r:embed="rId3"/>
          <a:stretch>
            <a:fillRect/>
          </a:stretch>
        </p:blipFill>
        <p:spPr>
          <a:xfrm>
            <a:off x="4983734" y="3118532"/>
            <a:ext cx="4053715" cy="3037109"/>
          </a:xfrm>
          <a:prstGeom prst="rect">
            <a:avLst/>
          </a:prstGeom>
          <a:effectLst>
            <a:outerShdw blurRad="50800" dist="38100" dir="2700000" algn="tl" rotWithShape="0">
              <a:schemeClr val="tx1">
                <a:lumMod val="65000"/>
                <a:alpha val="40000"/>
              </a:schemeClr>
            </a:outerShdw>
          </a:effectLst>
        </p:spPr>
      </p:pic>
      <p:sp>
        <p:nvSpPr>
          <p:cNvPr id="3" name="Rectangle 2">
            <a:extLst>
              <a:ext uri="{FF2B5EF4-FFF2-40B4-BE49-F238E27FC236}">
                <a16:creationId xmlns:a16="http://schemas.microsoft.com/office/drawing/2014/main" id="{2CDAFA14-3054-534F-A864-5700D4E5919D}"/>
              </a:ext>
            </a:extLst>
          </p:cNvPr>
          <p:cNvSpPr/>
          <p:nvPr/>
        </p:nvSpPr>
        <p:spPr>
          <a:xfrm>
            <a:off x="4983733" y="6166458"/>
            <a:ext cx="4053715" cy="461665"/>
          </a:xfrm>
          <a:prstGeom prst="rect">
            <a:avLst/>
          </a:prstGeom>
        </p:spPr>
        <p:txBody>
          <a:bodyPr wrap="square">
            <a:spAutoFit/>
          </a:bodyPr>
          <a:lstStyle/>
          <a:p>
            <a:r>
              <a:rPr lang="en-US" sz="600" dirty="0"/>
              <a:t>https://www.google.com/url?sa=i&amp;url=https%3A%2F%2Fwww.slideshare.net%2FDrHumeraWaheed%2Fhormones-62995608&amp;psig=AOvVaw3KLJIINZa7VgUv7Dpibdzm&amp;ust=1608141240288000&amp;source=images&amp;cd=vfe&amp;ved=0CAIQjRxqFwoTCOiLs47H0O0CFQAAAAAdAAAAABAT</a:t>
            </a:r>
          </a:p>
        </p:txBody>
      </p:sp>
      <p:sp>
        <p:nvSpPr>
          <p:cNvPr id="4" name="Rectangle 3">
            <a:extLst>
              <a:ext uri="{FF2B5EF4-FFF2-40B4-BE49-F238E27FC236}">
                <a16:creationId xmlns:a16="http://schemas.microsoft.com/office/drawing/2014/main" id="{3D5B0A2B-BE0B-D542-9F96-12EE37A8BA4B}"/>
              </a:ext>
            </a:extLst>
          </p:cNvPr>
          <p:cNvSpPr/>
          <p:nvPr/>
        </p:nvSpPr>
        <p:spPr>
          <a:xfrm>
            <a:off x="506458" y="6042996"/>
            <a:ext cx="4302536" cy="461665"/>
          </a:xfrm>
          <a:prstGeom prst="rect">
            <a:avLst/>
          </a:prstGeom>
        </p:spPr>
        <p:txBody>
          <a:bodyPr wrap="square">
            <a:spAutoFit/>
          </a:bodyPr>
          <a:lstStyle/>
          <a:p>
            <a:r>
              <a:rPr lang="en-US" sz="600" dirty="0"/>
              <a:t>https://www.google.com/url?sa=i&amp;url=https%3A%2F%2Fnptel.ac.in%2Fcontent%2Fstorage2%2Fcourses%2F102103012%2Fpdf%2Fmod5.pdf&amp;psig=AOvVaw3uDeyGajhNk-BtRmboYgq3&amp;ust=1608141472459000&amp;source=images&amp;cd=vfe&amp;ved=0CAIQjRxqFwoTCJiRi5bI0O0CFQAAAAAdAAAAABAD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0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0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1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1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1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1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1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1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16" name="Cyclic AMP"/>
          <p:cNvSpPr txBox="1">
            <a:spLocks noGrp="1"/>
          </p:cNvSpPr>
          <p:nvPr>
            <p:ph type="title"/>
          </p:nvPr>
        </p:nvSpPr>
        <p:spPr>
          <a:xfrm>
            <a:off x="685800" y="280230"/>
            <a:ext cx="7772400" cy="1071489"/>
          </a:xfrm>
          <a:prstGeom prst="rect">
            <a:avLst/>
          </a:prstGeom>
        </p:spPr>
        <p:txBody>
          <a:bodyPr/>
          <a:lstStyle/>
          <a:p>
            <a:r>
              <a:rPr dirty="0"/>
              <a:t>Cyclic AMP</a:t>
            </a:r>
          </a:p>
        </p:txBody>
      </p:sp>
      <p:sp>
        <p:nvSpPr>
          <p:cNvPr id="717" name="Not long after cAMP is created, phosphodiesterase converts it to AMP and the pathway shuts down.…"/>
          <p:cNvSpPr txBox="1">
            <a:spLocks noGrp="1"/>
          </p:cNvSpPr>
          <p:nvPr>
            <p:ph type="body" idx="1"/>
          </p:nvPr>
        </p:nvSpPr>
        <p:spPr>
          <a:xfrm>
            <a:off x="451330" y="1455029"/>
            <a:ext cx="4733926" cy="5073650"/>
          </a:xfrm>
          <a:prstGeom prst="rect">
            <a:avLst/>
          </a:prstGeom>
        </p:spPr>
        <p:txBody>
          <a:bodyPr>
            <a:normAutofit/>
          </a:bodyPr>
          <a:lstStyle/>
          <a:p>
            <a:pPr>
              <a:defRPr sz="2800"/>
            </a:pPr>
            <a:r>
              <a:rPr dirty="0"/>
              <a:t>Not long after cAMP is created, phosphodiesterase converts it to AMP and the pathway shuts down.</a:t>
            </a:r>
          </a:p>
          <a:p>
            <a:pPr lvl="1">
              <a:defRPr sz="2400"/>
            </a:pPr>
            <a:r>
              <a:rPr dirty="0"/>
              <a:t>The immediate effect of cAMP is usually the activation of a serine/threonine kinase called protein kinase A.</a:t>
            </a:r>
          </a:p>
          <a:p>
            <a:pPr lvl="1">
              <a:defRPr sz="2400"/>
            </a:pPr>
            <a:r>
              <a:rPr dirty="0"/>
              <a:t>This leads to further transmission of the signal.</a:t>
            </a:r>
          </a:p>
        </p:txBody>
      </p:sp>
      <p:pic>
        <p:nvPicPr>
          <p:cNvPr id="718" name="11_10cAMPSecondMessenger_L.jpg" descr="11_10cAMPSecondMessenger_L.jpg"/>
          <p:cNvPicPr>
            <a:picLocks/>
          </p:cNvPicPr>
          <p:nvPr/>
        </p:nvPicPr>
        <p:blipFill>
          <a:blip r:embed="rId2"/>
          <a:stretch>
            <a:fillRect/>
          </a:stretch>
        </p:blipFill>
        <p:spPr>
          <a:xfrm>
            <a:off x="5401339" y="3766116"/>
            <a:ext cx="3352875" cy="2972822"/>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pic>
        <p:nvPicPr>
          <p:cNvPr id="2" name="Picture 1">
            <a:extLst>
              <a:ext uri="{FF2B5EF4-FFF2-40B4-BE49-F238E27FC236}">
                <a16:creationId xmlns:a16="http://schemas.microsoft.com/office/drawing/2014/main" id="{CA7FC3A9-6632-0849-A30A-1A774952B1BA}"/>
              </a:ext>
            </a:extLst>
          </p:cNvPr>
          <p:cNvPicPr>
            <a:picLocks noChangeAspect="1"/>
          </p:cNvPicPr>
          <p:nvPr/>
        </p:nvPicPr>
        <p:blipFill>
          <a:blip r:embed="rId3"/>
          <a:stretch>
            <a:fillRect/>
          </a:stretch>
        </p:blipFill>
        <p:spPr>
          <a:xfrm>
            <a:off x="5039134" y="1455029"/>
            <a:ext cx="3924299" cy="2211267"/>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2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2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2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2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2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2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2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2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29" name="Cyclic AMP"/>
          <p:cNvSpPr txBox="1">
            <a:spLocks noGrp="1"/>
          </p:cNvSpPr>
          <p:nvPr>
            <p:ph type="title"/>
          </p:nvPr>
        </p:nvSpPr>
        <p:spPr>
          <a:xfrm>
            <a:off x="926214" y="403840"/>
            <a:ext cx="7772400" cy="919520"/>
          </a:xfrm>
          <a:prstGeom prst="rect">
            <a:avLst/>
          </a:prstGeom>
        </p:spPr>
        <p:txBody>
          <a:bodyPr/>
          <a:lstStyle/>
          <a:p>
            <a:r>
              <a:rPr dirty="0"/>
              <a:t>Cyclic AMP</a:t>
            </a:r>
          </a:p>
        </p:txBody>
      </p:sp>
      <p:sp>
        <p:nvSpPr>
          <p:cNvPr id="730" name="Cell metabolism can be further regulated by other G-protein systems that inhibit adenylyl cyclase.…"/>
          <p:cNvSpPr txBox="1">
            <a:spLocks noGrp="1"/>
          </p:cNvSpPr>
          <p:nvPr>
            <p:ph type="body" idx="1"/>
          </p:nvPr>
        </p:nvSpPr>
        <p:spPr>
          <a:xfrm>
            <a:off x="509772" y="1402398"/>
            <a:ext cx="7955280" cy="4069080"/>
          </a:xfrm>
          <a:prstGeom prst="rect">
            <a:avLst/>
          </a:prstGeom>
        </p:spPr>
        <p:txBody>
          <a:bodyPr/>
          <a:lstStyle/>
          <a:p>
            <a:r>
              <a:rPr dirty="0"/>
              <a:t>Cell metabolism can be further regulated by other G-protein systems that inhibit adenylyl cyclase.</a:t>
            </a:r>
          </a:p>
          <a:p>
            <a:r>
              <a:rPr dirty="0"/>
              <a:t>In such cases, a different signaling molecule activates different receptors which, in turn, activate inhibitory G-proteins.</a:t>
            </a:r>
          </a:p>
        </p:txBody>
      </p:sp>
      <p:pic>
        <p:nvPicPr>
          <p:cNvPr id="2" name="Picture 1">
            <a:extLst>
              <a:ext uri="{FF2B5EF4-FFF2-40B4-BE49-F238E27FC236}">
                <a16:creationId xmlns:a16="http://schemas.microsoft.com/office/drawing/2014/main" id="{4E255672-131A-8143-8FE0-7BE3EFE7EB27}"/>
              </a:ext>
            </a:extLst>
          </p:cNvPr>
          <p:cNvPicPr>
            <a:picLocks noChangeAspect="1"/>
          </p:cNvPicPr>
          <p:nvPr/>
        </p:nvPicPr>
        <p:blipFill>
          <a:blip r:embed="rId2"/>
          <a:stretch>
            <a:fillRect/>
          </a:stretch>
        </p:blipFill>
        <p:spPr>
          <a:xfrm>
            <a:off x="2216852" y="3034473"/>
            <a:ext cx="6350000" cy="3302000"/>
          </a:xfrm>
          <a:prstGeom prst="rect">
            <a:avLst/>
          </a:prstGeom>
          <a:effectLst>
            <a:outerShdw blurRad="50800" dist="38100" dir="2700000" algn="tl" rotWithShape="0">
              <a:schemeClr val="tx1">
                <a:lumMod val="65000"/>
                <a:alpha val="40000"/>
              </a:schemeClr>
            </a:outerShdw>
          </a:effectLst>
        </p:spPr>
      </p:pic>
      <p:sp>
        <p:nvSpPr>
          <p:cNvPr id="3" name="Rectangle 2">
            <a:extLst>
              <a:ext uri="{FF2B5EF4-FFF2-40B4-BE49-F238E27FC236}">
                <a16:creationId xmlns:a16="http://schemas.microsoft.com/office/drawing/2014/main" id="{E747E9F5-703B-7443-9857-1DB198F227DB}"/>
              </a:ext>
            </a:extLst>
          </p:cNvPr>
          <p:cNvSpPr/>
          <p:nvPr/>
        </p:nvSpPr>
        <p:spPr>
          <a:xfrm>
            <a:off x="2210430" y="6410904"/>
            <a:ext cx="4572000" cy="369332"/>
          </a:xfrm>
          <a:prstGeom prst="rect">
            <a:avLst/>
          </a:prstGeom>
        </p:spPr>
        <p:txBody>
          <a:bodyPr>
            <a:spAutoFit/>
          </a:bodyPr>
          <a:lstStyle/>
          <a:p>
            <a:r>
              <a:rPr lang="en-US" sz="600" dirty="0"/>
              <a:t>https://www.google.com/url?sa=i&amp;url=https%3A%2F%2Fwww.mdpi.com%2F2072-6651%2F3%2F7%2F884%2Fhtm&amp;psig=AOvVaw0DZkxR_dBwfTA7vtwFXbuW&amp;ust=1608142033807000&amp;source=images&amp;cd=vfe&amp;ved=0CAIQjRxqFwoTCKjWoIrK0O0CFQAAAAAdAAAAABAD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33"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34"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35"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36"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37"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38"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39"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40"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41" name="Ca2+ and IP3"/>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sp>
        <p:nvSpPr>
          <p:cNvPr id="742" name="Many signaling molecules induce responses in their target cells by signal transduction pathways.…"/>
          <p:cNvSpPr txBox="1">
            <a:spLocks noGrp="1"/>
          </p:cNvSpPr>
          <p:nvPr>
            <p:ph type="body" idx="1"/>
          </p:nvPr>
        </p:nvSpPr>
        <p:spPr>
          <a:xfrm>
            <a:off x="482082" y="1316891"/>
            <a:ext cx="8438633" cy="1509639"/>
          </a:xfrm>
          <a:prstGeom prst="rect">
            <a:avLst/>
          </a:prstGeom>
        </p:spPr>
        <p:txBody>
          <a:bodyPr/>
          <a:lstStyle/>
          <a:p>
            <a:r>
              <a:rPr dirty="0"/>
              <a:t>Many signaling molecules induce responses in their target cells by signal transduction pathways.</a:t>
            </a:r>
          </a:p>
          <a:p>
            <a:r>
              <a:rPr dirty="0"/>
              <a:t>These pathways increase the cytosolic concentration of Ca</a:t>
            </a:r>
            <a:r>
              <a:rPr baseline="29999" dirty="0"/>
              <a:t>2+</a:t>
            </a:r>
            <a:r>
              <a:rPr dirty="0"/>
              <a:t> ions.</a:t>
            </a:r>
          </a:p>
        </p:txBody>
      </p:sp>
      <p:pic>
        <p:nvPicPr>
          <p:cNvPr id="2" name="Picture 1">
            <a:extLst>
              <a:ext uri="{FF2B5EF4-FFF2-40B4-BE49-F238E27FC236}">
                <a16:creationId xmlns:a16="http://schemas.microsoft.com/office/drawing/2014/main" id="{07BDF2CC-19E9-0043-9556-75F1B1139C47}"/>
              </a:ext>
            </a:extLst>
          </p:cNvPr>
          <p:cNvPicPr>
            <a:picLocks noChangeAspect="1"/>
          </p:cNvPicPr>
          <p:nvPr/>
        </p:nvPicPr>
        <p:blipFill>
          <a:blip r:embed="rId2"/>
          <a:stretch>
            <a:fillRect/>
          </a:stretch>
        </p:blipFill>
        <p:spPr>
          <a:xfrm>
            <a:off x="2282245" y="2732566"/>
            <a:ext cx="5347415" cy="4006371"/>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4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4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4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4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5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5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5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5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55" name="Calcium is actively pumped out of the cell and thus the concentration of Ca2+ is about 10,000x lower in the cytoplasm of the cell."/>
          <p:cNvSpPr txBox="1">
            <a:spLocks noGrp="1"/>
          </p:cNvSpPr>
          <p:nvPr>
            <p:ph type="body" idx="1"/>
          </p:nvPr>
        </p:nvSpPr>
        <p:spPr>
          <a:xfrm>
            <a:off x="623634" y="1646127"/>
            <a:ext cx="8233081" cy="1392348"/>
          </a:xfrm>
          <a:prstGeom prst="rect">
            <a:avLst/>
          </a:prstGeom>
        </p:spPr>
        <p:txBody>
          <a:bodyPr/>
          <a:lstStyle/>
          <a:p>
            <a:r>
              <a:rPr dirty="0"/>
              <a:t>Calcium is actively pumped out of the cell and thus the concentration of Ca</a:t>
            </a:r>
            <a:r>
              <a:rPr baseline="29999" dirty="0"/>
              <a:t>2+</a:t>
            </a:r>
            <a:r>
              <a:rPr dirty="0"/>
              <a:t> is </a:t>
            </a:r>
            <a:r>
              <a:rPr lang="en-US" dirty="0"/>
              <a:t>normally </a:t>
            </a:r>
            <a:r>
              <a:rPr dirty="0"/>
              <a:t>about 10,000</a:t>
            </a:r>
            <a:r>
              <a:rPr dirty="0">
                <a:latin typeface="Bank Gothic Light"/>
                <a:ea typeface="Bank Gothic Light"/>
                <a:cs typeface="Bank Gothic Light"/>
                <a:sym typeface="Bank Gothic Light"/>
              </a:rPr>
              <a:t>x</a:t>
            </a:r>
            <a:r>
              <a:rPr dirty="0"/>
              <a:t> </a:t>
            </a:r>
            <a:r>
              <a:rPr i="1" u="sng" dirty="0"/>
              <a:t>lower </a:t>
            </a:r>
            <a:r>
              <a:rPr dirty="0"/>
              <a:t>in the cytoplasm of the cell.</a:t>
            </a:r>
          </a:p>
        </p:txBody>
      </p:sp>
      <p:sp>
        <p:nvSpPr>
          <p:cNvPr id="16" name="Ca2+ and IP3">
            <a:extLst>
              <a:ext uri="{FF2B5EF4-FFF2-40B4-BE49-F238E27FC236}">
                <a16:creationId xmlns:a16="http://schemas.microsoft.com/office/drawing/2014/main" id="{893A48AB-BDB5-014D-A45E-DD8EFD17A00A}"/>
              </a:ext>
            </a:extLst>
          </p:cNvPr>
          <p:cNvSpPr txBox="1">
            <a:spLocks/>
          </p:cNvSpPr>
          <p:nvPr/>
        </p:nvSpPr>
        <p:spPr>
          <a:xfrm>
            <a:off x="1019075" y="351727"/>
            <a:ext cx="7772400" cy="96516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latin typeface="+mn-lt"/>
              </a:rPr>
              <a:t>Calcium ions and IP</a:t>
            </a:r>
            <a:r>
              <a:rPr lang="en-US" baseline="-25000" dirty="0">
                <a:latin typeface="+mn-lt"/>
              </a:rPr>
              <a:t>3</a:t>
            </a:r>
          </a:p>
        </p:txBody>
      </p:sp>
      <p:pic>
        <p:nvPicPr>
          <p:cNvPr id="17" name="Picture 16">
            <a:extLst>
              <a:ext uri="{FF2B5EF4-FFF2-40B4-BE49-F238E27FC236}">
                <a16:creationId xmlns:a16="http://schemas.microsoft.com/office/drawing/2014/main" id="{7371FD18-B052-D24D-906B-393815139D0D}"/>
              </a:ext>
            </a:extLst>
          </p:cNvPr>
          <p:cNvPicPr>
            <a:picLocks noChangeAspect="1"/>
          </p:cNvPicPr>
          <p:nvPr/>
        </p:nvPicPr>
        <p:blipFill>
          <a:blip r:embed="rId2"/>
          <a:stretch>
            <a:fillRect/>
          </a:stretch>
        </p:blipFill>
        <p:spPr>
          <a:xfrm>
            <a:off x="2282245" y="2732566"/>
            <a:ext cx="5347415" cy="4006371"/>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5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6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6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6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6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6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6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6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68" name="When an appropriate signal is received, a variety of second messengers get involved resulting in an increase in cytoplasmic calcium concentration."/>
          <p:cNvSpPr txBox="1">
            <a:spLocks noGrp="1"/>
          </p:cNvSpPr>
          <p:nvPr>
            <p:ph type="body" idx="1"/>
          </p:nvPr>
        </p:nvSpPr>
        <p:spPr>
          <a:xfrm>
            <a:off x="484722" y="1614229"/>
            <a:ext cx="8174555" cy="1394785"/>
          </a:xfrm>
          <a:prstGeom prst="rect">
            <a:avLst/>
          </a:prstGeom>
        </p:spPr>
        <p:txBody>
          <a:bodyPr/>
          <a:lstStyle/>
          <a:p>
            <a:r>
              <a:rPr dirty="0"/>
              <a:t>When an appropriate signal is received, a variety of second messengers get involved resulting in an increase in cytoplasmic calcium concentration.</a:t>
            </a:r>
          </a:p>
        </p:txBody>
      </p:sp>
      <p:sp>
        <p:nvSpPr>
          <p:cNvPr id="16" name="Ca2+ and IP3">
            <a:extLst>
              <a:ext uri="{FF2B5EF4-FFF2-40B4-BE49-F238E27FC236}">
                <a16:creationId xmlns:a16="http://schemas.microsoft.com/office/drawing/2014/main" id="{B9EAF239-3EF7-CA43-8EFA-DEEFB89832A4}"/>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17" name="Picture 16">
            <a:extLst>
              <a:ext uri="{FF2B5EF4-FFF2-40B4-BE49-F238E27FC236}">
                <a16:creationId xmlns:a16="http://schemas.microsoft.com/office/drawing/2014/main" id="{75B44ECC-D516-1742-BD62-2B66826CEB4C}"/>
              </a:ext>
            </a:extLst>
          </p:cNvPr>
          <p:cNvPicPr>
            <a:picLocks noChangeAspect="1"/>
          </p:cNvPicPr>
          <p:nvPr/>
        </p:nvPicPr>
        <p:blipFill>
          <a:blip r:embed="rId2"/>
          <a:stretch>
            <a:fillRect/>
          </a:stretch>
        </p:blipFill>
        <p:spPr>
          <a:xfrm>
            <a:off x="2231567" y="2633901"/>
            <a:ext cx="5347415" cy="4006371"/>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81" name="IP3 and diacylglycerol are two messengers produced by the alteration of a phospholipid in the plasma membrane.…"/>
          <p:cNvSpPr txBox="1">
            <a:spLocks noGrp="1"/>
          </p:cNvSpPr>
          <p:nvPr>
            <p:ph type="body" idx="1"/>
          </p:nvPr>
        </p:nvSpPr>
        <p:spPr>
          <a:xfrm>
            <a:off x="401318" y="1316891"/>
            <a:ext cx="8592067" cy="1644650"/>
          </a:xfrm>
          <a:prstGeom prst="rect">
            <a:avLst/>
          </a:prstGeom>
        </p:spPr>
        <p:txBody>
          <a:bodyPr/>
          <a:lstStyle/>
          <a:p>
            <a:pPr>
              <a:lnSpc>
                <a:spcPct val="90000"/>
              </a:lnSpc>
            </a:pPr>
            <a:r>
              <a:rPr dirty="0"/>
              <a:t>IP</a:t>
            </a:r>
            <a:r>
              <a:rPr baseline="-25000" dirty="0"/>
              <a:t>3</a:t>
            </a:r>
            <a:r>
              <a:rPr dirty="0"/>
              <a:t> and diacylglycerol are two messengers produced by the alteration of a phospholipid in the plasma membrane.</a:t>
            </a:r>
          </a:p>
          <a:p>
            <a:pPr>
              <a:lnSpc>
                <a:spcPct val="90000"/>
              </a:lnSpc>
            </a:pPr>
            <a:r>
              <a:rPr dirty="0"/>
              <a:t>This leads to the increase in the Ca</a:t>
            </a:r>
            <a:r>
              <a:rPr baseline="29999" dirty="0"/>
              <a:t>2+</a:t>
            </a:r>
            <a:r>
              <a:rPr dirty="0"/>
              <a:t> concentration within the cytoplasm. </a:t>
            </a:r>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17" name="Picture 16">
            <a:extLst>
              <a:ext uri="{FF2B5EF4-FFF2-40B4-BE49-F238E27FC236}">
                <a16:creationId xmlns:a16="http://schemas.microsoft.com/office/drawing/2014/main" id="{70A378CC-DC8D-764C-A165-C240A3AC683E}"/>
              </a:ext>
            </a:extLst>
          </p:cNvPr>
          <p:cNvPicPr>
            <a:picLocks noChangeAspect="1"/>
          </p:cNvPicPr>
          <p:nvPr/>
        </p:nvPicPr>
        <p:blipFill>
          <a:blip r:embed="rId2"/>
          <a:stretch>
            <a:fillRect/>
          </a:stretch>
        </p:blipFill>
        <p:spPr>
          <a:xfrm>
            <a:off x="2282245" y="2732566"/>
            <a:ext cx="5347415" cy="4006371"/>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81" name="IP3 and diacylglycerol are two messengers produced by the alteration of a phospholipid in the plasma membrane.…"/>
          <p:cNvSpPr txBox="1">
            <a:spLocks noGrp="1"/>
          </p:cNvSpPr>
          <p:nvPr>
            <p:ph type="body" idx="1"/>
          </p:nvPr>
        </p:nvSpPr>
        <p:spPr>
          <a:xfrm>
            <a:off x="401318" y="1316890"/>
            <a:ext cx="8592067" cy="1915408"/>
          </a:xfrm>
          <a:prstGeom prst="rect">
            <a:avLst/>
          </a:prstGeom>
        </p:spPr>
        <p:txBody>
          <a:bodyPr>
            <a:normAutofit/>
          </a:bodyPr>
          <a:lstStyle/>
          <a:p>
            <a:pPr>
              <a:lnSpc>
                <a:spcPct val="90000"/>
              </a:lnSpc>
            </a:pPr>
            <a:r>
              <a:rPr lang="en-US" dirty="0"/>
              <a:t>Calcium ions cause many responses in animals such as neurotransmission, hormone release, muscle contraction, etc.</a:t>
            </a:r>
          </a:p>
          <a:p>
            <a:pPr>
              <a:lnSpc>
                <a:spcPct val="90000"/>
              </a:lnSpc>
            </a:pPr>
            <a:r>
              <a:rPr lang="en-US" dirty="0"/>
              <a:t>In plants, calcium ions are responsible for signaling pathways such as the greening response.  </a:t>
            </a:r>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3" name="Picture 2">
            <a:extLst>
              <a:ext uri="{FF2B5EF4-FFF2-40B4-BE49-F238E27FC236}">
                <a16:creationId xmlns:a16="http://schemas.microsoft.com/office/drawing/2014/main" id="{6CE94883-3AFD-8248-9164-98A83564A9CF}"/>
              </a:ext>
            </a:extLst>
          </p:cNvPr>
          <p:cNvPicPr>
            <a:picLocks noChangeAspect="1"/>
          </p:cNvPicPr>
          <p:nvPr/>
        </p:nvPicPr>
        <p:blipFill>
          <a:blip r:embed="rId2"/>
          <a:stretch>
            <a:fillRect/>
          </a:stretch>
        </p:blipFill>
        <p:spPr>
          <a:xfrm>
            <a:off x="401319" y="3267702"/>
            <a:ext cx="4318094" cy="3238571"/>
          </a:xfrm>
          <a:prstGeom prst="rect">
            <a:avLst/>
          </a:prstGeom>
          <a:effectLst>
            <a:outerShdw blurRad="50800" dist="38100" dir="2700000" algn="tl" rotWithShape="0">
              <a:schemeClr val="tx1">
                <a:lumMod val="65000"/>
                <a:alpha val="40000"/>
              </a:schemeClr>
            </a:outerShdw>
          </a:effectLst>
        </p:spPr>
      </p:pic>
      <p:pic>
        <p:nvPicPr>
          <p:cNvPr id="4" name="Picture 3">
            <a:extLst>
              <a:ext uri="{FF2B5EF4-FFF2-40B4-BE49-F238E27FC236}">
                <a16:creationId xmlns:a16="http://schemas.microsoft.com/office/drawing/2014/main" id="{BEE6043E-4C81-A246-B0E7-455A8F02E55F}"/>
              </a:ext>
            </a:extLst>
          </p:cNvPr>
          <p:cNvPicPr>
            <a:picLocks noChangeAspect="1"/>
          </p:cNvPicPr>
          <p:nvPr/>
        </p:nvPicPr>
        <p:blipFill>
          <a:blip r:embed="rId3"/>
          <a:stretch>
            <a:fillRect/>
          </a:stretch>
        </p:blipFill>
        <p:spPr>
          <a:xfrm>
            <a:off x="4771013" y="3258431"/>
            <a:ext cx="4330456" cy="3247842"/>
          </a:xfrm>
          <a:prstGeom prst="rect">
            <a:avLst/>
          </a:prstGeom>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293753464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72"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73"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74"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75"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76"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77"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78"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79"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81" name="IP3 and diacylglycerol are two messengers produced by the alteration of a phospholipid in the plasma membrane.…"/>
          <p:cNvSpPr txBox="1">
            <a:spLocks noGrp="1"/>
          </p:cNvSpPr>
          <p:nvPr>
            <p:ph type="body" idx="1"/>
          </p:nvPr>
        </p:nvSpPr>
        <p:spPr>
          <a:xfrm>
            <a:off x="401318" y="1316890"/>
            <a:ext cx="8592067" cy="965164"/>
          </a:xfrm>
          <a:prstGeom prst="rect">
            <a:avLst/>
          </a:prstGeom>
        </p:spPr>
        <p:txBody>
          <a:bodyPr>
            <a:normAutofit/>
          </a:bodyPr>
          <a:lstStyle/>
          <a:p>
            <a:pPr>
              <a:lnSpc>
                <a:spcPct val="90000"/>
              </a:lnSpc>
            </a:pPr>
            <a:r>
              <a:rPr lang="en-US" dirty="0"/>
              <a:t>The release of calcium often involves IP</a:t>
            </a:r>
            <a:r>
              <a:rPr lang="en-US" baseline="-25000" dirty="0"/>
              <a:t>3</a:t>
            </a:r>
            <a:r>
              <a:rPr lang="en-US" dirty="0"/>
              <a:t> and DAG, two other second messengers.</a:t>
            </a:r>
            <a:endParaRPr dirty="0"/>
          </a:p>
        </p:txBody>
      </p:sp>
      <p:sp>
        <p:nvSpPr>
          <p:cNvPr id="16" name="Ca2+ and IP3">
            <a:extLst>
              <a:ext uri="{FF2B5EF4-FFF2-40B4-BE49-F238E27FC236}">
                <a16:creationId xmlns:a16="http://schemas.microsoft.com/office/drawing/2014/main" id="{63AB5BB4-88BE-D74A-A73B-A248602354CD}"/>
              </a:ext>
            </a:extLst>
          </p:cNvPr>
          <p:cNvSpPr txBox="1">
            <a:spLocks noGrp="1"/>
          </p:cNvSpPr>
          <p:nvPr>
            <p:ph type="title"/>
          </p:nvPr>
        </p:nvSpPr>
        <p:spPr>
          <a:xfrm>
            <a:off x="1019075" y="351727"/>
            <a:ext cx="7772400" cy="965164"/>
          </a:xfrm>
          <a:prstGeom prst="rect">
            <a:avLst/>
          </a:prstGeom>
        </p:spPr>
        <p:txBody>
          <a:bodyPr/>
          <a:lstStyle/>
          <a:p>
            <a:r>
              <a:rPr dirty="0">
                <a:latin typeface="+mn-lt"/>
              </a:rPr>
              <a:t>C</a:t>
            </a:r>
            <a:r>
              <a:rPr lang="en-US" dirty="0">
                <a:latin typeface="+mn-lt"/>
              </a:rPr>
              <a:t>alcium ions </a:t>
            </a:r>
            <a:r>
              <a:rPr dirty="0">
                <a:latin typeface="+mn-lt"/>
              </a:rPr>
              <a:t>and IP</a:t>
            </a:r>
            <a:r>
              <a:rPr baseline="-25000" dirty="0">
                <a:latin typeface="+mn-lt"/>
              </a:rPr>
              <a:t>3</a:t>
            </a:r>
          </a:p>
        </p:txBody>
      </p:sp>
      <p:pic>
        <p:nvPicPr>
          <p:cNvPr id="2" name="Picture 1">
            <a:extLst>
              <a:ext uri="{FF2B5EF4-FFF2-40B4-BE49-F238E27FC236}">
                <a16:creationId xmlns:a16="http://schemas.microsoft.com/office/drawing/2014/main" id="{7FC9D647-1FE8-7740-80F2-CB6FA4F62A94}"/>
              </a:ext>
            </a:extLst>
          </p:cNvPr>
          <p:cNvPicPr>
            <a:picLocks noChangeAspect="1"/>
          </p:cNvPicPr>
          <p:nvPr/>
        </p:nvPicPr>
        <p:blipFill>
          <a:blip r:embed="rId2"/>
          <a:stretch>
            <a:fillRect/>
          </a:stretch>
        </p:blipFill>
        <p:spPr>
          <a:xfrm>
            <a:off x="1674285" y="2111935"/>
            <a:ext cx="5795429" cy="4342030"/>
          </a:xfrm>
          <a:prstGeom prst="rect">
            <a:avLst/>
          </a:prstGeom>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164518129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30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30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30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30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31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31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31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31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314" name="3 Stages of Cell Signaling"/>
          <p:cNvSpPr txBox="1">
            <a:spLocks noGrp="1"/>
          </p:cNvSpPr>
          <p:nvPr>
            <p:ph type="title"/>
          </p:nvPr>
        </p:nvSpPr>
        <p:spPr>
          <a:xfrm>
            <a:off x="685800" y="291306"/>
            <a:ext cx="7772400" cy="1144588"/>
          </a:xfrm>
          <a:prstGeom prst="rect">
            <a:avLst/>
          </a:prstGeom>
        </p:spPr>
        <p:txBody>
          <a:bodyPr/>
          <a:lstStyle/>
          <a:p>
            <a:r>
              <a:rPr dirty="0"/>
              <a:t>3 Stages of Cell Signaling</a:t>
            </a:r>
          </a:p>
        </p:txBody>
      </p:sp>
      <p:sp>
        <p:nvSpPr>
          <p:cNvPr id="315" name="3.  Response.  The response occurs when the transduced signal triggers a specific cellular response."/>
          <p:cNvSpPr txBox="1">
            <a:spLocks noGrp="1"/>
          </p:cNvSpPr>
          <p:nvPr>
            <p:ph type="body" idx="1"/>
          </p:nvPr>
        </p:nvSpPr>
        <p:spPr>
          <a:xfrm>
            <a:off x="461962" y="1784350"/>
            <a:ext cx="4527551" cy="5073650"/>
          </a:xfrm>
          <a:prstGeom prst="rect">
            <a:avLst/>
          </a:prstGeom>
        </p:spPr>
        <p:txBody>
          <a:bodyPr/>
          <a:lstStyle/>
          <a:p>
            <a:r>
              <a:rPr dirty="0"/>
              <a:t>3.  </a:t>
            </a:r>
            <a:r>
              <a:rPr u="sng" dirty="0"/>
              <a:t>Response</a:t>
            </a:r>
            <a:r>
              <a:rPr dirty="0"/>
              <a:t>.  The response occurs when the transduced signal triggers a specific cellular response.</a:t>
            </a:r>
          </a:p>
        </p:txBody>
      </p:sp>
      <p:pic>
        <p:nvPicPr>
          <p:cNvPr id="316" name="11_06IntracellReceptor_L.jpg" descr="11_06IntracellReceptor_L.jpg"/>
          <p:cNvPicPr>
            <a:picLocks/>
          </p:cNvPicPr>
          <p:nvPr/>
        </p:nvPicPr>
        <p:blipFill>
          <a:blip r:embed="rId2"/>
          <a:stretch>
            <a:fillRect/>
          </a:stretch>
        </p:blipFill>
        <p:spPr>
          <a:xfrm>
            <a:off x="5005387" y="1657350"/>
            <a:ext cx="4027488" cy="500697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extLst>
      <p:ext uri="{BB962C8B-B14F-4D97-AF65-F5344CB8AC3E}">
        <p14:creationId xmlns:p14="http://schemas.microsoft.com/office/powerpoint/2010/main" val="177219966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85"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786"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787"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788"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789"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790"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791"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792"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793" name="3. Cellular Responses"/>
          <p:cNvSpPr txBox="1">
            <a:spLocks noGrp="1"/>
          </p:cNvSpPr>
          <p:nvPr>
            <p:ph type="title"/>
          </p:nvPr>
        </p:nvSpPr>
        <p:spPr>
          <a:xfrm>
            <a:off x="942975" y="291946"/>
            <a:ext cx="7772400" cy="914401"/>
          </a:xfrm>
          <a:prstGeom prst="rect">
            <a:avLst/>
          </a:prstGeom>
        </p:spPr>
        <p:txBody>
          <a:bodyPr/>
          <a:lstStyle/>
          <a:p>
            <a:r>
              <a:rPr dirty="0"/>
              <a:t>3. Cellular Responses</a:t>
            </a:r>
          </a:p>
        </p:txBody>
      </p:sp>
      <p:sp>
        <p:nvSpPr>
          <p:cNvPr id="794" name="Many signaling pathways ultimately regulate protein synthesis, usually by turning specific genes on and off."/>
          <p:cNvSpPr txBox="1">
            <a:spLocks noGrp="1"/>
          </p:cNvSpPr>
          <p:nvPr>
            <p:ph type="body" idx="1"/>
          </p:nvPr>
        </p:nvSpPr>
        <p:spPr>
          <a:xfrm>
            <a:off x="395287" y="1427162"/>
            <a:ext cx="4627563" cy="5430838"/>
          </a:xfrm>
          <a:prstGeom prst="rect">
            <a:avLst/>
          </a:prstGeom>
        </p:spPr>
        <p:txBody>
          <a:bodyPr/>
          <a:lstStyle/>
          <a:p>
            <a:r>
              <a:rPr dirty="0"/>
              <a:t>Many signaling pathways ultimately regulate protein synthesis, usually by turning specific genes on and off.</a:t>
            </a:r>
          </a:p>
        </p:txBody>
      </p:sp>
      <p:pic>
        <p:nvPicPr>
          <p:cNvPr id="2" name="Picture 1">
            <a:extLst>
              <a:ext uri="{FF2B5EF4-FFF2-40B4-BE49-F238E27FC236}">
                <a16:creationId xmlns:a16="http://schemas.microsoft.com/office/drawing/2014/main" id="{C3F56E3B-B6A1-C84A-9BDB-87C3F54E5277}"/>
              </a:ext>
            </a:extLst>
          </p:cNvPr>
          <p:cNvPicPr>
            <a:picLocks noChangeAspect="1"/>
          </p:cNvPicPr>
          <p:nvPr/>
        </p:nvPicPr>
        <p:blipFill>
          <a:blip r:embed="rId2"/>
          <a:stretch>
            <a:fillRect/>
          </a:stretch>
        </p:blipFill>
        <p:spPr>
          <a:xfrm>
            <a:off x="777875" y="3756188"/>
            <a:ext cx="4051300" cy="3035300"/>
          </a:xfrm>
          <a:prstGeom prst="rect">
            <a:avLst/>
          </a:prstGeom>
          <a:effectLst>
            <a:outerShdw blurRad="50800" dist="38100" dir="2700000" algn="tl" rotWithShape="0">
              <a:schemeClr val="tx1">
                <a:lumMod val="65000"/>
                <a:alpha val="40000"/>
              </a:schemeClr>
            </a:outerShdw>
          </a:effectLst>
        </p:spPr>
      </p:pic>
      <p:pic>
        <p:nvPicPr>
          <p:cNvPr id="3" name="Picture 2">
            <a:extLst>
              <a:ext uri="{FF2B5EF4-FFF2-40B4-BE49-F238E27FC236}">
                <a16:creationId xmlns:a16="http://schemas.microsoft.com/office/drawing/2014/main" id="{F1B82E96-557F-944D-A2DD-1AB674CFE41D}"/>
              </a:ext>
            </a:extLst>
          </p:cNvPr>
          <p:cNvPicPr>
            <a:picLocks noChangeAspect="1"/>
          </p:cNvPicPr>
          <p:nvPr/>
        </p:nvPicPr>
        <p:blipFill>
          <a:blip r:embed="rId3"/>
          <a:stretch>
            <a:fillRect/>
          </a:stretch>
        </p:blipFill>
        <p:spPr>
          <a:xfrm>
            <a:off x="5211654" y="1272859"/>
            <a:ext cx="3633788" cy="5466079"/>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79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0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0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0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0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0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0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0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07" name="Fine Tuning Cellular Response"/>
          <p:cNvSpPr txBox="1">
            <a:spLocks noGrp="1"/>
          </p:cNvSpPr>
          <p:nvPr>
            <p:ph type="title"/>
          </p:nvPr>
        </p:nvSpPr>
        <p:spPr>
          <a:xfrm>
            <a:off x="769937" y="512762"/>
            <a:ext cx="8093076" cy="1271588"/>
          </a:xfrm>
          <a:prstGeom prst="rect">
            <a:avLst/>
          </a:prstGeom>
        </p:spPr>
        <p:txBody>
          <a:bodyPr/>
          <a:lstStyle/>
          <a:p>
            <a:r>
              <a:rPr dirty="0"/>
              <a:t>Fine Tuning Cellular Response</a:t>
            </a:r>
          </a:p>
        </p:txBody>
      </p:sp>
      <p:sp>
        <p:nvSpPr>
          <p:cNvPr id="808" name="There are many benefits to having multiple events in a signal transduction pathway.…"/>
          <p:cNvSpPr txBox="1">
            <a:spLocks noGrp="1"/>
          </p:cNvSpPr>
          <p:nvPr>
            <p:ph type="body" idx="1"/>
          </p:nvPr>
        </p:nvSpPr>
        <p:spPr>
          <a:prstGeom prst="rect">
            <a:avLst/>
          </a:prstGeom>
        </p:spPr>
        <p:txBody>
          <a:bodyPr/>
          <a:lstStyle/>
          <a:p>
            <a:r>
              <a:rPr dirty="0"/>
              <a:t>There are many benefits to having multiple events in a signal transduction pathway.</a:t>
            </a:r>
          </a:p>
          <a:p>
            <a:r>
              <a:rPr dirty="0"/>
              <a:t>Two important benefits:</a:t>
            </a:r>
          </a:p>
          <a:p>
            <a:pPr lvl="1"/>
            <a:r>
              <a:rPr dirty="0"/>
              <a:t>1.  They easily amplify the signal.</a:t>
            </a:r>
          </a:p>
          <a:p>
            <a:pPr lvl="1"/>
            <a:r>
              <a:rPr dirty="0"/>
              <a:t>2.  They provide different points where the response can be regulated.</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81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1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1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1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1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1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1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1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19" name="1. Signal Amplification"/>
          <p:cNvSpPr txBox="1">
            <a:spLocks noGrp="1"/>
          </p:cNvSpPr>
          <p:nvPr>
            <p:ph type="title"/>
          </p:nvPr>
        </p:nvSpPr>
        <p:spPr>
          <a:xfrm>
            <a:off x="850605" y="346074"/>
            <a:ext cx="7772400" cy="1035051"/>
          </a:xfrm>
          <a:prstGeom prst="rect">
            <a:avLst/>
          </a:prstGeom>
        </p:spPr>
        <p:txBody>
          <a:bodyPr/>
          <a:lstStyle/>
          <a:p>
            <a:r>
              <a:rPr dirty="0"/>
              <a:t>1. Signal Amplification</a:t>
            </a:r>
          </a:p>
        </p:txBody>
      </p:sp>
      <p:sp>
        <p:nvSpPr>
          <p:cNvPr id="820" name="Elaborate enzyme cascades amplify a cell’s response to an external signal.…"/>
          <p:cNvSpPr txBox="1">
            <a:spLocks noGrp="1"/>
          </p:cNvSpPr>
          <p:nvPr>
            <p:ph type="body" idx="1"/>
          </p:nvPr>
        </p:nvSpPr>
        <p:spPr>
          <a:xfrm>
            <a:off x="507996" y="1547813"/>
            <a:ext cx="4346575" cy="5073650"/>
          </a:xfrm>
          <a:prstGeom prst="rect">
            <a:avLst/>
          </a:prstGeom>
        </p:spPr>
        <p:txBody>
          <a:bodyPr/>
          <a:lstStyle/>
          <a:p>
            <a:r>
              <a:rPr dirty="0"/>
              <a:t>Elaborate enzyme cascades amplify a cell’s response to an external signal.</a:t>
            </a:r>
          </a:p>
          <a:p>
            <a:pPr lvl="1"/>
            <a:r>
              <a:rPr dirty="0"/>
              <a:t>Such cascades serve to activate many more products in the following stage—in much the same way as occurs during a nuclear chain reaction.</a:t>
            </a:r>
          </a:p>
        </p:txBody>
      </p:sp>
      <p:pic>
        <p:nvPicPr>
          <p:cNvPr id="821" name="SignalTransAmplification1.jpg" descr="SignalTransAmplification1.jpg"/>
          <p:cNvPicPr>
            <a:picLocks/>
          </p:cNvPicPr>
          <p:nvPr/>
        </p:nvPicPr>
        <p:blipFill>
          <a:blip r:embed="rId2"/>
          <a:stretch>
            <a:fillRect/>
          </a:stretch>
        </p:blipFill>
        <p:spPr>
          <a:xfrm>
            <a:off x="4878387" y="1682750"/>
            <a:ext cx="4197351" cy="2701925"/>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
        <p:nvSpPr>
          <p:cNvPr id="822" name="http://www.utm.utoronto.ca/~w3bio315/lecture10.htm"/>
          <p:cNvSpPr/>
          <p:nvPr/>
        </p:nvSpPr>
        <p:spPr>
          <a:xfrm>
            <a:off x="4878387" y="4384675"/>
            <a:ext cx="1867506" cy="203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buClr>
                <a:srgbClr val="FFFFFF"/>
              </a:buClr>
              <a:buFont typeface="Corbel"/>
              <a:defRPr sz="600" u="sng">
                <a:latin typeface="+mn-lt"/>
                <a:ea typeface="+mn-ea"/>
                <a:cs typeface="+mn-cs"/>
                <a:sym typeface="Corbel"/>
                <a:hlinkClick r:id="rId3"/>
              </a:defRPr>
            </a:lvl1pPr>
          </a:lstStyle>
          <a:p>
            <a:pPr>
              <a:defRPr u="none"/>
            </a:pPr>
            <a:r>
              <a:rPr u="sng" dirty="0">
                <a:hlinkClick r:id="rId3"/>
              </a:rPr>
              <a:t>http://www.utm.utoronto.ca/~w3bio315/lecture10.htm</a:t>
            </a:r>
          </a:p>
        </p:txBody>
      </p:sp>
      <p:sp>
        <p:nvSpPr>
          <p:cNvPr id="823" name="http://www.physics.carleton.ca/~watson/Physics/1000_level/1008_Modern_Physics/1008_Nuclear_Physics_app.html"/>
          <p:cNvSpPr/>
          <p:nvPr/>
        </p:nvSpPr>
        <p:spPr>
          <a:xfrm>
            <a:off x="4914900" y="6627812"/>
            <a:ext cx="3807369" cy="20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r>
              <a:rPr dirty="0"/>
              <a:t>http://www.physics.carleton.ca/~watson/Physics/1000_level/1008_Modern_Physics/1008_Nuclear_Physics_app.html</a:t>
            </a:r>
          </a:p>
        </p:txBody>
      </p:sp>
      <p:pic>
        <p:nvPicPr>
          <p:cNvPr id="824" name="Chain_reaction.png" descr="Chain_reaction.png"/>
          <p:cNvPicPr>
            <a:picLocks/>
          </p:cNvPicPr>
          <p:nvPr/>
        </p:nvPicPr>
        <p:blipFill>
          <a:blip r:embed="rId4"/>
          <a:stretch>
            <a:fillRect/>
          </a:stretch>
        </p:blipFill>
        <p:spPr>
          <a:xfrm>
            <a:off x="4899025" y="4568825"/>
            <a:ext cx="2994025" cy="2052638"/>
          </a:xfrm>
          <a:prstGeom prst="rect">
            <a:avLst/>
          </a:prstGeom>
          <a:ln w="12700">
            <a:solidFill>
              <a:srgbClr val="000000"/>
            </a:solidFill>
            <a:miter lim="400000"/>
          </a:ln>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839"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40"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41"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42"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43"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44"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45"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46"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47" name="2. Different Regulation Points"/>
          <p:cNvSpPr txBox="1">
            <a:spLocks noGrp="1"/>
          </p:cNvSpPr>
          <p:nvPr>
            <p:ph type="title"/>
          </p:nvPr>
        </p:nvSpPr>
        <p:spPr>
          <a:xfrm>
            <a:off x="584200" y="512762"/>
            <a:ext cx="8334375" cy="1271588"/>
          </a:xfrm>
          <a:prstGeom prst="rect">
            <a:avLst/>
          </a:prstGeom>
        </p:spPr>
        <p:txBody>
          <a:bodyPr/>
          <a:lstStyle/>
          <a:p>
            <a:r>
              <a:rPr dirty="0"/>
              <a:t>2. Different Regulation Points</a:t>
            </a:r>
          </a:p>
        </p:txBody>
      </p:sp>
      <p:sp>
        <p:nvSpPr>
          <p:cNvPr id="848" name="When there are many steps involved, different substances can bind to different proteins, inactivating them, and ultimately controlling the pathway and hence the response."/>
          <p:cNvSpPr txBox="1">
            <a:spLocks noGrp="1"/>
          </p:cNvSpPr>
          <p:nvPr>
            <p:ph type="body" idx="1"/>
          </p:nvPr>
        </p:nvSpPr>
        <p:spPr>
          <a:xfrm>
            <a:off x="594360" y="1552147"/>
            <a:ext cx="7955280" cy="1409877"/>
          </a:xfrm>
          <a:prstGeom prst="rect">
            <a:avLst/>
          </a:prstGeom>
        </p:spPr>
        <p:txBody>
          <a:bodyPr/>
          <a:lstStyle/>
          <a:p>
            <a:r>
              <a:rPr dirty="0"/>
              <a:t>When there are many steps involved, different substances can bind to different proteins, inactivating them, and ultimately controlling the pathway and hence the response.</a:t>
            </a:r>
          </a:p>
        </p:txBody>
      </p:sp>
      <p:pic>
        <p:nvPicPr>
          <p:cNvPr id="2" name="Picture 1">
            <a:extLst>
              <a:ext uri="{FF2B5EF4-FFF2-40B4-BE49-F238E27FC236}">
                <a16:creationId xmlns:a16="http://schemas.microsoft.com/office/drawing/2014/main" id="{2628DCB4-189D-D848-ACD3-CC7FB1EDFB95}"/>
              </a:ext>
            </a:extLst>
          </p:cNvPr>
          <p:cNvPicPr>
            <a:picLocks noChangeAspect="1"/>
          </p:cNvPicPr>
          <p:nvPr/>
        </p:nvPicPr>
        <p:blipFill>
          <a:blip r:embed="rId2"/>
          <a:stretch>
            <a:fillRect/>
          </a:stretch>
        </p:blipFill>
        <p:spPr>
          <a:xfrm>
            <a:off x="1601584" y="2934379"/>
            <a:ext cx="6299605" cy="3543528"/>
          </a:xfrm>
          <a:prstGeom prst="rect">
            <a:avLst/>
          </a:prstGeom>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6D836F5A-A856-AF40-901B-D6188AAFEEAC}"/>
              </a:ext>
            </a:extLst>
          </p:cNvPr>
          <p:cNvSpPr/>
          <p:nvPr/>
        </p:nvSpPr>
        <p:spPr>
          <a:xfrm>
            <a:off x="1055458" y="6546651"/>
            <a:ext cx="7126110" cy="276999"/>
          </a:xfrm>
          <a:prstGeom prst="rect">
            <a:avLst/>
          </a:prstGeom>
        </p:spPr>
        <p:txBody>
          <a:bodyPr wrap="square">
            <a:spAutoFit/>
          </a:bodyPr>
          <a:lstStyle/>
          <a:p>
            <a:r>
              <a:rPr lang="en-US" sz="600" dirty="0"/>
              <a:t>https://www.google.com/url?sa=i&amp;url=https%3A%2F%2Fm.youtube.com%2Fwatch%3Fv%3DW3ZASYwqjNc&amp;psig=AOvVaw0wYthPiAk5pqIbthaa9JnW&amp;ust=1608216738385000&amp;source=images&amp;cd=vfe&amp;ved=0CAIQjRxqFwoTCJCQya7g0u0CFQAAAAAdAAAAABA5</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851"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52"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53"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54"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55"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56"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57"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58"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59" name="Signal Efficiency"/>
          <p:cNvSpPr txBox="1">
            <a:spLocks noGrp="1"/>
          </p:cNvSpPr>
          <p:nvPr>
            <p:ph type="title"/>
          </p:nvPr>
        </p:nvSpPr>
        <p:spPr>
          <a:prstGeom prst="rect">
            <a:avLst/>
          </a:prstGeom>
        </p:spPr>
        <p:txBody>
          <a:bodyPr/>
          <a:lstStyle/>
          <a:p>
            <a:r>
              <a:rPr dirty="0"/>
              <a:t>Signal Efficiency</a:t>
            </a:r>
          </a:p>
        </p:txBody>
      </p:sp>
      <p:sp>
        <p:nvSpPr>
          <p:cNvPr id="860" name="There are many large relay proteins that assist in increasing the efficiency of the signal transduction.…"/>
          <p:cNvSpPr txBox="1">
            <a:spLocks noGrp="1"/>
          </p:cNvSpPr>
          <p:nvPr>
            <p:ph type="body" idx="1"/>
          </p:nvPr>
        </p:nvSpPr>
        <p:spPr>
          <a:xfrm>
            <a:off x="594360" y="1977995"/>
            <a:ext cx="7955280" cy="1797051"/>
          </a:xfrm>
          <a:prstGeom prst="rect">
            <a:avLst/>
          </a:prstGeom>
        </p:spPr>
        <p:txBody>
          <a:bodyPr>
            <a:normAutofit/>
          </a:bodyPr>
          <a:lstStyle/>
          <a:p>
            <a:r>
              <a:rPr dirty="0"/>
              <a:t>There are many large relay</a:t>
            </a:r>
            <a:r>
              <a:rPr lang="en-US" dirty="0"/>
              <a:t> molecules and scaffolding</a:t>
            </a:r>
            <a:r>
              <a:rPr dirty="0"/>
              <a:t> proteins that assist in increasing the efficiency of the signal transduction.</a:t>
            </a:r>
          </a:p>
          <a:p>
            <a:r>
              <a:rPr dirty="0"/>
              <a:t>They are necessary because the signal alone cannot simply diffuse through the cytosol.</a:t>
            </a:r>
          </a:p>
        </p:txBody>
      </p:sp>
      <p:pic>
        <p:nvPicPr>
          <p:cNvPr id="2" name="Picture 1">
            <a:extLst>
              <a:ext uri="{FF2B5EF4-FFF2-40B4-BE49-F238E27FC236}">
                <a16:creationId xmlns:a16="http://schemas.microsoft.com/office/drawing/2014/main" id="{1304C425-E068-014E-9FE7-5D0F637D9F74}"/>
              </a:ext>
            </a:extLst>
          </p:cNvPr>
          <p:cNvPicPr>
            <a:picLocks noChangeAspect="1"/>
          </p:cNvPicPr>
          <p:nvPr/>
        </p:nvPicPr>
        <p:blipFill>
          <a:blip r:embed="rId2"/>
          <a:stretch>
            <a:fillRect/>
          </a:stretch>
        </p:blipFill>
        <p:spPr>
          <a:xfrm>
            <a:off x="503118" y="4354237"/>
            <a:ext cx="4462290" cy="2248575"/>
          </a:xfrm>
          <a:prstGeom prst="rect">
            <a:avLst/>
          </a:prstGeom>
          <a:effectLst>
            <a:outerShdw blurRad="50800" dist="38100" dir="2700000" algn="tl" rotWithShape="0">
              <a:schemeClr val="tx1">
                <a:lumMod val="65000"/>
                <a:alpha val="40000"/>
              </a:schemeClr>
            </a:outerShdw>
          </a:effectLst>
        </p:spPr>
      </p:pic>
      <p:sp>
        <p:nvSpPr>
          <p:cNvPr id="3" name="Rectangle 2">
            <a:extLst>
              <a:ext uri="{FF2B5EF4-FFF2-40B4-BE49-F238E27FC236}">
                <a16:creationId xmlns:a16="http://schemas.microsoft.com/office/drawing/2014/main" id="{397041D1-A685-E940-AC22-FAA483153EDF}"/>
              </a:ext>
            </a:extLst>
          </p:cNvPr>
          <p:cNvSpPr/>
          <p:nvPr/>
        </p:nvSpPr>
        <p:spPr>
          <a:xfrm>
            <a:off x="365125" y="6570959"/>
            <a:ext cx="6065875" cy="276999"/>
          </a:xfrm>
          <a:prstGeom prst="rect">
            <a:avLst/>
          </a:prstGeom>
        </p:spPr>
        <p:txBody>
          <a:bodyPr wrap="square">
            <a:spAutoFit/>
          </a:bodyPr>
          <a:lstStyle/>
          <a:p>
            <a:r>
              <a:rPr lang="en-US" sz="600" dirty="0"/>
              <a:t>https://www.google.com/url?sa=i&amp;url=http%3A%2F%2Ffig.cox.miami.edu%2F~cmallery%2F150%2Fmemb%2Fcellcomm.htm&amp;psig=AOvVaw2wskWpalKrO1gc-LD8JB3I&amp;ust=1608218764766000&amp;source=images&amp;cd=vfe&amp;ved=0CAIQjRxqFwoTCOjSrvTn0u0CFQAAAAAdAAAAABAV</a:t>
            </a:r>
          </a:p>
        </p:txBody>
      </p:sp>
      <p:pic>
        <p:nvPicPr>
          <p:cNvPr id="5" name="Picture 4">
            <a:extLst>
              <a:ext uri="{FF2B5EF4-FFF2-40B4-BE49-F238E27FC236}">
                <a16:creationId xmlns:a16="http://schemas.microsoft.com/office/drawing/2014/main" id="{413748CA-1AB5-784A-A89D-28FBAC720DCB}"/>
              </a:ext>
            </a:extLst>
          </p:cNvPr>
          <p:cNvPicPr>
            <a:picLocks noChangeAspect="1"/>
          </p:cNvPicPr>
          <p:nvPr/>
        </p:nvPicPr>
        <p:blipFill>
          <a:blip r:embed="rId3"/>
          <a:stretch>
            <a:fillRect/>
          </a:stretch>
        </p:blipFill>
        <p:spPr>
          <a:xfrm>
            <a:off x="5102743" y="4354237"/>
            <a:ext cx="3894478" cy="2240419"/>
          </a:xfrm>
          <a:prstGeom prst="rect">
            <a:avLst/>
          </a:prstGeom>
          <a:effectLst>
            <a:outerShdw blurRad="50800" dist="38100" dir="2700000" algn="tl" rotWithShape="0">
              <a:schemeClr val="tx1">
                <a:lumMod val="65000"/>
                <a:alpha val="4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876"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77"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78"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79"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80"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81"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82"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83"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84" name="Signal Termination"/>
          <p:cNvSpPr txBox="1">
            <a:spLocks noGrp="1"/>
          </p:cNvSpPr>
          <p:nvPr>
            <p:ph type="title"/>
          </p:nvPr>
        </p:nvSpPr>
        <p:spPr>
          <a:prstGeom prst="rect">
            <a:avLst/>
          </a:prstGeom>
        </p:spPr>
        <p:txBody>
          <a:bodyPr/>
          <a:lstStyle/>
          <a:p>
            <a:r>
              <a:rPr dirty="0"/>
              <a:t>Signal Termination</a:t>
            </a:r>
          </a:p>
        </p:txBody>
      </p:sp>
      <p:sp>
        <p:nvSpPr>
          <p:cNvPr id="885" name="This occurs because of the reversibility of the changes the signals produce.…"/>
          <p:cNvSpPr txBox="1">
            <a:spLocks noGrp="1"/>
          </p:cNvSpPr>
          <p:nvPr>
            <p:ph type="body" idx="1"/>
          </p:nvPr>
        </p:nvSpPr>
        <p:spPr>
          <a:prstGeom prst="rect">
            <a:avLst/>
          </a:prstGeom>
        </p:spPr>
        <p:txBody>
          <a:bodyPr/>
          <a:lstStyle/>
          <a:p>
            <a:r>
              <a:rPr lang="en-US" dirty="0"/>
              <a:t>Signal termination</a:t>
            </a:r>
            <a:r>
              <a:rPr dirty="0"/>
              <a:t> occurs because of the reversibility of the changes the signals produce.</a:t>
            </a:r>
          </a:p>
          <a:p>
            <a:r>
              <a:rPr dirty="0"/>
              <a:t>The receptor reverts to its inactive form as do the relay molecules and the cell is now ready to respond to fresh stimuli.</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Rectangle"/>
          <p:cNvSpPr/>
          <p:nvPr/>
        </p:nvSpPr>
        <p:spPr>
          <a:xfrm>
            <a:off x="0" y="0"/>
            <a:ext cx="365125" cy="6854825"/>
          </a:xfrm>
          <a:prstGeom prst="rect">
            <a:avLst/>
          </a:prstGeom>
          <a:solidFill>
            <a:srgbClr val="FFFFFF"/>
          </a:solidFill>
          <a:ln w="50800" cap="rnd">
            <a:miter lim="400000"/>
          </a:ln>
        </p:spPr>
        <p:txBody>
          <a:bodyPr lIns="50800" tIns="50800" rIns="50800" bIns="50800" anchor="ctr"/>
          <a:lstStyle/>
          <a:p>
            <a:endParaRPr dirty="0"/>
          </a:p>
        </p:txBody>
      </p:sp>
      <p:sp>
        <p:nvSpPr>
          <p:cNvPr id="888" name="Rectangle"/>
          <p:cNvSpPr/>
          <p:nvPr/>
        </p:nvSpPr>
        <p:spPr>
          <a:xfrm>
            <a:off x="255587" y="5046662"/>
            <a:ext cx="73026" cy="1692276"/>
          </a:xfrm>
          <a:prstGeom prst="rect">
            <a:avLst/>
          </a:prstGeom>
          <a:solidFill>
            <a:srgbClr val="F1358D"/>
          </a:solidFill>
          <a:ln w="50800" cap="rnd">
            <a:miter lim="400000"/>
          </a:ln>
        </p:spPr>
        <p:txBody>
          <a:bodyPr lIns="50800" tIns="50800" rIns="50800" bIns="50800" anchor="ctr"/>
          <a:lstStyle/>
          <a:p>
            <a:endParaRPr dirty="0"/>
          </a:p>
        </p:txBody>
      </p:sp>
      <p:sp>
        <p:nvSpPr>
          <p:cNvPr id="889" name="Rectangle"/>
          <p:cNvSpPr/>
          <p:nvPr/>
        </p:nvSpPr>
        <p:spPr>
          <a:xfrm>
            <a:off x="255587" y="4797425"/>
            <a:ext cx="73026" cy="228600"/>
          </a:xfrm>
          <a:prstGeom prst="rect">
            <a:avLst/>
          </a:prstGeom>
          <a:solidFill>
            <a:srgbClr val="FFC301"/>
          </a:solidFill>
          <a:ln w="50800" cap="rnd">
            <a:miter lim="400000"/>
          </a:ln>
        </p:spPr>
        <p:txBody>
          <a:bodyPr lIns="50800" tIns="50800" rIns="50800" bIns="50800" anchor="ctr"/>
          <a:lstStyle/>
          <a:p>
            <a:endParaRPr dirty="0"/>
          </a:p>
        </p:txBody>
      </p:sp>
      <p:sp>
        <p:nvSpPr>
          <p:cNvPr id="890" name="Rectangle"/>
          <p:cNvSpPr/>
          <p:nvPr/>
        </p:nvSpPr>
        <p:spPr>
          <a:xfrm>
            <a:off x="255587" y="4637087"/>
            <a:ext cx="73026" cy="138113"/>
          </a:xfrm>
          <a:prstGeom prst="rect">
            <a:avLst/>
          </a:prstGeom>
          <a:solidFill>
            <a:srgbClr val="606F82"/>
          </a:solidFill>
          <a:ln w="50800" cap="rnd">
            <a:miter lim="400000"/>
          </a:ln>
        </p:spPr>
        <p:txBody>
          <a:bodyPr lIns="50800" tIns="50800" rIns="50800" bIns="50800" anchor="ctr"/>
          <a:lstStyle/>
          <a:p>
            <a:endParaRPr dirty="0"/>
          </a:p>
        </p:txBody>
      </p:sp>
      <p:sp>
        <p:nvSpPr>
          <p:cNvPr id="891" name="Square"/>
          <p:cNvSpPr/>
          <p:nvPr/>
        </p:nvSpPr>
        <p:spPr>
          <a:xfrm>
            <a:off x="255587" y="4541837"/>
            <a:ext cx="73026" cy="74613"/>
          </a:xfrm>
          <a:prstGeom prst="rect">
            <a:avLst/>
          </a:prstGeom>
          <a:solidFill>
            <a:srgbClr val="F1358D"/>
          </a:solidFill>
          <a:ln w="50800" cap="rnd">
            <a:miter lim="400000"/>
          </a:ln>
        </p:spPr>
        <p:txBody>
          <a:bodyPr lIns="50800" tIns="50800" rIns="50800" bIns="50800" anchor="ctr"/>
          <a:lstStyle/>
          <a:p>
            <a:endParaRPr dirty="0"/>
          </a:p>
        </p:txBody>
      </p:sp>
      <p:sp>
        <p:nvSpPr>
          <p:cNvPr id="892" name="Rectangle"/>
          <p:cNvSpPr/>
          <p:nvPr/>
        </p:nvSpPr>
        <p:spPr>
          <a:xfrm>
            <a:off x="309562" y="681037"/>
            <a:ext cx="46038" cy="365126"/>
          </a:xfrm>
          <a:prstGeom prst="rect">
            <a:avLst/>
          </a:prstGeom>
          <a:solidFill>
            <a:srgbClr val="000000"/>
          </a:solidFill>
          <a:ln w="50800" cap="rnd">
            <a:miter lim="400000"/>
          </a:ln>
        </p:spPr>
        <p:txBody>
          <a:bodyPr lIns="50800" tIns="50800" rIns="50800" bIns="50800" anchor="ctr"/>
          <a:lstStyle/>
          <a:p>
            <a:endParaRPr dirty="0"/>
          </a:p>
        </p:txBody>
      </p:sp>
      <p:sp>
        <p:nvSpPr>
          <p:cNvPr id="893" name="Rectangle"/>
          <p:cNvSpPr/>
          <p:nvPr/>
        </p:nvSpPr>
        <p:spPr>
          <a:xfrm>
            <a:off x="268287" y="681037"/>
            <a:ext cx="28576" cy="365126"/>
          </a:xfrm>
          <a:prstGeom prst="rect">
            <a:avLst/>
          </a:prstGeom>
          <a:solidFill>
            <a:srgbClr val="000000"/>
          </a:solidFill>
          <a:ln w="50800" cap="rnd">
            <a:miter lim="400000"/>
          </a:ln>
        </p:spPr>
        <p:txBody>
          <a:bodyPr lIns="50800" tIns="50800" rIns="50800" bIns="50800" anchor="ctr"/>
          <a:lstStyle/>
          <a:p>
            <a:endParaRPr dirty="0"/>
          </a:p>
        </p:txBody>
      </p:sp>
      <p:sp>
        <p:nvSpPr>
          <p:cNvPr id="894" name="Rectangle"/>
          <p:cNvSpPr/>
          <p:nvPr/>
        </p:nvSpPr>
        <p:spPr>
          <a:xfrm>
            <a:off x="249237" y="681037"/>
            <a:ext cx="9526" cy="365126"/>
          </a:xfrm>
          <a:prstGeom prst="rect">
            <a:avLst/>
          </a:prstGeom>
          <a:solidFill>
            <a:srgbClr val="000000"/>
          </a:solidFill>
          <a:ln w="50800" cap="rnd">
            <a:miter lim="400000"/>
          </a:ln>
        </p:spPr>
        <p:txBody>
          <a:bodyPr lIns="50800" tIns="50800" rIns="50800" bIns="50800" anchor="ctr"/>
          <a:lstStyle/>
          <a:p>
            <a:endParaRPr dirty="0"/>
          </a:p>
        </p:txBody>
      </p:sp>
      <p:sp>
        <p:nvSpPr>
          <p:cNvPr id="895" name="Rectangle"/>
          <p:cNvSpPr/>
          <p:nvPr/>
        </p:nvSpPr>
        <p:spPr>
          <a:xfrm>
            <a:off x="222250" y="681037"/>
            <a:ext cx="7938" cy="365126"/>
          </a:xfrm>
          <a:prstGeom prst="rect">
            <a:avLst/>
          </a:prstGeom>
          <a:solidFill>
            <a:srgbClr val="000000"/>
          </a:solidFill>
          <a:ln w="50800" cap="rnd">
            <a:miter lim="400000"/>
          </a:ln>
        </p:spPr>
        <p:txBody>
          <a:bodyPr lIns="50800" tIns="50800" rIns="50800" bIns="50800" anchor="ctr"/>
          <a:lstStyle/>
          <a:p>
            <a:endParaRPr dirty="0"/>
          </a:p>
        </p:txBody>
      </p:sp>
      <p:sp>
        <p:nvSpPr>
          <p:cNvPr id="896" name="Signal Termination"/>
          <p:cNvSpPr txBox="1">
            <a:spLocks noGrp="1"/>
          </p:cNvSpPr>
          <p:nvPr>
            <p:ph type="title"/>
          </p:nvPr>
        </p:nvSpPr>
        <p:spPr>
          <a:xfrm>
            <a:off x="914400" y="215900"/>
            <a:ext cx="7772400" cy="914400"/>
          </a:xfrm>
          <a:prstGeom prst="rect">
            <a:avLst/>
          </a:prstGeom>
        </p:spPr>
        <p:txBody>
          <a:bodyPr/>
          <a:lstStyle/>
          <a:p>
            <a:r>
              <a:rPr dirty="0"/>
              <a:t>Signal Termination</a:t>
            </a:r>
          </a:p>
        </p:txBody>
      </p:sp>
      <p:sp>
        <p:nvSpPr>
          <p:cNvPr id="897" name="Eventually, the signal needs to be terminated so that the cell doesn’t unnecessarily make too much product or waste energy.…"/>
          <p:cNvSpPr txBox="1">
            <a:spLocks noGrp="1"/>
          </p:cNvSpPr>
          <p:nvPr>
            <p:ph type="body" idx="1"/>
          </p:nvPr>
        </p:nvSpPr>
        <p:spPr>
          <a:xfrm>
            <a:off x="467832" y="1281838"/>
            <a:ext cx="7772400" cy="4572001"/>
          </a:xfrm>
          <a:prstGeom prst="rect">
            <a:avLst/>
          </a:prstGeom>
        </p:spPr>
        <p:txBody>
          <a:bodyPr/>
          <a:lstStyle/>
          <a:p>
            <a:r>
              <a:rPr dirty="0"/>
              <a:t>Eventually, the signal needs to be terminated so that the cell doesn’t unnecessarily make too much product or waste energy.</a:t>
            </a:r>
          </a:p>
          <a:p>
            <a:r>
              <a:rPr dirty="0"/>
              <a:t>Below are some ways in which signal termination occurs:</a:t>
            </a:r>
            <a:endParaRPr lang="en-US" dirty="0"/>
          </a:p>
          <a:p>
            <a:pPr lvl="1"/>
            <a:r>
              <a:rPr lang="en-US" dirty="0"/>
              <a:t>Remove ligand.</a:t>
            </a:r>
          </a:p>
          <a:p>
            <a:pPr lvl="1"/>
            <a:r>
              <a:rPr lang="en-US" dirty="0"/>
              <a:t>Modify receptor.</a:t>
            </a:r>
          </a:p>
          <a:p>
            <a:pPr lvl="1"/>
            <a:r>
              <a:rPr lang="en-US" dirty="0"/>
              <a:t>Endocytose receptor.</a:t>
            </a:r>
          </a:p>
          <a:p>
            <a:pPr lvl="1"/>
            <a:r>
              <a:rPr lang="en-US" dirty="0"/>
              <a:t>Remove 2</a:t>
            </a:r>
            <a:r>
              <a:rPr lang="en-US" baseline="30000" dirty="0"/>
              <a:t>nd</a:t>
            </a:r>
            <a:r>
              <a:rPr lang="en-US" dirty="0"/>
              <a:t> messenger.</a:t>
            </a:r>
          </a:p>
          <a:p>
            <a:pPr lvl="1"/>
            <a:r>
              <a:rPr lang="en-US" dirty="0"/>
              <a:t>Remove phosphates.</a:t>
            </a:r>
          </a:p>
        </p:txBody>
      </p:sp>
      <p:pic>
        <p:nvPicPr>
          <p:cNvPr id="898" name="SignalTransTerminate1.jpg" descr="SignalTransTerminate1.jpg"/>
          <p:cNvPicPr>
            <a:picLocks noChangeAspect="1"/>
          </p:cNvPicPr>
          <p:nvPr/>
        </p:nvPicPr>
        <p:blipFill>
          <a:blip r:embed="rId2"/>
          <a:stretch>
            <a:fillRect/>
          </a:stretch>
        </p:blipFill>
        <p:spPr>
          <a:xfrm>
            <a:off x="4238705" y="2707053"/>
            <a:ext cx="4787937" cy="4015497"/>
          </a:xfrm>
          <a:prstGeom prst="rect">
            <a:avLst/>
          </a:prstGeom>
          <a:ln w="12700">
            <a:miter lim="400000"/>
          </a:ln>
          <a:effectLst>
            <a:outerShdw blurRad="50800" dist="38100" dir="2700000" algn="tl" rotWithShape="0">
              <a:schemeClr val="tx1">
                <a:lumMod val="65000"/>
                <a:alpha val="40000"/>
              </a:schemeClr>
            </a:outerShdw>
          </a:effectLst>
        </p:spPr>
      </p:pic>
      <p:sp>
        <p:nvSpPr>
          <p:cNvPr id="899" name="http://www.utm.utoronto.ca/~w3bio315/lecture10.htm#section10"/>
          <p:cNvSpPr/>
          <p:nvPr/>
        </p:nvSpPr>
        <p:spPr>
          <a:xfrm>
            <a:off x="4214935" y="6684748"/>
            <a:ext cx="2217773" cy="203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buClr>
                <a:srgbClr val="FFFFFF"/>
              </a:buClr>
              <a:buFont typeface="Corbel"/>
              <a:defRPr sz="600">
                <a:latin typeface="+mn-lt"/>
                <a:ea typeface="+mn-ea"/>
                <a:cs typeface="+mn-cs"/>
                <a:sym typeface="Corbel"/>
              </a:defRPr>
            </a:lvl1pPr>
          </a:lstStyle>
          <a:p>
            <a:r>
              <a:rPr dirty="0"/>
              <a:t>http://www.utm.utoronto.ca/~w3bio315/lecture10.htm#section10</a:t>
            </a: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Consolas"/>
        <a:ea typeface="Consolas"/>
        <a:cs typeface="Consolas"/>
      </a:majorFont>
      <a:minorFont>
        <a:latin typeface="Corbel"/>
        <a:ea typeface="Corbel"/>
        <a:cs typeface="Corbe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FD64B"/>
        </a:solidFill>
        <a:ln w="9525" cap="flat">
          <a:solidFill>
            <a:srgbClr val="FFFFFF"/>
          </a:solidFill>
          <a:prstDash val="solid"/>
          <a:round/>
        </a:ln>
        <a:effectLst/>
        <a:sp3d/>
      </a:spPr>
      <a:bodyPr rot="0" spcFirstLastPara="1" vertOverflow="overflow" horzOverflow="overflow" vert="horz" wrap="square" lIns="50800" tIns="50800" rIns="50800" bIns="50800" numCol="1" spcCol="38100" rtlCol="0" anchor="ctr">
        <a:spAutoFit/>
      </a:bodyPr>
      <a:lstStyle>
        <a:defPPr marL="40639" marR="40639" indent="0" algn="l" defTabSz="457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9525" cap="flat">
          <a:solidFill>
            <a:srgbClr val="FFFFFF"/>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40639" marR="40639" indent="0" algn="l" defTabSz="457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20987</TotalTime>
  <Words>3704</Words>
  <Application>Microsoft Macintosh PowerPoint</Application>
  <PresentationFormat>On-screen Show (4:3)</PresentationFormat>
  <Paragraphs>262</Paragraphs>
  <Slides>68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Bank Gothic Light</vt:lpstr>
      <vt:lpstr>Century Gothic</vt:lpstr>
      <vt:lpstr>Lucida Grande</vt:lpstr>
      <vt:lpstr>Symbol</vt:lpstr>
      <vt:lpstr>Vapor Trail</vt:lpstr>
      <vt:lpstr>PowerPoint Presentation</vt:lpstr>
      <vt:lpstr>Multicellular Organisms</vt:lpstr>
      <vt:lpstr>Multicellular Organisms</vt:lpstr>
      <vt:lpstr>Multicellular Organisms</vt:lpstr>
      <vt:lpstr>Signal Transduction Pathways</vt:lpstr>
      <vt:lpstr>Cell Signaling</vt:lpstr>
      <vt:lpstr>Local Signaling</vt:lpstr>
      <vt:lpstr>Local Signaling</vt:lpstr>
      <vt:lpstr>Local Signaling</vt:lpstr>
      <vt:lpstr>Quorum sensing</vt:lpstr>
      <vt:lpstr>Long-Distance Signaling</vt:lpstr>
      <vt:lpstr>So, how does this  Happen?</vt:lpstr>
      <vt:lpstr>3 Stages of Cell Signaling</vt:lpstr>
      <vt:lpstr>1. Reception</vt:lpstr>
      <vt:lpstr>Plasma Membrane Receptors</vt:lpstr>
      <vt:lpstr>Plasma Membrane Receptors</vt:lpstr>
      <vt:lpstr>PowerPoint Presentation</vt:lpstr>
      <vt:lpstr>A. G Protein-Coupled Receptors</vt:lpstr>
      <vt:lpstr>A. G protein-coupled receptors</vt:lpstr>
      <vt:lpstr>A. G Protein-Coupled Receptors</vt:lpstr>
      <vt:lpstr>A. G protein-coupled receptors</vt:lpstr>
      <vt:lpstr>PowerPoint Presentation</vt:lpstr>
      <vt:lpstr>A. G Protein-Coupled Receptors</vt:lpstr>
      <vt:lpstr>Cholera Toxin</vt:lpstr>
      <vt:lpstr>Cholera toxin</vt:lpstr>
      <vt:lpstr>Pertussis Toxin</vt:lpstr>
      <vt:lpstr>Cholera &amp; Pertussis toxin Summary</vt:lpstr>
      <vt:lpstr>B. Receptor Tyrosine Kinases</vt:lpstr>
      <vt:lpstr>B. Receptor Tyrosine Kinases</vt:lpstr>
      <vt:lpstr>B. Receptor Tyrosine Kinases</vt:lpstr>
      <vt:lpstr>C. Ion Channel Receptors</vt:lpstr>
      <vt:lpstr>C. Ion Channel Receptors</vt:lpstr>
      <vt:lpstr>C. Ion Channel Receptors</vt:lpstr>
      <vt:lpstr>C. Ion Channel Receptors</vt:lpstr>
      <vt:lpstr>C. Ion Channel Receptors</vt:lpstr>
      <vt:lpstr>Intracellular Receptors</vt:lpstr>
      <vt:lpstr>Intracellular Receptors</vt:lpstr>
      <vt:lpstr>Intracellular Receptors</vt:lpstr>
      <vt:lpstr>Aldosterone</vt:lpstr>
      <vt:lpstr>ADH/Vasopressin</vt:lpstr>
      <vt:lpstr>3 Stages of Cell Signaling</vt:lpstr>
      <vt:lpstr>3 Stages of Cell Signaling</vt:lpstr>
      <vt:lpstr>2. Signal Transduction</vt:lpstr>
      <vt:lpstr>2. Signal Transduction</vt:lpstr>
      <vt:lpstr>Signal Transduction Pathway</vt:lpstr>
      <vt:lpstr>Kinases and Phosphatases</vt:lpstr>
      <vt:lpstr>Protein Kinases</vt:lpstr>
      <vt:lpstr>Phosphorylation Cascade</vt:lpstr>
      <vt:lpstr>Phosphorylation Cascade</vt:lpstr>
      <vt:lpstr>Second Messengers</vt:lpstr>
      <vt:lpstr>Cyclic AMP</vt:lpstr>
      <vt:lpstr>Cyclic AMP</vt:lpstr>
      <vt:lpstr>Cyclic AMP</vt:lpstr>
      <vt:lpstr>Cyclic AMP</vt:lpstr>
      <vt:lpstr>Calcium ions and IP3</vt:lpstr>
      <vt:lpstr>PowerPoint Presentation</vt:lpstr>
      <vt:lpstr>Calcium ions and IP3</vt:lpstr>
      <vt:lpstr>Calcium ions and IP3</vt:lpstr>
      <vt:lpstr>Calcium ions and IP3</vt:lpstr>
      <vt:lpstr>Calcium ions and IP3</vt:lpstr>
      <vt:lpstr>3 Stages of Cell Signaling</vt:lpstr>
      <vt:lpstr>3. Cellular Responses</vt:lpstr>
      <vt:lpstr>Fine Tuning Cellular Response</vt:lpstr>
      <vt:lpstr>1. Signal Amplification</vt:lpstr>
      <vt:lpstr>2. Different Regulation Points</vt:lpstr>
      <vt:lpstr>Signal Efficiency</vt:lpstr>
      <vt:lpstr>Signal Termination</vt:lpstr>
      <vt:lpstr>Signal Termination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MULTHAUPT, TRAVIS</dc:creator>
  <cp:lastModifiedBy>MULTHAUPT, TRAVIS</cp:lastModifiedBy>
  <cp:revision>28</cp:revision>
  <dcterms:created xsi:type="dcterms:W3CDTF">2020-12-17T13:29:51Z</dcterms:created>
  <dcterms:modified xsi:type="dcterms:W3CDTF">2026-02-15T14:50:03Z</dcterms:modified>
</cp:coreProperties>
</file>