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8" r:id="rId3"/>
    <p:sldId id="257" r:id="rId4"/>
    <p:sldId id="317" r:id="rId5"/>
    <p:sldId id="31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12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13" r:id="rId51"/>
    <p:sldId id="303" r:id="rId52"/>
    <p:sldId id="304" r:id="rId53"/>
    <p:sldId id="305" r:id="rId54"/>
    <p:sldId id="306" r:id="rId55"/>
    <p:sldId id="307" r:id="rId56"/>
    <p:sldId id="308" r:id="rId57"/>
    <p:sldId id="314" r:id="rId58"/>
    <p:sldId id="309" r:id="rId59"/>
    <p:sldId id="315" r:id="rId60"/>
    <p:sldId id="310" r:id="rId61"/>
    <p:sldId id="311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23"/>
    <p:restoredTop sz="94694"/>
  </p:normalViewPr>
  <p:slideViewPr>
    <p:cSldViewPr snapToGrid="0" snapToObjects="1">
      <p:cViewPr varScale="1">
        <p:scale>
          <a:sx n="201" d="100"/>
          <a:sy n="20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5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04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0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4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3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1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7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8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2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926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663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05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38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28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08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580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98257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05454-BB5E-8149-ACF7-3C104E4BA005}" type="datetimeFigureOut">
              <a:rPr lang="en-US" smtClean="0"/>
              <a:t>2/15/26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90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imgarcade.com/1/cytokinesis-in-plant-cells-microscope/" TargetMode="External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tif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hyperlink" Target="http://imgarcade.com/1/cytokinesis-in-plant-cells-microscope/" TargetMode="Externa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6824/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87C97-1708-B34D-B5F2-D89F9082A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1284287"/>
          </a:xfrm>
        </p:spPr>
        <p:txBody>
          <a:bodyPr/>
          <a:lstStyle/>
          <a:p>
            <a:r>
              <a:rPr lang="en-US" dirty="0"/>
              <a:t>Chapter 12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3B09A-C95F-9E47-935A-9879840B1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0238" y="2406650"/>
            <a:ext cx="6593681" cy="38354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D2.1 Cell and nuclear division (The Cell cycle)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Essential Idea:  </a:t>
            </a:r>
            <a:r>
              <a:rPr lang="en-US" dirty="0"/>
              <a:t>cell division is essential, but must be controlled.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Guiding Questions:</a:t>
            </a:r>
          </a:p>
          <a:p>
            <a:r>
              <a:rPr lang="en-US" dirty="0"/>
              <a:t>	How can large numbers of genetically identical cells be produced?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Linking Questions:</a:t>
            </a:r>
          </a:p>
          <a:p>
            <a:r>
              <a:rPr lang="en-US" dirty="0"/>
              <a:t>	what process supports the growth of organisms?</a:t>
            </a:r>
          </a:p>
        </p:txBody>
      </p:sp>
    </p:spTree>
    <p:extLst>
      <p:ext uri="{BB962C8B-B14F-4D97-AF65-F5344CB8AC3E}">
        <p14:creationId xmlns:p14="http://schemas.microsoft.com/office/powerpoint/2010/main" val="168216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EDE229-B778-5B49-AF45-E837ACA52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TOk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E9817E-C9DA-004D-BBA1-3A268D21E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15" y="4133162"/>
            <a:ext cx="7428344" cy="2025267"/>
          </a:xfrm>
        </p:spPr>
        <p:txBody>
          <a:bodyPr>
            <a:noAutofit/>
          </a:bodyPr>
          <a:lstStyle/>
          <a:p>
            <a:r>
              <a:rPr lang="en-US" sz="2800" dirty="0"/>
              <a:t>A number of scientific discoveries are claimed to be incidental or serendipitous.  To what extent might some of these scientific discoveries be the result of intuition rather than luck?</a:t>
            </a:r>
          </a:p>
        </p:txBody>
      </p:sp>
    </p:spTree>
    <p:extLst>
      <p:ext uri="{BB962C8B-B14F-4D97-AF65-F5344CB8AC3E}">
        <p14:creationId xmlns:p14="http://schemas.microsoft.com/office/powerpoint/2010/main" val="333971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208909"/>
            <a:ext cx="2892028" cy="819954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846" y="1203323"/>
            <a:ext cx="3684393" cy="430637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Mitosis is the division of the nucleus into two genetically identical daughter nuclei.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result is two cells that are exactly alike—clones of one another.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79BE3-0A4E-5D4B-BC26-952D6AD228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10038" y="1741885"/>
            <a:ext cx="4418012" cy="3413918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3ABAF9-DA79-2348-935B-B8DC8F09417D}"/>
              </a:ext>
            </a:extLst>
          </p:cNvPr>
          <p:cNvSpPr/>
          <p:nvPr/>
        </p:nvSpPr>
        <p:spPr>
          <a:xfrm>
            <a:off x="4300343" y="5325032"/>
            <a:ext cx="333021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https://moseseducom.wordpress.com/2017/01/02/mitosis-and-meiosis-by-doctor-moses-omang/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070D5-5778-F0E2-6D33-F5858F159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680818"/>
            <a:ext cx="7772400" cy="100099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619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208909"/>
            <a:ext cx="2892028" cy="819954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846" y="1203323"/>
            <a:ext cx="3684393" cy="559168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Mitosis occurs to grow the organism and to replace cells that are lost as a normal part of wear and tear on an organism. </a:t>
            </a:r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Skin cells are constantly lost by our bodies.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ABAF9-DA79-2348-935B-B8DC8F09417D}"/>
              </a:ext>
            </a:extLst>
          </p:cNvPr>
          <p:cNvSpPr/>
          <p:nvPr/>
        </p:nvSpPr>
        <p:spPr>
          <a:xfrm>
            <a:off x="4399586" y="4100879"/>
            <a:ext cx="4391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https://3.bp.blogspot.com/-JpzpOnPKwD0/WjMvzMGgEvI/AAAAAAAAACw/csOz5j7UDxk1cgoYCF8oavXFQ54T8b-PwCLcBGAs/s1600/stem%2Bcells.jpg</a:t>
            </a:r>
          </a:p>
        </p:txBody>
      </p:sp>
      <p:pic>
        <p:nvPicPr>
          <p:cNvPr id="2050" name="Picture 2" descr="Punnett's Square: Behavior of Epithelial Stem Cells">
            <a:extLst>
              <a:ext uri="{FF2B5EF4-FFF2-40B4-BE49-F238E27FC236}">
                <a16:creationId xmlns:a16="http://schemas.microsoft.com/office/drawing/2014/main" id="{0886FA83-8373-BF33-C55C-03D9E70B2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12" y="784886"/>
            <a:ext cx="4305434" cy="323245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C2955-3DB7-F752-BAF1-29223A3BB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994" y="5449948"/>
            <a:ext cx="7772400" cy="124633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382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208909"/>
            <a:ext cx="2892028" cy="819954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846" y="1203323"/>
            <a:ext cx="3684393" cy="559168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Mitosis occurs to grow the organism and to replace cells that are lost as a normal part of wear and tear on an organism.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Plant meristematic tissue.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Early-stage animal embryo.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ABAF9-DA79-2348-935B-B8DC8F09417D}"/>
              </a:ext>
            </a:extLst>
          </p:cNvPr>
          <p:cNvSpPr/>
          <p:nvPr/>
        </p:nvSpPr>
        <p:spPr>
          <a:xfrm>
            <a:off x="4796032" y="6720789"/>
            <a:ext cx="333021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https://open.oregonstate.education/aandp/chapter/28-2-embryonic-development/</a:t>
            </a:r>
          </a:p>
        </p:txBody>
      </p:sp>
      <p:pic>
        <p:nvPicPr>
          <p:cNvPr id="1026" name="Picture 2" descr="hillis2e_ch24">
            <a:extLst>
              <a:ext uri="{FF2B5EF4-FFF2-40B4-BE49-F238E27FC236}">
                <a16:creationId xmlns:a16="http://schemas.microsoft.com/office/drawing/2014/main" id="{34A8E600-C45B-5837-626E-0AC1BC85E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76" y="85621"/>
            <a:ext cx="4661305" cy="3366498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8.2 Embryonic Development – Anatomy &amp; Physiology">
            <a:extLst>
              <a:ext uri="{FF2B5EF4-FFF2-40B4-BE49-F238E27FC236}">
                <a16:creationId xmlns:a16="http://schemas.microsoft.com/office/drawing/2014/main" id="{A4E17402-3208-4E19-0630-3AF298A98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032" y="3562562"/>
            <a:ext cx="3684394" cy="323245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536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519298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8187" y="2198670"/>
            <a:ext cx="3529742" cy="455467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During mitosis, the sister chromatids separate, the nucleus divides, and cytokinesis separates the cytoplasm of the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new cell now contains one copy of DNA from the parent cell and the cycle repeats.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FD8CFB9-6316-0E4E-99A2-57AB966B4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7929" y="2347772"/>
            <a:ext cx="4969967" cy="3727474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CF350-3738-EA27-16E8-025B0BC38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4495"/>
            <a:ext cx="7772400" cy="123651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7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0028" y="1288974"/>
            <a:ext cx="8063635" cy="241269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During mitosis, the genetic material is duplicated and then division occurs, producing two identical daughter cells..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the chromosome has duplicated and the two pieces are attached at the centromere, they are referred to as sister chromatids.  Sister chromatids = a duplicated chromosome.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D18006-9FBD-BC41-A782-12AE7694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002" y="3902978"/>
            <a:ext cx="4470400" cy="26543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F1B71F-7D1E-474B-8B5E-B4A3AE590018}"/>
              </a:ext>
            </a:extLst>
          </p:cNvPr>
          <p:cNvSpPr/>
          <p:nvPr/>
        </p:nvSpPr>
        <p:spPr>
          <a:xfrm>
            <a:off x="2153840" y="6537603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/>
              <a:t>https://ib.bioninja.com.au/standard-level/topic-3-genetics/33-meiosis/sister-chromatids.html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0EF34C-27F9-FCDD-7D71-2A8606FFC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289" y="3792103"/>
            <a:ext cx="1043061" cy="132753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275689-3B2A-8A6F-736B-FAEF3A5DD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288" y="5229746"/>
            <a:ext cx="1043061" cy="132753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4562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008" y="1288973"/>
            <a:ext cx="8271656" cy="224714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After anaphase, when the sister chromatids have separated, the structures are now referred to as chromosomes.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Summary: chromosome, sister chromatid, chromosome.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F1B71F-7D1E-474B-8B5E-B4A3AE590018}"/>
              </a:ext>
            </a:extLst>
          </p:cNvPr>
          <p:cNvSpPr/>
          <p:nvPr/>
        </p:nvSpPr>
        <p:spPr>
          <a:xfrm>
            <a:off x="860028" y="6593792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/>
              <a:t>https://www.quora.com/What-is-the-difference-between-a-chromosome-and-chromatid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B3953-F82A-504D-8327-AAE656206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28" y="3536123"/>
            <a:ext cx="8003117" cy="3057669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3800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The genome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0029" y="1482937"/>
            <a:ext cx="8063635" cy="356558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genome is all of the genetic material contained within the DNA of an organism.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Most prokaryotes contain a single strand of circular DNA (and usually some plasmids).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Most eukaryotes have multiple linear strands of DNA.</a:t>
            </a:r>
          </a:p>
        </p:txBody>
      </p:sp>
    </p:spTree>
    <p:extLst>
      <p:ext uri="{BB962C8B-B14F-4D97-AF65-F5344CB8AC3E}">
        <p14:creationId xmlns:p14="http://schemas.microsoft.com/office/powerpoint/2010/main" val="282189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171" y="622480"/>
            <a:ext cx="3802123" cy="679372"/>
          </a:xfrm>
        </p:spPr>
        <p:txBody>
          <a:bodyPr>
            <a:normAutofit/>
          </a:bodyPr>
          <a:lstStyle/>
          <a:p>
            <a:r>
              <a:rPr lang="en-US" sz="3600" dirty="0"/>
              <a:t>Chromosomes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646" y="1301852"/>
            <a:ext cx="4591078" cy="540374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Chromosomes are the structures that make DNA replication and distribution manageable.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name, “chromosome” means “colored body,” comes from their ability to take up dye when being prepared for microscopy.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eukaryotes have a characteristic number of chromosomes contained withing the nucleus of the cell.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583A0-104B-414E-9CE0-6104A011D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038" y="2466108"/>
            <a:ext cx="4040390" cy="269359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CC6448-200D-4741-A787-C7B8D8AFFA4E}"/>
              </a:ext>
            </a:extLst>
          </p:cNvPr>
          <p:cNvSpPr/>
          <p:nvPr/>
        </p:nvSpPr>
        <p:spPr>
          <a:xfrm>
            <a:off x="5030038" y="5159701"/>
            <a:ext cx="3898500" cy="184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https://labmedicineblog.com/2016/01/04/chromosome-structure-staining-and-naming/</a:t>
            </a:r>
          </a:p>
        </p:txBody>
      </p:sp>
    </p:spTree>
    <p:extLst>
      <p:ext uri="{BB962C8B-B14F-4D97-AF65-F5344CB8AC3E}">
        <p14:creationId xmlns:p14="http://schemas.microsoft.com/office/powerpoint/2010/main" val="888186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Chromatin and eukaryotic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4473971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chromosomes of eukaryotic cells are made up of chromatin.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Chromatin is composed of DNA and associated proteins.</a:t>
            </a:r>
          </a:p>
        </p:txBody>
      </p:sp>
      <p:pic>
        <p:nvPicPr>
          <p:cNvPr id="7" name="12_03EukaryoticChromosome_L.jpg" descr="12_03EukaryoticChromosome_L.jpg">
            <a:extLst>
              <a:ext uri="{FF2B5EF4-FFF2-40B4-BE49-F238E27FC236}">
                <a16:creationId xmlns:a16="http://schemas.microsoft.com/office/drawing/2014/main" id="{76B23687-A7B5-0742-9257-F07F2E69AF5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53399" y="1582069"/>
            <a:ext cx="3695537" cy="4810687"/>
          </a:xfrm>
          <a:prstGeom prst="round2DiagRect">
            <a:avLst>
              <a:gd name="adj1" fmla="val 0"/>
              <a:gd name="adj2" fmla="val 0"/>
            </a:avLst>
          </a:prstGeom>
          <a:ln w="12700" cap="sq">
            <a:solidFill>
              <a:schemeClr val="bg1">
                <a:alpha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0072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Chromatin and eukaryotic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8125177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DNA found on each chromosome contains a few hundred to a few thousand genes specifying an organism’s traits.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associated proteins help to maintain the structure of the chromosome and control the activity of the genes.</a:t>
            </a:r>
          </a:p>
        </p:txBody>
      </p:sp>
    </p:spTree>
    <p:extLst>
      <p:ext uri="{BB962C8B-B14F-4D97-AF65-F5344CB8AC3E}">
        <p14:creationId xmlns:p14="http://schemas.microsoft.com/office/powerpoint/2010/main" val="4230454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8125177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essentially two types of cells when it comes to mitosis: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1. Non-dividing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2. Dividing</a:t>
            </a:r>
          </a:p>
        </p:txBody>
      </p:sp>
    </p:spTree>
    <p:extLst>
      <p:ext uri="{BB962C8B-B14F-4D97-AF65-F5344CB8AC3E}">
        <p14:creationId xmlns:p14="http://schemas.microsoft.com/office/powerpoint/2010/main" val="1751350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1.  non-dividing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8125177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this time, the chromatin of each chromosome is in a long, think configuration distributed throughout the cell.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1. The cell is doing its job.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2. The cell is preparing to divide.</a:t>
            </a:r>
          </a:p>
        </p:txBody>
      </p:sp>
    </p:spTree>
    <p:extLst>
      <p:ext uri="{BB962C8B-B14F-4D97-AF65-F5344CB8AC3E}">
        <p14:creationId xmlns:p14="http://schemas.microsoft.com/office/powerpoint/2010/main" val="3791707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60" y="1700945"/>
            <a:ext cx="3804440" cy="106394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1.  non-dividing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503" y="2917861"/>
            <a:ext cx="4158088" cy="383670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interphase, DNA is duplicated in preparation for cell division, and when finished, the chromatin begins to condense—or become supercoiled.</a:t>
            </a:r>
            <a:endParaRPr lang="en-US" sz="2600" dirty="0"/>
          </a:p>
        </p:txBody>
      </p:sp>
      <p:pic>
        <p:nvPicPr>
          <p:cNvPr id="5" name="19_02-ChromatinPacking_L.jpg" descr="19_02-ChromatinPacking_L.jpg">
            <a:extLst>
              <a:ext uri="{FF2B5EF4-FFF2-40B4-BE49-F238E27FC236}">
                <a16:creationId xmlns:a16="http://schemas.microsoft.com/office/drawing/2014/main" id="{93BA9046-2D59-3F42-9A2E-53D316978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985" y="1700945"/>
            <a:ext cx="4180629" cy="5069010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DFE015-008C-B5CD-A259-DFAB4E2CE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88047"/>
            <a:ext cx="7772400" cy="100099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1940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2.  dividing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331655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Once the chromosomes have been duplicated, there are now 2 sister chromatids which contain identical DNA molecules, and are attached by cohesin proteins along their lengths.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region where the sister chromatids appear to be pinched together is called the centromere.</a:t>
            </a:r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75A73E-411E-8C48-92FA-D7B2A2523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95" y="4666351"/>
            <a:ext cx="5193812" cy="207341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9373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12_04ChromosomeDuplicat_CL.jpg" descr="12_04ChromosomeDuplicat_C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432426" cy="685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2769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2029618"/>
            <a:ext cx="7429499" cy="770007"/>
          </a:xfrm>
        </p:spPr>
        <p:txBody>
          <a:bodyPr>
            <a:normAutofit/>
          </a:bodyPr>
          <a:lstStyle/>
          <a:p>
            <a:r>
              <a:rPr lang="en-US" sz="3600" dirty="0"/>
              <a:t>2</a:t>
            </a:r>
            <a:r>
              <a:rPr lang="en-US" dirty="0"/>
              <a:t> main phases of the cell cycle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6057" y="2921398"/>
            <a:ext cx="3658792" cy="354171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Interphase, which is broken into:</a:t>
            </a:r>
          </a:p>
          <a:p>
            <a:pPr marL="800100" lvl="1" indent="-342900"/>
            <a:r>
              <a:rPr lang="en-US" sz="2400" dirty="0"/>
              <a:t>G</a:t>
            </a:r>
            <a:r>
              <a:rPr lang="en-US" sz="2400" baseline="-25000" dirty="0"/>
              <a:t>1</a:t>
            </a:r>
          </a:p>
          <a:p>
            <a:pPr marL="800100" lvl="1" indent="-342900"/>
            <a:r>
              <a:rPr lang="en-US" sz="2400" dirty="0"/>
              <a:t>S</a:t>
            </a:r>
          </a:p>
          <a:p>
            <a:pPr marL="800100" lvl="1" indent="-342900"/>
            <a:r>
              <a:rPr lang="en-US" sz="2400" dirty="0"/>
              <a:t>G</a:t>
            </a:r>
            <a:r>
              <a:rPr lang="en-US" sz="2400" baseline="-25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FD9DB-EA75-3E42-8634-DD697845C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1792" y="2776973"/>
            <a:ext cx="3656408" cy="405751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Mitosis (M-phase), which is broken into:</a:t>
            </a:r>
          </a:p>
          <a:p>
            <a:pPr lvl="1"/>
            <a:r>
              <a:rPr lang="en-US" sz="2400" dirty="0"/>
              <a:t>Prophase</a:t>
            </a:r>
          </a:p>
          <a:p>
            <a:pPr lvl="1"/>
            <a:r>
              <a:rPr lang="en-US" sz="2400" dirty="0"/>
              <a:t>Prometaphase</a:t>
            </a:r>
          </a:p>
          <a:p>
            <a:pPr lvl="1"/>
            <a:r>
              <a:rPr lang="en-US" sz="2400" dirty="0"/>
              <a:t>Metaphase</a:t>
            </a:r>
          </a:p>
          <a:p>
            <a:pPr lvl="1"/>
            <a:r>
              <a:rPr lang="en-US" sz="2400" dirty="0"/>
              <a:t>Anaphase</a:t>
            </a:r>
          </a:p>
          <a:p>
            <a:pPr lvl="1"/>
            <a:r>
              <a:rPr lang="en-US" sz="2400" dirty="0"/>
              <a:t>Telophase</a:t>
            </a:r>
          </a:p>
          <a:p>
            <a:pPr lvl="1"/>
            <a:r>
              <a:rPr lang="en-US" sz="2400" dirty="0"/>
              <a:t>Cytokinesis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50870-F6E6-6192-E0C8-09596FCFE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848"/>
            <a:ext cx="7772400" cy="102061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DAE7D0-D317-860D-A186-5E6E62E84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41465"/>
            <a:ext cx="7772400" cy="101080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322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32" y="169020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Interphase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4" y="938829"/>
            <a:ext cx="8195411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1</a:t>
            </a:r>
            <a:r>
              <a:rPr lang="en-US" sz="2800" dirty="0"/>
              <a:t>, a lot of genes are turned on in order to make proteins necessary to run the metabolism of the cell.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This includes generating enzymes to break down carbohydrates, lipids, proteins,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Most of the cell growth occurs during this stage.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It checks its DNA for damage at the cell growth checkpoint, and makes sure it’s ready to enter the S-phase.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1C792-6C58-26C5-924B-1685666BC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69582"/>
            <a:ext cx="7772400" cy="124633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61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Interphase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the S-phase, the DNA is copied while growth and metabolic activity continue.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During this phase, the DNA is constantly being checked to make sure that no copying errors have occurred.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 animal cells, the centrosomes duplicate.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46D2F3-85B8-9CB2-7DA5-A240F2317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74515"/>
            <a:ext cx="7772400" cy="99117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8369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Interphase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2</a:t>
            </a:r>
            <a:r>
              <a:rPr lang="en-US" sz="2800" dirty="0"/>
              <a:t>, cell growth and metabolic activity continues as the cell finalizes preparation for division.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Symbol" pitchFamily="2" charset="2"/>
              </a:rPr>
              <a:t>a</a:t>
            </a:r>
            <a:r>
              <a:rPr lang="en-US" sz="2200" dirty="0"/>
              <a:t> and </a:t>
            </a:r>
            <a:r>
              <a:rPr lang="en-US" sz="2200" dirty="0">
                <a:latin typeface="Symbol" pitchFamily="2" charset="2"/>
              </a:rPr>
              <a:t>b</a:t>
            </a:r>
            <a:r>
              <a:rPr lang="en-US" sz="2200" dirty="0"/>
              <a:t> tubulins proteins are made that will assemble into the microtubule spindle fibers.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Organelles grow and divide and increase in number so each cell ends up with what it needs to continue.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Towards the end of G</a:t>
            </a:r>
            <a:r>
              <a:rPr lang="en-US" sz="2200" baseline="-25000" dirty="0"/>
              <a:t>2</a:t>
            </a:r>
            <a:r>
              <a:rPr lang="en-US" sz="2200" dirty="0"/>
              <a:t>, things slow down as the cell readies for division.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In the G</a:t>
            </a:r>
            <a:r>
              <a:rPr lang="en-US" sz="2200" baseline="-25000" dirty="0"/>
              <a:t>2</a:t>
            </a:r>
            <a:r>
              <a:rPr lang="en-US" sz="2200" dirty="0"/>
              <a:t> checkpoint, the cell makes one last check to ensure that everything needed for division is there.</a:t>
            </a:r>
          </a:p>
        </p:txBody>
      </p:sp>
    </p:spTree>
    <p:extLst>
      <p:ext uri="{BB962C8B-B14F-4D97-AF65-F5344CB8AC3E}">
        <p14:creationId xmlns:p14="http://schemas.microsoft.com/office/powerpoint/2010/main" val="2915518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292308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Mitosis—prophase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282" y="1061784"/>
            <a:ext cx="4964455" cy="577802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prophase, the chromatin begins to condense and are visible with a light microscope.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nucleoli disappear.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Chromosomes appear as identical sister chromatids.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mitotic spindle begins to form.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In animal cells, the centrosomes migrate to opposite poles.</a:t>
            </a:r>
            <a:endParaRPr lang="en-US" sz="2000" dirty="0"/>
          </a:p>
        </p:txBody>
      </p:sp>
      <p:pic>
        <p:nvPicPr>
          <p:cNvPr id="5" name="12_06x2EarlyProphaseLM_XUP.jpg" descr="12_06x2EarlyProphaseLM_XUP.jpg">
            <a:extLst>
              <a:ext uri="{FF2B5EF4-FFF2-40B4-BE49-F238E27FC236}">
                <a16:creationId xmlns:a16="http://schemas.microsoft.com/office/drawing/2014/main" id="{AC6DAC6C-E398-6B4D-9DF0-4A3610149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240" y="4171259"/>
            <a:ext cx="3759332" cy="2509187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C0CA64-BF0F-8D4B-8DE6-60ECF42EB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736" y="407180"/>
            <a:ext cx="3118675" cy="369251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852D4A-5530-C446-986F-46B13C51D78C}"/>
              </a:ext>
            </a:extLst>
          </p:cNvPr>
          <p:cNvSpPr/>
          <p:nvPr/>
        </p:nvSpPr>
        <p:spPr>
          <a:xfrm>
            <a:off x="7625166" y="971680"/>
            <a:ext cx="773245" cy="3128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28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Mitosis—prometaphase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7" y="1349794"/>
            <a:ext cx="4089404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prometaphase, each chromosome becomes distinctly visible.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nuclear envelope breaks down.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kinetochore forms at the centromere of each chromatid.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12_06x3LateProphaseLM_XUP.jpg" descr="12_06x3LateProphaseLM_XUP.jpg">
            <a:extLst>
              <a:ext uri="{FF2B5EF4-FFF2-40B4-BE49-F238E27FC236}">
                <a16:creationId xmlns:a16="http://schemas.microsoft.com/office/drawing/2014/main" id="{3CC7D61B-1BB9-264D-A1AA-24242CFA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288973"/>
            <a:ext cx="3609073" cy="2408836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CDE79-BF55-C64E-97B2-C5C19214D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884" y="3053443"/>
            <a:ext cx="2619829" cy="366444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730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Mitosis—metaphase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7" y="2293748"/>
            <a:ext cx="4089404" cy="427194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metaphase, the chromosomes align at the metaphase plate.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12_06x4MetaphaseLM_XUP.jpg" descr="12_06x4MetaphaseLM_XUP.jpg">
            <a:extLst>
              <a:ext uri="{FF2B5EF4-FFF2-40B4-BE49-F238E27FC236}">
                <a16:creationId xmlns:a16="http://schemas.microsoft.com/office/drawing/2014/main" id="{3412A903-AC46-7843-A61D-AB9DE1265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1" y="1349795"/>
            <a:ext cx="4294412" cy="286539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6039B4-8AF8-3148-A3CF-E43F05EC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264" y="3446870"/>
            <a:ext cx="2409449" cy="341113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6049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Mitosis—ANaphase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040339"/>
            <a:ext cx="4089404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As the cohesin proteins which bind the sister chromatids together become inactivated, sister chromatids start to separate and begin moving to opposite ends of the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Motor proteins move the chromatids to the poles of the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6" name="12_06x6EarlyTelophaseL_XUP.jpg" descr="12_06x6EarlyTelophaseL_XUP.jpg">
            <a:extLst>
              <a:ext uri="{FF2B5EF4-FFF2-40B4-BE49-F238E27FC236}">
                <a16:creationId xmlns:a16="http://schemas.microsoft.com/office/drawing/2014/main" id="{3B231494-802D-C44D-A585-DE0263D557A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1224200"/>
            <a:ext cx="4114801" cy="274637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1DB585-FA9A-FC41-BF0E-024FC5E94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39" y="3339060"/>
            <a:ext cx="2408940" cy="3410409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4913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Mitosis—Telophase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040339"/>
            <a:ext cx="4089404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Telophase occurs when the 2 daughter nuclei begin to form.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nuclear envelopes reform from fragments of the parent cell’s nuclear envelope.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Nucleoli reappear.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Chromatin relaxes.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Mitotic spindle breaks down.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12_06x7LateTelophaseLM_XUP.jpg" descr="12_06x7LateTelophaseLM_XUP.jpg">
            <a:extLst>
              <a:ext uri="{FF2B5EF4-FFF2-40B4-BE49-F238E27FC236}">
                <a16:creationId xmlns:a16="http://schemas.microsoft.com/office/drawing/2014/main" id="{24E3809D-164B-F040-BAB4-8F162571386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49596"/>
            <a:ext cx="4267200" cy="284797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F39061-5DF4-964F-9590-7321CD80B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492" y="3429000"/>
            <a:ext cx="2133600" cy="3329354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307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96" y="1329681"/>
            <a:ext cx="4698617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Mitosis—Cytokinesis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184" y="2424985"/>
            <a:ext cx="4089404" cy="423809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Cytokinesis is when the cytoplasm is divided between the 2 daughter cells.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process is different between plants and animals.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EA0278-459A-454D-B8FD-C292DB51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079" y="3986773"/>
            <a:ext cx="3885334" cy="281823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http://imgarcade.com/1/cytokinesis-in-plant-cells-microscope/">
            <a:extLst>
              <a:ext uri="{FF2B5EF4-FFF2-40B4-BE49-F238E27FC236}">
                <a16:creationId xmlns:a16="http://schemas.microsoft.com/office/drawing/2014/main" id="{44FB703E-0A07-5740-A61D-125C18FEE78F}"/>
              </a:ext>
            </a:extLst>
          </p:cNvPr>
          <p:cNvSpPr/>
          <p:nvPr/>
        </p:nvSpPr>
        <p:spPr>
          <a:xfrm>
            <a:off x="4172888" y="6663075"/>
            <a:ext cx="4572000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defRPr sz="600" u="sng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  <a:hlinkClick r:id="" action="ppaction://noaction"/>
              </a:defRPr>
            </a:lvl1pPr>
          </a:lstStyle>
          <a:p>
            <a:pPr>
              <a:defRPr u="none"/>
            </a:pPr>
            <a:r>
              <a:rPr lang="en-US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https://www.nicepng.com/ourpic/u2e6a9w7w7u2o0a9_plant-cytokinesis-images-cytokinesis-in-plant-cells-microscope/</a:t>
            </a:r>
            <a:endParaRPr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39DEB-00BB-D326-513E-A39555527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9340"/>
            <a:ext cx="7772400" cy="123651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D2C4F1-5CD1-4C65-D683-462EDFB33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7079" y="1078069"/>
            <a:ext cx="3885334" cy="291095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185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Cytokinesis in Animal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9731" y="830345"/>
            <a:ext cx="4696806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During cytokinesis in animal cells, a cleavage furrow forms between the 2 new cells.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The cleavage furrow forms as a contractile ring of microfilaments interacts with myosin molecules on the cytoplasmic side of the plasma membrane.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When this interaction occurs, the ring contracts and pinches the cell in two.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EDBCFE-042A-1E48-B794-C12591D8E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37" y="1436263"/>
            <a:ext cx="3597639" cy="4648635"/>
          </a:xfrm>
          <a:prstGeom prst="rect">
            <a:avLst/>
          </a:prstGeom>
          <a:ln w="1270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4B8E9A-51E0-894E-85F2-4510C6EF9114}"/>
              </a:ext>
            </a:extLst>
          </p:cNvPr>
          <p:cNvSpPr/>
          <p:nvPr/>
        </p:nvSpPr>
        <p:spPr>
          <a:xfrm>
            <a:off x="5276537" y="6110859"/>
            <a:ext cx="145103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https://slideplayer.com/slide/9733128/</a:t>
            </a:r>
          </a:p>
        </p:txBody>
      </p:sp>
    </p:spTree>
    <p:extLst>
      <p:ext uri="{BB962C8B-B14F-4D97-AF65-F5344CB8AC3E}">
        <p14:creationId xmlns:p14="http://schemas.microsoft.com/office/powerpoint/2010/main" val="3583717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Cytokinesis in plants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4374217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plant cells, cytokinesis is much different.  Vesicles come from the endomembrane system, and migrate along microtubules.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vesicles collect at the center of the cell and form a cell plate, which eventually becomes the cell wall, forming 2 cells.</a:t>
            </a:r>
          </a:p>
        </p:txBody>
      </p:sp>
      <p:sp>
        <p:nvSpPr>
          <p:cNvPr id="9" name="http://imgarcade.com/1/cytokinesis-in-plant-cells-microscope/">
            <a:extLst>
              <a:ext uri="{FF2B5EF4-FFF2-40B4-BE49-F238E27FC236}">
                <a16:creationId xmlns:a16="http://schemas.microsoft.com/office/drawing/2014/main" id="{44FB703E-0A07-5740-A61D-125C18FEE78F}"/>
              </a:ext>
            </a:extLst>
          </p:cNvPr>
          <p:cNvSpPr/>
          <p:nvPr/>
        </p:nvSpPr>
        <p:spPr>
          <a:xfrm>
            <a:off x="4833288" y="6647067"/>
            <a:ext cx="3911600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40639" marR="40639" defTabSz="914400">
              <a:defRPr sz="600" u="sng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  <a:hlinkClick r:id="" action="ppaction://noaction"/>
              </a:defRPr>
            </a:lvl1pPr>
          </a:lstStyle>
          <a:p>
            <a:pPr>
              <a:defRPr u="none"/>
            </a:pPr>
            <a:r>
              <a:rPr lang="en-US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https://slideplayer.com/slide/699033/</a:t>
            </a:r>
            <a:endParaRPr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6E4D8E-924E-674A-AE3D-B8F66F175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288" y="1040339"/>
            <a:ext cx="4160810" cy="5639848"/>
          </a:xfrm>
          <a:prstGeom prst="rect">
            <a:avLst/>
          </a:prstGeom>
          <a:ln w="1270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500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itosis.jpg" descr="mitosis.jpg">
            <a:extLst>
              <a:ext uri="{FF2B5EF4-FFF2-40B4-BE49-F238E27FC236}">
                <a16:creationId xmlns:a16="http://schemas.microsoft.com/office/drawing/2014/main" id="{5A46117C-7035-5D41-AC8F-7FD039C87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35" y="899410"/>
            <a:ext cx="9145947" cy="47126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63251447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Centrioles and centrosomes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Plant cells do not have centrioles or centrosomes, but they still form mitotic spindles.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animal cells, the centrosomes are non-membranous organelles which organize the microtubules.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1</a:t>
            </a:r>
            <a:r>
              <a:rPr lang="en-US" sz="2800" dirty="0"/>
              <a:t> centrosomes separate, and in S-phase they begin to elongate centrosomes.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Sometimes the centrosomes are called the microtubule organizing center because in animal cells, they give rise to the mitotic spindle.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57457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The Mitotic spindle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8277282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mitotic spindle is an important part of mitosis because it is the organized array of microtubules that moves the chromosomes during cell division.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During division, the actual movement of chromatids is prevented because of the binding of the microtubules from the opposite end of the cell.  This tug-of-war helps align the chromosomes at the metaphase plate.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E0FC6B-3732-5A4A-A3A4-FBFAC1587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166" y="3634646"/>
            <a:ext cx="4182256" cy="3133414"/>
          </a:xfrm>
          <a:prstGeom prst="rect">
            <a:avLst/>
          </a:prstGeom>
          <a:ln w="1270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930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0" y="6727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911190"/>
            <a:ext cx="4911047" cy="563538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various stages of the cell cycle are determined by a variety of cytoplasmic signals.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evidence for this come from cell-fusion experiments performed in the early 1970s.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It is often referred to as the Cell Cycle Control System.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D79F1-CA1E-EE4B-AEA5-B0A2577CD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077" y="818724"/>
            <a:ext cx="4229100" cy="46863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77F3DC-3F84-229D-D84D-09EF9C413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38" y="5597490"/>
            <a:ext cx="7772400" cy="123651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8884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756881"/>
            <a:ext cx="3975104" cy="514393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this system is active, the cell replicates its DNA, elongates, and the plasma membrane grows inward dividing the cell in two.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D083D-113A-DB44-99DC-6473B032F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299" y="1363252"/>
            <a:ext cx="4229100" cy="46863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102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system cyclically operates and controls the key events in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Each of the phases of the cell cycle seem to be controlled by a checkpoint which is where critical stop-and-go signals regulate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Cytoplasmic signals govern the Cell Cycle Control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97E2C0-D18F-3983-ED81-03A52A101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5" y="5307362"/>
            <a:ext cx="7772400" cy="123651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553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83565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596" y="996593"/>
            <a:ext cx="8527549" cy="562681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Cyclins and Kinases are the two main types of regulatory molecules (proteins) found in cells.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They work together to regulate the activation of the signaling molecules involved in DNA synthesis and mitosis.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levels of cyclins rise and fall throughout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levels of kinases remains the same during the cell cycle.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F058C3-49FC-402B-BB0F-983433CB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70" y="5481562"/>
            <a:ext cx="7772400" cy="121689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53101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800px-Cyclin_Expression.svg.png" descr="800px-Cyclin_Expression.svg.png">
            <a:extLst>
              <a:ext uri="{FF2B5EF4-FFF2-40B4-BE49-F238E27FC236}">
                <a16:creationId xmlns:a16="http://schemas.microsoft.com/office/drawing/2014/main" id="{94CBA790-05C2-7444-BC39-755C0E0D7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7" y="1894358"/>
            <a:ext cx="8739745" cy="39328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82720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Cyclins are a family of proteins that interact with kinases to control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They do so by activating cyclin-dependent kinase enzymes that, in turn, set off a series of signals resulting in a cellular response:  DNA synthesis, protein synthesis, cell division, etc.</a:t>
            </a:r>
          </a:p>
        </p:txBody>
      </p:sp>
    </p:spTree>
    <p:extLst>
      <p:ext uri="{BB962C8B-B14F-4D97-AF65-F5344CB8AC3E}">
        <p14:creationId xmlns:p14="http://schemas.microsoft.com/office/powerpoint/2010/main" val="3347592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kinases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Kinases are enzymes that function by either activating or inactivating other proteins by phosphorylation.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activated proteins carry out a variety of functions in addition to giving “go” signals at the G</a:t>
            </a:r>
            <a:r>
              <a:rPr lang="en-US" sz="2800" baseline="-25000" dirty="0"/>
              <a:t>1</a:t>
            </a:r>
            <a:r>
              <a:rPr lang="en-US" sz="2800" dirty="0"/>
              <a:t> and G</a:t>
            </a:r>
            <a:r>
              <a:rPr lang="en-US" sz="2800" baseline="-25000" dirty="0"/>
              <a:t>2</a:t>
            </a:r>
            <a:r>
              <a:rPr lang="en-US" sz="2800" dirty="0"/>
              <a:t> checkpoints.</a:t>
            </a:r>
          </a:p>
        </p:txBody>
      </p:sp>
    </p:spTree>
    <p:extLst>
      <p:ext uri="{BB962C8B-B14F-4D97-AF65-F5344CB8AC3E}">
        <p14:creationId xmlns:p14="http://schemas.microsoft.com/office/powerpoint/2010/main" val="39603675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kinases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Kinases are usually present in constant concentration within the cell, but are inactive.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They become active when a particular cyclin protein binds to them.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These kinases are called cyclin dependent kinases, or CdKs for short.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cyclin-CdK complex activation is what triggers events in the cell cycle.</a:t>
            </a:r>
          </a:p>
        </p:txBody>
      </p:sp>
    </p:spTree>
    <p:extLst>
      <p:ext uri="{BB962C8B-B14F-4D97-AF65-F5344CB8AC3E}">
        <p14:creationId xmlns:p14="http://schemas.microsoft.com/office/powerpoint/2010/main" val="1769964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cyclins and kinases interact, they initiate a variety of conformational changes in the associated protein.  These changes lead to an effect within the cell. </a:t>
            </a:r>
          </a:p>
        </p:txBody>
      </p:sp>
    </p:spTree>
    <p:extLst>
      <p:ext uri="{BB962C8B-B14F-4D97-AF65-F5344CB8AC3E}">
        <p14:creationId xmlns:p14="http://schemas.microsoft.com/office/powerpoint/2010/main" val="12488177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 example, at the beginning of mitosis, CdK activity increases leading to the increased phosphorylation of proteins controlling chromosome condensation, nuclear envelope breakdown, and spindle assembly.</a:t>
            </a:r>
          </a:p>
        </p:txBody>
      </p:sp>
    </p:spTree>
    <p:extLst>
      <p:ext uri="{BB962C8B-B14F-4D97-AF65-F5344CB8AC3E}">
        <p14:creationId xmlns:p14="http://schemas.microsoft.com/office/powerpoint/2010/main" val="2910496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cyclins and kinases interact, they initiate a variety of conformational changes in the associated protein.  These changes lead to an effect within the cell. </a:t>
            </a:r>
          </a:p>
        </p:txBody>
      </p:sp>
    </p:spTree>
    <p:extLst>
      <p:ext uri="{BB962C8B-B14F-4D97-AF65-F5344CB8AC3E}">
        <p14:creationId xmlns:p14="http://schemas.microsoft.com/office/powerpoint/2010/main" val="42112133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246619"/>
            <a:ext cx="7549453" cy="829455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0029" y="1274164"/>
            <a:ext cx="3711972" cy="558383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CdK associates with different cyclins triggering different events of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 simplicity, only the cyclins that act in the S-phase and M-phase are shown here.</a:t>
            </a:r>
          </a:p>
        </p:txBody>
      </p:sp>
      <p:pic>
        <p:nvPicPr>
          <p:cNvPr id="6" name="ch17f16.jpg" descr="ch17f16.jpg">
            <a:extLst>
              <a:ext uri="{FF2B5EF4-FFF2-40B4-BE49-F238E27FC236}">
                <a16:creationId xmlns:a16="http://schemas.microsoft.com/office/drawing/2014/main" id="{708C7616-84E7-DC4E-84BA-6F25E5655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373" y="1196300"/>
            <a:ext cx="4163843" cy="5179101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http://www.ncbi.nlm.nih.gov/books/NBK26824/">
            <a:extLst>
              <a:ext uri="{FF2B5EF4-FFF2-40B4-BE49-F238E27FC236}">
                <a16:creationId xmlns:a16="http://schemas.microsoft.com/office/drawing/2014/main" id="{5B28AE7C-2113-884B-B50D-22C70004CF6C}"/>
              </a:ext>
            </a:extLst>
          </p:cNvPr>
          <p:cNvSpPr/>
          <p:nvPr/>
        </p:nvSpPr>
        <p:spPr>
          <a:xfrm>
            <a:off x="4726002" y="6382781"/>
            <a:ext cx="2550698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defTabSz="914400">
              <a:defRPr sz="900" u="sng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  <a:hlinkClick r:id="" action="ppaction://noaction"/>
              </a:defRPr>
            </a:lvl1pPr>
          </a:lstStyle>
          <a:p>
            <a:pPr>
              <a:defRPr u="none"/>
            </a:pPr>
            <a:r>
              <a:rPr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http://www.ncbi.nlm.nih.gov/books/NBK26824/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35D356-8B64-F649-6566-26C9FCC3F999}"/>
              </a:ext>
            </a:extLst>
          </p:cNvPr>
          <p:cNvSpPr txBox="1"/>
          <p:nvPr/>
        </p:nvSpPr>
        <p:spPr>
          <a:xfrm>
            <a:off x="5422900" y="360118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0E776-2015-7D3D-CC2F-BCEDBD198A8A}"/>
              </a:ext>
            </a:extLst>
          </p:cNvPr>
          <p:cNvSpPr txBox="1"/>
          <p:nvPr/>
        </p:nvSpPr>
        <p:spPr>
          <a:xfrm>
            <a:off x="6451600" y="2305784"/>
            <a:ext cx="3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16B677-4D85-42A9-A825-9AF1A709DA32}"/>
              </a:ext>
            </a:extLst>
          </p:cNvPr>
          <p:cNvSpPr txBox="1"/>
          <p:nvPr/>
        </p:nvSpPr>
        <p:spPr>
          <a:xfrm>
            <a:off x="7518400" y="3601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13731-8527-133E-AA03-6C0B9F30D551}"/>
              </a:ext>
            </a:extLst>
          </p:cNvPr>
          <p:cNvSpPr txBox="1"/>
          <p:nvPr/>
        </p:nvSpPr>
        <p:spPr>
          <a:xfrm>
            <a:off x="6369050" y="50807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557881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Classes of Cyclins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four major classes of cyclins that push the cell through the cell cycle: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G</a:t>
            </a:r>
            <a:r>
              <a:rPr lang="en-US" sz="2600" u="sng" baseline="-25000" dirty="0"/>
              <a:t>1</a:t>
            </a:r>
            <a:r>
              <a:rPr lang="en-US" sz="2600" u="sng" dirty="0"/>
              <a:t>/S-cyclins</a:t>
            </a:r>
            <a:r>
              <a:rPr lang="en-US" sz="2600" dirty="0"/>
              <a:t>:  Bind CdKs at the end of G</a:t>
            </a:r>
            <a:r>
              <a:rPr lang="en-US" sz="2600" baseline="-25000" dirty="0"/>
              <a:t>1</a:t>
            </a:r>
            <a:r>
              <a:rPr lang="en-US" sz="2600" dirty="0"/>
              <a:t> and commit the cell to DNA replication.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S-cyclins</a:t>
            </a:r>
            <a:r>
              <a:rPr lang="en-US" sz="2600" dirty="0"/>
              <a:t>: bind CdKs during the S-phase and are required for DNA replication.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M-cyclins</a:t>
            </a:r>
            <a:r>
              <a:rPr lang="en-US" sz="2600" dirty="0"/>
              <a:t>:  promote the events of mitosis.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G</a:t>
            </a:r>
            <a:r>
              <a:rPr lang="en-US" sz="2600" u="sng" baseline="-25000" dirty="0"/>
              <a:t>1</a:t>
            </a:r>
            <a:r>
              <a:rPr lang="en-US" sz="2600" u="sng" dirty="0"/>
              <a:t>-cyclins</a:t>
            </a:r>
            <a:r>
              <a:rPr lang="en-US" sz="2600" dirty="0"/>
              <a:t>:  promote passage through G</a:t>
            </a:r>
            <a:r>
              <a:rPr lang="en-US" sz="2600" baseline="-25000" dirty="0"/>
              <a:t>1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20229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Classes of Cyclins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cyclin signals shut down certain aspects of the cell cycle while starting others once key cellular processes have been completed.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checkpoints are: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G</a:t>
            </a:r>
            <a:r>
              <a:rPr lang="en-US" sz="2600" baseline="-25000" dirty="0"/>
              <a:t>1</a:t>
            </a:r>
            <a:r>
              <a:rPr lang="en-US" sz="2600" dirty="0"/>
              <a:t>/S Checkpoint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G</a:t>
            </a:r>
            <a:r>
              <a:rPr lang="en-US" sz="2600" baseline="-25000" dirty="0"/>
              <a:t>2</a:t>
            </a:r>
            <a:r>
              <a:rPr lang="en-US" sz="2600" dirty="0"/>
              <a:t>/M Checkpoint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two intra-phase checkpoints: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Intra-S-phase checkpoint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Spindle assembly (M) checkpoint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5450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roppedImage.pdf" descr="droppedImage.pdf">
            <a:extLst>
              <a:ext uri="{FF2B5EF4-FFF2-40B4-BE49-F238E27FC236}">
                <a16:creationId xmlns:a16="http://schemas.microsoft.com/office/drawing/2014/main" id="{6ACA467E-B357-5747-9FBE-7E2422CA1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29" y="0"/>
            <a:ext cx="8638442" cy="68579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573496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1</a:t>
            </a:r>
            <a:r>
              <a:rPr lang="en-US" sz="3600" dirty="0"/>
              <a:t>/S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 many cells, G</a:t>
            </a:r>
            <a:r>
              <a:rPr lang="en-US" sz="2800" baseline="-25000" dirty="0"/>
              <a:t>1</a:t>
            </a:r>
            <a:r>
              <a:rPr lang="en-US" sz="2800" dirty="0"/>
              <a:t> is important because it is here where if cells receive a “go” signal, then they will usually go through S, G</a:t>
            </a:r>
            <a:r>
              <a:rPr lang="en-US" sz="2800" baseline="-25000" dirty="0"/>
              <a:t>2</a:t>
            </a:r>
            <a:r>
              <a:rPr lang="en-US" sz="2800" dirty="0"/>
              <a:t>, and 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It is sometimes dubbed the “restriction point.”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cell checks for size, nutrients, molecular signals for division, and DNA integrity.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no go signal is received, the cell enters G</a:t>
            </a:r>
            <a:r>
              <a:rPr lang="en-US" sz="2800" baseline="-25000" dirty="0"/>
              <a:t>0</a:t>
            </a:r>
            <a:r>
              <a:rPr lang="en-US" sz="2800" dirty="0"/>
              <a:t> which is a phase of non-division.</a:t>
            </a:r>
          </a:p>
        </p:txBody>
      </p:sp>
    </p:spTree>
    <p:extLst>
      <p:ext uri="{BB962C8B-B14F-4D97-AF65-F5344CB8AC3E}">
        <p14:creationId xmlns:p14="http://schemas.microsoft.com/office/powerpoint/2010/main" val="26756590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1</a:t>
            </a:r>
            <a:r>
              <a:rPr lang="en-US" sz="3600" dirty="0"/>
              <a:t>/S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1</a:t>
            </a:r>
            <a:r>
              <a:rPr lang="en-US" sz="2800" dirty="0"/>
              <a:t>, there are a variety of cyclin-kinase reactions that result in the transcription of genes that make proteins which promote entry into the S-phase.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damage to the DNA occurs, several mechanisms are in place which halt the cell cycle in G</a:t>
            </a:r>
            <a:r>
              <a:rPr lang="en-US" sz="2800" baseline="-25000" dirty="0"/>
              <a:t>1</a:t>
            </a:r>
            <a:r>
              <a:rPr lang="en-US" sz="28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mechanisms are associated with several gene products—proteins.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7465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1</a:t>
            </a:r>
            <a:r>
              <a:rPr lang="en-US" sz="3600" dirty="0"/>
              <a:t>/S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DNA damage is detected, two signal transduction pathways work to arrest the cell in G</a:t>
            </a:r>
            <a:r>
              <a:rPr lang="en-US" sz="2800" baseline="-25000" dirty="0"/>
              <a:t>1</a:t>
            </a:r>
            <a:r>
              <a:rPr lang="en-US" sz="2800" dirty="0"/>
              <a:t>—one initiates arrest, the other maintains it.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pathways kickstart mechanisms to repair the DNA, including p53.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16501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0</a:t>
            </a:r>
            <a:r>
              <a:rPr lang="en-US" sz="3600" dirty="0"/>
              <a:t> Quiescence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Most cells in the human body are in the G</a:t>
            </a:r>
            <a:r>
              <a:rPr lang="en-US" sz="2800" baseline="-25000" dirty="0"/>
              <a:t>0</a:t>
            </a:r>
            <a:r>
              <a:rPr lang="en-US" sz="2800" dirty="0"/>
              <a:t> phase and only very rarely divide (mature nerve and muscle cells).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Others are in G</a:t>
            </a:r>
            <a:r>
              <a:rPr lang="en-US" sz="2800" baseline="-25000" dirty="0"/>
              <a:t>0</a:t>
            </a:r>
            <a:r>
              <a:rPr lang="en-US" sz="2800" dirty="0"/>
              <a:t>, but can be stimulated to divide when needed, such as after an injury (liver).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92096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Intra-S-Phase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intra-S-phase checkpoint acts as a surveillance camera.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the S-phase, any problems with DNA replication trigger this checkpoint.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checkpoint results in a cascade of signaling events that puts this and the next phase on hold until the problem is resolved.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30001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Intra-S-Phase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the replication fork encounters damaged DNA, protein kinase pathways are activated.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prevents the formation of new replication forks stopping DNA synthesis and arresting mitosis.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involved protein kinases also act to stabilize the replication fork while the DNA is being repaired.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5291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Intra-S-Phase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repairs cannot be made, either cell cycle arrest occurs, or apoptosis ensues.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64814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checkpoint is sometimes called the DNA Damage Checkpoint, and it ensures that the cell has successfully replicated its DNA.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errors are detected, various cyclin-dependent kinase pathways will hold the cell in G</a:t>
            </a:r>
            <a:r>
              <a:rPr lang="en-US" sz="2800" baseline="-25000" dirty="0"/>
              <a:t>2</a:t>
            </a:r>
            <a:r>
              <a:rPr lang="en-US" sz="2800" dirty="0"/>
              <a:t> until the damage has been fixed.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6229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2</a:t>
            </a:r>
            <a:r>
              <a:rPr lang="en-US" sz="2800" dirty="0"/>
              <a:t>, cells produce M-cyclin molecules that interact with various kinases and promote entry of the cell into the M-phase (mitosis).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interaction of particular cyclins with kinases at G</a:t>
            </a:r>
            <a:r>
              <a:rPr lang="en-US" sz="2800" baseline="-25000" dirty="0"/>
              <a:t>2</a:t>
            </a:r>
            <a:r>
              <a:rPr lang="en-US" sz="2800" dirty="0"/>
              <a:t> will form MPF and stimulate entry into M-phase.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172FE6-AF15-D041-9FB3-9CF8ACEF7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941" y="3793214"/>
            <a:ext cx="5978993" cy="291381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45283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High levels of cyclins from G</a:t>
            </a:r>
            <a:r>
              <a:rPr lang="en-US" sz="2800" baseline="-25000" dirty="0"/>
              <a:t>2</a:t>
            </a:r>
            <a:r>
              <a:rPr lang="en-US" sz="2800" dirty="0"/>
              <a:t> associate with Cdk molecules resulting in an active MPF complex.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MPF promotes the breakdown of the nuclear envelope, chromosome condensation, and mitotic spindle formation.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AB197-4967-CE47-8450-476642F60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941" y="3793214"/>
            <a:ext cx="5978993" cy="291381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20329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pf-activity,-ckds-and-cyclin-levels.png" descr="mpf-activity,-ckds-and-cyclin-levels.png">
            <a:extLst>
              <a:ext uri="{FF2B5EF4-FFF2-40B4-BE49-F238E27FC236}">
                <a16:creationId xmlns:a16="http://schemas.microsoft.com/office/drawing/2014/main" id="{EE3CF4CD-B899-0440-8370-AE3162A21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4" y="719529"/>
            <a:ext cx="9102846" cy="54414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844794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1035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MPF is also involved in switching itself off.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initiates a process that leads to the destruction of its own cyclin.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Cdk will remain in the cell until it becomes a part of the MPF again during the next round of the cell cycle.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AB197-4967-CE47-8450-476642F60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12" y="3899217"/>
            <a:ext cx="5978993" cy="291381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20743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Spindle assembly (M)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checkpoint occurs during metaphase, and senses the tension caused by the attachment of the microtubules to the chromosomes.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this tension is sensed, a variety of cyclin-kinase pathways are stimulated promoting the completion of mitosis and re-entry into G</a:t>
            </a:r>
            <a:r>
              <a:rPr lang="en-US" sz="2800" baseline="-25000" dirty="0"/>
              <a:t>1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53167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The effects of a faulty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the next discussion, you will learn what happens when the cell cycle doesn’t function properly.</a:t>
            </a:r>
          </a:p>
        </p:txBody>
      </p:sp>
    </p:spTree>
    <p:extLst>
      <p:ext uri="{BB962C8B-B14F-4D97-AF65-F5344CB8AC3E}">
        <p14:creationId xmlns:p14="http://schemas.microsoft.com/office/powerpoint/2010/main" val="41353434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9627</TotalTime>
  <Words>2622</Words>
  <Application>Microsoft Macintosh PowerPoint</Application>
  <PresentationFormat>On-screen Show (4:3)</PresentationFormat>
  <Paragraphs>227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Symbol</vt:lpstr>
      <vt:lpstr>Tw Cen MT</vt:lpstr>
      <vt:lpstr>Circuit</vt:lpstr>
      <vt:lpstr>Chapter 12</vt:lpstr>
      <vt:lpstr>TOk</vt:lpstr>
      <vt:lpstr>Mitosis</vt:lpstr>
      <vt:lpstr>Mitosis</vt:lpstr>
      <vt:lpstr>Mitosis</vt:lpstr>
      <vt:lpstr>Mitosis</vt:lpstr>
      <vt:lpstr>Mitosis</vt:lpstr>
      <vt:lpstr>Mitosis</vt:lpstr>
      <vt:lpstr>The genome</vt:lpstr>
      <vt:lpstr>Chromosomes</vt:lpstr>
      <vt:lpstr>Chromatin and eukaryotic cells</vt:lpstr>
      <vt:lpstr>Chromatin and eukaryotic cells</vt:lpstr>
      <vt:lpstr>mitosis</vt:lpstr>
      <vt:lpstr>1.  non-dividing cells</vt:lpstr>
      <vt:lpstr>1.  non-dividing cells</vt:lpstr>
      <vt:lpstr>2.  dividing cells</vt:lpstr>
      <vt:lpstr>PowerPoint Presentation</vt:lpstr>
      <vt:lpstr>2 main phases of the cell cycle</vt:lpstr>
      <vt:lpstr>Interphase</vt:lpstr>
      <vt:lpstr>Interphase</vt:lpstr>
      <vt:lpstr>Interphase</vt:lpstr>
      <vt:lpstr>Mitosis—prophase </vt:lpstr>
      <vt:lpstr>Mitosis—prometaphase </vt:lpstr>
      <vt:lpstr>Mitosis—metaphase </vt:lpstr>
      <vt:lpstr>Mitosis—ANaphase </vt:lpstr>
      <vt:lpstr>Mitosis—Telophase </vt:lpstr>
      <vt:lpstr>Mitosis—Cytokinesis </vt:lpstr>
      <vt:lpstr>Cytokinesis in Animal Cells</vt:lpstr>
      <vt:lpstr>Cytokinesis in plants</vt:lpstr>
      <vt:lpstr>PowerPoint Presentation</vt:lpstr>
      <vt:lpstr>Centrioles and centrosomes</vt:lpstr>
      <vt:lpstr>The Mitotic spindle</vt:lpstr>
      <vt:lpstr>Control of the cell cycle</vt:lpstr>
      <vt:lpstr>Control of of the cell cycle</vt:lpstr>
      <vt:lpstr>Control of the cell cycle</vt:lpstr>
      <vt:lpstr>Control of the cell cycle</vt:lpstr>
      <vt:lpstr>PowerPoint Presentation</vt:lpstr>
      <vt:lpstr>Cyclins</vt:lpstr>
      <vt:lpstr>kinases</vt:lpstr>
      <vt:lpstr>kinases</vt:lpstr>
      <vt:lpstr>Cyclin-kinase interactions</vt:lpstr>
      <vt:lpstr>Cyclin-kinase interactions</vt:lpstr>
      <vt:lpstr>Cyclin-kinase interactions</vt:lpstr>
      <vt:lpstr>Cyclin-kinase interactions</vt:lpstr>
      <vt:lpstr>Classes of Cyclins</vt:lpstr>
      <vt:lpstr>Classes of Cyclins</vt:lpstr>
      <vt:lpstr>PowerPoint Presentation</vt:lpstr>
      <vt:lpstr>G1/S Checkpoint</vt:lpstr>
      <vt:lpstr>G1/S Checkpoint</vt:lpstr>
      <vt:lpstr>G1/S Checkpoint</vt:lpstr>
      <vt:lpstr>G0 Quiescence</vt:lpstr>
      <vt:lpstr>Intra-S-Phase Checkpoint</vt:lpstr>
      <vt:lpstr>Intra-S-Phase Checkpoint</vt:lpstr>
      <vt:lpstr>Intra-S-Phase Checkpoint</vt:lpstr>
      <vt:lpstr>G2/M Checkpoint</vt:lpstr>
      <vt:lpstr>G2/M Checkpoint</vt:lpstr>
      <vt:lpstr>G2/M Checkpoint</vt:lpstr>
      <vt:lpstr>PowerPoint Presentation</vt:lpstr>
      <vt:lpstr>G2/M Checkpoint</vt:lpstr>
      <vt:lpstr>Spindle assembly (M) checkpoint</vt:lpstr>
      <vt:lpstr>The effects of a faulty cell cycle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MULTHAUPT, TRAVIS</dc:creator>
  <cp:lastModifiedBy>MULTHAUPT, TRAVIS</cp:lastModifiedBy>
  <cp:revision>95</cp:revision>
  <dcterms:created xsi:type="dcterms:W3CDTF">2020-12-23T18:56:31Z</dcterms:created>
  <dcterms:modified xsi:type="dcterms:W3CDTF">2026-02-15T17:07:06Z</dcterms:modified>
</cp:coreProperties>
</file>