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316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317" r:id="rId37"/>
    <p:sldId id="318" r:id="rId38"/>
    <p:sldId id="319" r:id="rId39"/>
    <p:sldId id="323" r:id="rId40"/>
    <p:sldId id="320" r:id="rId41"/>
    <p:sldId id="321" r:id="rId42"/>
    <p:sldId id="326" r:id="rId43"/>
    <p:sldId id="322" r:id="rId44"/>
    <p:sldId id="324" r:id="rId45"/>
    <p:sldId id="325" r:id="rId46"/>
    <p:sldId id="294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272" r:id="rId61"/>
    <p:sldId id="293" r:id="rId62"/>
    <p:sldId id="309" r:id="rId63"/>
    <p:sldId id="310" r:id="rId64"/>
    <p:sldId id="311" r:id="rId65"/>
    <p:sldId id="312" r:id="rId66"/>
    <p:sldId id="313" r:id="rId67"/>
    <p:sldId id="314" r:id="rId6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>
          <a:solidFill>
            <a:srgbClr val="FFFFFF"/>
          </a:solidFill>
        </a:uFill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53"/>
    <p:restoredTop sz="92522"/>
  </p:normalViewPr>
  <p:slideViewPr>
    <p:cSldViewPr snapToGrid="0">
      <p:cViewPr varScale="1">
        <p:scale>
          <a:sx n="175" d="100"/>
          <a:sy n="175" d="100"/>
        </p:scale>
        <p:origin x="16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85800" y="2095500"/>
            <a:ext cx="7772400" cy="10668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5800" y="3162300"/>
            <a:ext cx="7772400" cy="1295400"/>
          </a:xfrm>
          <a:prstGeom prst="rect">
            <a:avLst/>
          </a:prstGeom>
          <a:effectLst>
            <a:outerShdw blurRad="50800" dist="25400" dir="2700000" rotWithShape="0">
              <a:srgbClr val="000000">
                <a:alpha val="75000"/>
              </a:srgbClr>
            </a:outerShdw>
          </a:effectLst>
        </p:spPr>
        <p:txBody>
          <a:bodyPr anchor="ctr"/>
          <a:lstStyle>
            <a:lvl1pPr marL="40639" indent="0" algn="ctr">
              <a:buSzTx/>
              <a:buFont typeface="Wingdings"/>
              <a:buNone/>
            </a:lvl1pPr>
            <a:lvl2pPr marL="497840" indent="0" algn="ctr">
              <a:buSzTx/>
              <a:buFont typeface="Wingdings"/>
              <a:buNone/>
            </a:lvl2pPr>
            <a:lvl3pPr marL="955039" indent="0" algn="ctr">
              <a:buSzTx/>
              <a:buFont typeface="Wingdings"/>
              <a:buNone/>
            </a:lvl3pPr>
            <a:lvl4pPr marL="1412239" indent="0" algn="ctr">
              <a:buSzTx/>
              <a:buFont typeface="Wingdings"/>
              <a:buNone/>
            </a:lvl4pPr>
            <a:lvl5pPr marL="1869439" indent="0" algn="ctr">
              <a:buSzTx/>
              <a:buFont typeface="Wingdings"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t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7772400" cy="1295400"/>
          </a:xfrm>
          <a:prstGeom prst="rect">
            <a:avLst/>
          </a:prstGeom>
          <a:ln w="12700">
            <a:miter lim="400000"/>
          </a:ln>
          <a:effectLst>
            <a:outerShdw blurRad="63500" dist="381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772400" cy="5029200"/>
          </a:xfrm>
          <a:prstGeom prst="rect">
            <a:avLst/>
          </a:prstGeom>
          <a:ln w="12700">
            <a:miter lim="400000"/>
          </a:ln>
          <a:effectLst>
            <a:outerShdw blurRad="50800" dist="254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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"/>
              <a:defRPr sz="2000"/>
            </a:lvl4pPr>
            <a:lvl5pPr marL="2098039" indent="-228600">
              <a:spcBef>
                <a:spcPts val="400"/>
              </a:spcBef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406616"/>
            <a:ext cx="312068" cy="29898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40639" marR="40639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1pPr>
      <a:lvl2pPr marL="40639" marR="40639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2pPr>
      <a:lvl3pPr marL="40639" marR="40639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3pPr>
      <a:lvl4pPr marL="40639" marR="40639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4pPr>
      <a:lvl5pPr marL="40639" marR="40639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5pPr>
      <a:lvl6pPr marL="40639" marR="40639" indent="22860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6pPr>
      <a:lvl7pPr marL="40639" marR="40639" indent="2743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7pPr>
      <a:lvl8pPr marL="40639" marR="40639" indent="3200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8pPr>
      <a:lvl9pPr marL="40639" marR="40639" indent="3657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DB7A"/>
          </a:solidFill>
          <a:uFill>
            <a:solidFill>
              <a:srgbClr val="FFDB7A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40639" indent="-34290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1pPr>
      <a:lvl2pPr marL="824411" marR="40639" indent="-326571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2pPr>
      <a:lvl3pPr marL="1259839" marR="40639" indent="-30480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3pPr>
      <a:lvl4pPr marL="1778000" marR="40639" indent="-36576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4pPr>
      <a:lvl5pPr marL="2235200" marR="40639" indent="-36576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5pPr>
      <a:lvl6pPr marL="2235200" marR="40639" indent="-36576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6pPr>
      <a:lvl7pPr marL="2235200" marR="40639" indent="-36576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7pPr>
      <a:lvl8pPr marL="2235200" marR="40639" indent="-36576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8pPr>
      <a:lvl9pPr marL="2235200" marR="40639" indent="-365760" algn="l" defTabSz="914400" rtl="0" latinLnBrk="0">
        <a:lnSpc>
          <a:spcPct val="90000"/>
        </a:lnSpc>
        <a:spcBef>
          <a:spcPts val="700"/>
        </a:spcBef>
        <a:spcAft>
          <a:spcPts val="0"/>
        </a:spcAft>
        <a:buClr>
          <a:srgbClr val="FFFFFF"/>
        </a:buClr>
        <a:buSzPct val="80000"/>
        <a:buFontTx/>
        <a:buChar char=""/>
        <a:tabLst/>
        <a:defRPr sz="3200" b="1" i="1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0.png"/><Relationship Id="rId4" Type="http://schemas.openxmlformats.org/officeDocument/2006/relationships/image" Target="../media/image2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33" name="Chapter 36"/>
          <p:cNvSpPr txBox="1">
            <a:spLocks noGrp="1"/>
          </p:cNvSpPr>
          <p:nvPr>
            <p:ph type="title"/>
          </p:nvPr>
        </p:nvSpPr>
        <p:spPr>
          <a:xfrm>
            <a:off x="685800" y="560614"/>
            <a:ext cx="7772400" cy="1066800"/>
          </a:xfrm>
          <a:prstGeom prst="rect">
            <a:avLst/>
          </a:prstGeom>
        </p:spPr>
        <p:txBody>
          <a:bodyPr/>
          <a:lstStyle/>
          <a:p>
            <a:r>
              <a:rPr dirty="0"/>
              <a:t>Chapter 36</a:t>
            </a:r>
          </a:p>
        </p:txBody>
      </p:sp>
      <p:sp>
        <p:nvSpPr>
          <p:cNvPr id="34" name="Transport in Vascular Plants:  Xylem and Phloem"/>
          <p:cNvSpPr txBox="1">
            <a:spLocks noGrp="1"/>
          </p:cNvSpPr>
          <p:nvPr>
            <p:ph type="body" sz="quarter" idx="1"/>
          </p:nvPr>
        </p:nvSpPr>
        <p:spPr>
          <a:xfrm>
            <a:off x="685800" y="13843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r>
              <a:rPr dirty="0"/>
              <a:t>Transport in Vascular Plants:  Xylem and Phloem</a:t>
            </a:r>
          </a:p>
        </p:txBody>
      </p:sp>
      <p:sp>
        <p:nvSpPr>
          <p:cNvPr id="35" name="Essential Idea I:  Structure and function are correlated in the xylem of plants.…"/>
          <p:cNvSpPr/>
          <p:nvPr/>
        </p:nvSpPr>
        <p:spPr>
          <a:xfrm>
            <a:off x="685800" y="2457629"/>
            <a:ext cx="7772400" cy="4165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r>
              <a:rPr lang="en-US" b="1" dirty="0"/>
              <a:t>Guiding Questions:</a:t>
            </a:r>
          </a:p>
          <a:p>
            <a:pPr marL="520700" indent="-511175"/>
            <a:r>
              <a:rPr lang="en-US" b="1" dirty="0"/>
              <a:t>•	How are multicellular organisms adapted to carry out gas exchange?</a:t>
            </a:r>
          </a:p>
          <a:p>
            <a:pPr marL="520700" indent="-511175"/>
            <a:r>
              <a:rPr lang="en-US" b="1" dirty="0"/>
              <a:t>•	What are the similarities and differences in gas exchange between a flowering plant and a mammal?</a:t>
            </a:r>
          </a:p>
          <a:p>
            <a:pPr marL="520700" indent="-511175"/>
            <a:r>
              <a:rPr lang="en-US" b="1" dirty="0"/>
              <a:t>•	What adaptations facilitate transport in animals and plants?</a:t>
            </a:r>
          </a:p>
          <a:p>
            <a:pPr marL="520700" indent="-511175"/>
            <a:r>
              <a:rPr lang="en-US" b="1" dirty="0"/>
              <a:t>•	What are the differences and similarities between transport in animals and plants?</a:t>
            </a:r>
          </a:p>
          <a:p>
            <a:pPr marL="520700" indent="-511175"/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38" name="Solute Move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Solute Movement</a:t>
            </a:r>
          </a:p>
        </p:txBody>
      </p:sp>
      <p:sp>
        <p:nvSpPr>
          <p:cNvPr id="39" name="The plant’s plasma membrane is selectively permeabl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plant’s plasma membrane is selectively permeable.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It regulates the movement solutes in and out of a cell.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Passive transport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Active transport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Transport proteins are in the membrane and allow things in and out.</a:t>
            </a:r>
            <a:r>
              <a:rPr sz="2800" b="0">
                <a:latin typeface="Futura"/>
                <a:ea typeface="Futura"/>
                <a:cs typeface="Futura"/>
                <a:sym typeface="Futur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42" name="Active Transpo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Active Transport</a:t>
            </a:r>
          </a:p>
        </p:txBody>
      </p:sp>
      <p:sp>
        <p:nvSpPr>
          <p:cNvPr id="43" name="Proton pumps are the most important active transport proteins in plant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Proton pumps are the most important active transport proteins in plants.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ATP is used to pump H</a:t>
            </a:r>
            <a:r>
              <a:rPr b="0" baseline="29714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 out of the cell.</a:t>
            </a:r>
          </a:p>
          <a:p>
            <a:pPr lvl="1"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Forms a PE gradient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inside of the cell becomes negative</a:t>
            </a:r>
            <a:r>
              <a:rPr lang="en-US"/>
              <a:t>.</a:t>
            </a:r>
            <a:endParaRPr/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</a:t>
            </a:r>
            <a:r>
              <a:rPr lang="en-US"/>
              <a:t>PE </a:t>
            </a:r>
            <a:r>
              <a:t>energy difference can then be used to do work.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46" name="Plant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Plant Cells</a:t>
            </a:r>
          </a:p>
        </p:txBody>
      </p:sp>
      <p:sp>
        <p:nvSpPr>
          <p:cNvPr id="47" name="Plant cells use this H+ gradient to drive the transport of solut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Plant cells use this H</a:t>
            </a:r>
            <a:r>
              <a:rPr b="0" baseline="29999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 gradient to drive the transport of solutes.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Root cells use this gradient to take up K</a:t>
            </a:r>
            <a:r>
              <a:rPr b="0" baseline="29999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.</a:t>
            </a:r>
            <a:endParaRPr lang="en-US" b="0">
              <a:latin typeface="Futura"/>
              <a:ea typeface="Futura"/>
              <a:cs typeface="Futura"/>
              <a:sym typeface="Futur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0">
                <a:latin typeface="Futura"/>
                <a:ea typeface="Futura"/>
                <a:cs typeface="Futura"/>
                <a:sym typeface="Futura"/>
              </a:rPr>
              <a:t>This lowers water potential allowing water uptake.</a:t>
            </a:r>
            <a:endParaRPr b="0">
              <a:latin typeface="Futura"/>
              <a:ea typeface="Futura"/>
              <a:cs typeface="Futura"/>
              <a:sym typeface="Futura"/>
            </a:endParaRPr>
          </a:p>
        </p:txBody>
      </p:sp>
      <p:pic>
        <p:nvPicPr>
          <p:cNvPr id="48" name="36_04aPlantCellSoluteTran_L.jpg" descr="36_04aPlantCellSoluteTran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4750930"/>
            <a:ext cx="4419600" cy="1976439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49" name="36_03ProtonPump_L.jpg" descr="36_03ProtonPump_L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750930"/>
            <a:ext cx="4724401" cy="1976438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52" name="Cotranspo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Cotransport</a:t>
            </a:r>
          </a:p>
        </p:txBody>
      </p:sp>
      <p:sp>
        <p:nvSpPr>
          <p:cNvPr id="53" name="This occurs when the downhill flow of one solute is coupled with the uphill movement of another.…"/>
          <p:cNvSpPr txBox="1">
            <a:spLocks noGrp="1"/>
          </p:cNvSpPr>
          <p:nvPr>
            <p:ph type="body" idx="1"/>
          </p:nvPr>
        </p:nvSpPr>
        <p:spPr>
          <a:xfrm>
            <a:off x="685800" y="1754188"/>
            <a:ext cx="7772400" cy="5029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This occurs when the downhill flow of one solute is coupled with the uphill movement of another.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In plants, a membrane potential cotransports sucrose with a H</a:t>
            </a:r>
            <a:r>
              <a:rPr b="0" baseline="29999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 moving down its gradient through a protein.</a:t>
            </a:r>
          </a:p>
        </p:txBody>
      </p:sp>
      <p:pic>
        <p:nvPicPr>
          <p:cNvPr id="54" name="36_03ProtonPump_L.jpg" descr="36_03ProtonPump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648200"/>
            <a:ext cx="5105400" cy="2135188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55" name="36_04cPlantCellSoluteTran_L.jpg" descr="36_04cPlantCellSoluteTran_L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4648200"/>
            <a:ext cx="4114801" cy="2146301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58" name="Osm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Osmosis</a:t>
            </a:r>
          </a:p>
        </p:txBody>
      </p:sp>
      <p:sp>
        <p:nvSpPr>
          <p:cNvPr id="59" name="Osmosis is the passive transport of water across a membrane.…"/>
          <p:cNvSpPr txBox="1">
            <a:spLocks noGrp="1"/>
          </p:cNvSpPr>
          <p:nvPr>
            <p:ph type="body" sz="half" idx="1"/>
          </p:nvPr>
        </p:nvSpPr>
        <p:spPr>
          <a:xfrm>
            <a:off x="546100" y="1663700"/>
            <a:ext cx="4953000" cy="5029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Osmosis is the passive transport of water across a membrane.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It is the uptake or loss of water that plants use to survive.</a:t>
            </a:r>
          </a:p>
        </p:txBody>
      </p:sp>
      <p:pic>
        <p:nvPicPr>
          <p:cNvPr id="60" name="36_05aWaterPotential_L.jpg" descr="36_05aWaterPotential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07081" y="1632553"/>
            <a:ext cx="3451163" cy="4381881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63" name="Osm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Osmosis</a:t>
            </a:r>
          </a:p>
        </p:txBody>
      </p:sp>
      <p:sp>
        <p:nvSpPr>
          <p:cNvPr id="64" name="It is the incompressibility of water that allows for its transport along hydrostatic pressure gradients."/>
          <p:cNvSpPr txBox="1">
            <a:spLocks noGrp="1"/>
          </p:cNvSpPr>
          <p:nvPr>
            <p:ph type="body" sz="half" idx="1"/>
          </p:nvPr>
        </p:nvSpPr>
        <p:spPr>
          <a:xfrm>
            <a:off x="768350" y="1828800"/>
            <a:ext cx="7962900" cy="16637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t>It is the incompressibility of water that allows for its transport along hydrostatic pressure gradients.</a:t>
            </a:r>
          </a:p>
        </p:txBody>
      </p:sp>
      <p:pic>
        <p:nvPicPr>
          <p:cNvPr id="65" name="36_08bCellTransport_L.jpg" descr="36_08bCellTransport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32381" y="3355064"/>
            <a:ext cx="5834838" cy="3332397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68" name="Osm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Osmosis</a:t>
            </a:r>
          </a:p>
        </p:txBody>
      </p:sp>
      <p:sp>
        <p:nvSpPr>
          <p:cNvPr id="69" name="If a cell’s plasma membrane is impermeable to solutes, then knowing the solute concentration of either side of the cell will tell you which direction H2O will mov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If a cell’s plasma membrane is impermeable to solutes, then knowing the solute concentration of either side of the cell will tell you which direction H</a:t>
            </a:r>
            <a:r>
              <a:rPr b="0" baseline="-25000">
                <a:latin typeface="Futura"/>
                <a:ea typeface="Futura"/>
                <a:cs typeface="Futura"/>
                <a:sym typeface="Futura"/>
              </a:rPr>
              <a:t>2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O will move.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Determining how the water moves involves calculating the potential (which is denoted as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72" name="Water Potent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Water Potential</a:t>
            </a:r>
          </a:p>
        </p:txBody>
      </p:sp>
      <p:sp>
        <p:nvSpPr>
          <p:cNvPr id="73" name="Plants have cell walls, and the solute concentration along with the physical pressure of the cell wall creates water potential.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772400" cy="49276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t>Plants have cell walls, and the solute concentration along with the physical pressure of the cell wall creates water potential.</a:t>
            </a:r>
          </a:p>
        </p:txBody>
      </p:sp>
      <p:pic>
        <p:nvPicPr>
          <p:cNvPr id="74" name="36_06CellVEnvPsi_L.jpg" descr="36_06CellVEnvPsi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0"/>
            <a:ext cx="8535988" cy="2859088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77" name="Water Potent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Water Potential</a:t>
            </a:r>
          </a:p>
        </p:txBody>
      </p:sp>
      <p:sp>
        <p:nvSpPr>
          <p:cNvPr id="78" name="Free water (not bound to solutes) moves from regions of high water potential to regions of low water potential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Free water (not bound to solutes) moves from regions of high water potential to regions of low water potential.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“Potential” in water is the water’s PE, water’s capacity to do work when it moves from high</a:t>
            </a:r>
            <a:r>
              <a:rPr b="0"/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to low</a:t>
            </a:r>
            <a:r>
              <a:rPr b="0"/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is measured in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MPa or bar</a:t>
            </a:r>
            <a:r>
              <a:rPr b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81" name="Water Potent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Water Potential</a:t>
            </a:r>
          </a:p>
        </p:txBody>
      </p:sp>
      <p:sp>
        <p:nvSpPr>
          <p:cNvPr id="82" name="The water potential (Ψ) of pure water in an open container is zero (at sea level)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The water potential</a:t>
            </a:r>
            <a:r>
              <a:rPr b="0"/>
              <a:t> (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/>
              <a:t>)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of pure water in an open container is zero (at sea level).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Pressure and solute concentration affect water potential.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/>
              <a:t> =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7714"/>
              <a:t>s</a:t>
            </a:r>
            <a:r>
              <a:rPr b="0"/>
              <a:t> +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7714"/>
              <a:t>p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31333"/>
              <a:t>s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(osmotic potential/solute potential)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31333"/>
              <a:t>p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(pressure potential)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85" name="Osmotic/Solute Potent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Osmotic/Solute Potential</a:t>
            </a:r>
          </a:p>
        </p:txBody>
      </p:sp>
      <p:sp>
        <p:nvSpPr>
          <p:cNvPr id="86" name="Osmotic potential and solute potential are the same because the dissolved solutes affect the direction of osmosis.…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772400" cy="4851400"/>
          </a:xfrm>
          <a:prstGeom prst="rect">
            <a:avLst/>
          </a:prstGeo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t>Osmotic potential and solute potential are the same because the dissolved solutes affect the direction of osmosis.</a:t>
            </a:r>
          </a:p>
          <a:p>
            <a:pPr lvl="1">
              <a:buClrTx/>
              <a:buFont typeface="Arial" panose="020B0604020202020204" pitchFamily="34" charset="0"/>
              <a:buChar char="•"/>
              <a:defRPr sz="2800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By definition,</a:t>
            </a:r>
            <a:r>
              <a:rPr b="0"/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7714"/>
              <a:t>s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of pure water is zero.</a:t>
            </a:r>
          </a:p>
          <a:p>
            <a:pPr>
              <a:buClrTx/>
              <a:buFont typeface="Arial" panose="020B0604020202020204" pitchFamily="34" charset="0"/>
              <a:buChar char="•"/>
              <a:defRPr sz="2800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Adding solutes binds H</a:t>
            </a:r>
            <a:r>
              <a:rPr b="0" baseline="-27714">
                <a:latin typeface="Futura"/>
                <a:ea typeface="Futura"/>
                <a:cs typeface="Futura"/>
                <a:sym typeface="Futura"/>
              </a:rPr>
              <a:t>2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0 molecules and lowers its potential to do work.</a:t>
            </a:r>
          </a:p>
          <a:p>
            <a:pPr lvl="1">
              <a:buClrTx/>
              <a:buFont typeface="Arial" panose="020B0604020202020204" pitchFamily="34" charset="0"/>
              <a:buChar char="•"/>
              <a:defRPr sz="2800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The</a:t>
            </a:r>
            <a:r>
              <a:rPr b="0"/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7714"/>
              <a:t>s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of a solution is always negative.</a:t>
            </a:r>
          </a:p>
          <a:p>
            <a:pPr>
              <a:buClrTx/>
              <a:buFont typeface="Arial" panose="020B0604020202020204" pitchFamily="34" charset="0"/>
              <a:buChar char="•"/>
              <a:defRPr sz="2800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For example, the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7714"/>
              <a:t>s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of a 0.1M sugar solution is negative (-0.23MPa).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89" name="Remember,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Remember,</a:t>
            </a:r>
          </a:p>
        </p:txBody>
      </p:sp>
      <p:sp>
        <p:nvSpPr>
          <p:cNvPr id="90" name="High solute concentr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High solute concentration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High osmotic pressure (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P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).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Low osmotic potential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Hypertonic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93" name="Pressure Potent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Pressure Potential</a:t>
            </a:r>
          </a:p>
        </p:txBody>
      </p:sp>
      <p:sp>
        <p:nvSpPr>
          <p:cNvPr id="94" name="Pressure potential (Ψp) is the physical pressure on a soluti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Pressure potential</a:t>
            </a:r>
            <a:r>
              <a:rPr b="0"/>
              <a:t> (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5000"/>
              <a:t>p</a:t>
            </a:r>
            <a:r>
              <a:rPr b="0"/>
              <a:t>)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is the physical pressure on a solution.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5000"/>
              <a:t>p</a:t>
            </a:r>
            <a:r>
              <a:rPr b="0"/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can be positive or negative relative to atmospheric pressure.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The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="0" baseline="-25000"/>
              <a:t>p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 of pure water at atmospheric pressure is 0.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97" name="Water Uptake and Ψ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Water Uptake and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aseline="-25000"/>
              <a:t>p</a:t>
            </a:r>
          </a:p>
        </p:txBody>
      </p:sp>
      <p:sp>
        <p:nvSpPr>
          <p:cNvPr id="98" name="In a flaccid cell, Ψp = 0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In a flaccid cell,</a:t>
            </a:r>
            <a:r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aseline="-25000"/>
              <a:t>p</a:t>
            </a:r>
            <a:r>
              <a:t> =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If we put the cell into a hypertonic environment, the cell will plasmolyze,</a:t>
            </a:r>
            <a:r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t> =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a negative number.</a:t>
            </a:r>
          </a:p>
        </p:txBody>
      </p:sp>
      <p:pic>
        <p:nvPicPr>
          <p:cNvPr id="99" name="36_06CellVEnvPsi_L.jpg" descr="36_06CellVEnvPsi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22240" y="3962377"/>
            <a:ext cx="7301107" cy="2445473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102" name="Water Uptake and Ψ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Water Uptake and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aseline="-25000"/>
              <a:t>p</a:t>
            </a:r>
          </a:p>
        </p:txBody>
      </p:sp>
      <p:sp>
        <p:nvSpPr>
          <p:cNvPr id="103" name="If we put the flaccid cell (Ψp = 0) into a hypotonic environment, the cell will become turgid, and Ψp will increas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If we put the flaccid cell</a:t>
            </a:r>
            <a:r>
              <a:t> (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aseline="-25000"/>
              <a:t>p</a:t>
            </a:r>
            <a:r>
              <a:t> =</a:t>
            </a:r>
            <a:r>
              <a:rPr lang="en-US"/>
              <a:t> </a:t>
            </a:r>
            <a:r>
              <a:rPr lang="en-US" b="0">
                <a:latin typeface="Futura"/>
                <a:ea typeface="Futura"/>
                <a:cs typeface="Futura"/>
                <a:sym typeface="Futura"/>
              </a:rPr>
              <a:t>0</a:t>
            </a:r>
            <a:r>
              <a:t>)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into a hypotonic environment, the cell will become turgid, and</a:t>
            </a:r>
            <a:r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aseline="-25000"/>
              <a:t>p</a:t>
            </a:r>
            <a:r>
              <a:t>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will increase.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"/>
                <a:ea typeface="Futura"/>
                <a:cs typeface="Futura"/>
                <a:sym typeface="Futura"/>
              </a:rPr>
              <a:t>Eventually,</a:t>
            </a:r>
            <a:r>
              <a:t>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t> = 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0</a:t>
            </a:r>
            <a:r>
              <a:t>. (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aseline="-25000"/>
              <a:t>s</a:t>
            </a:r>
            <a:r>
              <a:t> + </a:t>
            </a:r>
            <a:r>
              <a:rPr b="0" i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rPr baseline="-25000"/>
              <a:t>p</a:t>
            </a:r>
            <a:r>
              <a:t> =</a:t>
            </a:r>
            <a:r>
              <a:rPr b="0">
                <a:latin typeface="Futura"/>
                <a:ea typeface="Futura"/>
                <a:cs typeface="Futura"/>
                <a:sym typeface="Futura"/>
              </a:rPr>
              <a:t>0</a:t>
            </a:r>
            <a:r>
              <a:t>)</a:t>
            </a:r>
          </a:p>
        </p:txBody>
      </p:sp>
      <p:pic>
        <p:nvPicPr>
          <p:cNvPr id="104" name="36_06CellVEnvPsi_L.jpg" descr="36_06CellVEnvPsi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43" y="4046031"/>
            <a:ext cx="6965313" cy="2332999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120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121" name="Transpiration is the loss of water from the plant through stomata in the leaf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Transpiration is the loss of water from the plant through stomata in the leaf.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It is a natural consequence of gas exchange.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plant needs CO</a:t>
            </a:r>
            <a:r>
              <a:rPr baseline="-25000"/>
              <a:t>2</a:t>
            </a:r>
            <a:r>
              <a:t> for photosynthesis and O</a:t>
            </a:r>
            <a:r>
              <a:rPr baseline="-25000"/>
              <a:t>2</a:t>
            </a:r>
            <a:r>
              <a:t> for respiration.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exchange of these gases leads to water loss.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125" name="Leaf Anatom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Leaf Anatomy</a:t>
            </a:r>
          </a:p>
        </p:txBody>
      </p:sp>
      <p:sp>
        <p:nvSpPr>
          <p:cNvPr id="126" name="The insides of the leaf are specialized for function:…"/>
          <p:cNvSpPr txBox="1">
            <a:spLocks noGrp="1"/>
          </p:cNvSpPr>
          <p:nvPr>
            <p:ph type="body" idx="1"/>
          </p:nvPr>
        </p:nvSpPr>
        <p:spPr>
          <a:xfrm>
            <a:off x="685800" y="2698594"/>
            <a:ext cx="7772400" cy="415940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insides of the leaf are specialized for function:</a:t>
            </a:r>
          </a:p>
          <a:p>
            <a:pPr lvl="1"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Upper side of leaves contain a lot of cells with chloroplasts.</a:t>
            </a:r>
          </a:p>
          <a:p>
            <a:pPr lvl="1"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underside has a large internal surface area. </a:t>
            </a:r>
          </a:p>
          <a:p>
            <a:pPr lvl="1"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These spaces increase the surface area 10-30x.</a:t>
            </a:r>
          </a:p>
        </p:txBody>
      </p:sp>
      <p:pic>
        <p:nvPicPr>
          <p:cNvPr id="1026" name="Picture 2" descr="5.2: Internal Leaf Structure - Biology LibreTexts">
            <a:extLst>
              <a:ext uri="{FF2B5EF4-FFF2-40B4-BE49-F238E27FC236}">
                <a16:creationId xmlns:a16="http://schemas.microsoft.com/office/drawing/2014/main" id="{FAFE536A-F0CB-4FF2-7B93-A09FEC0CC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57" y="255054"/>
            <a:ext cx="4490997" cy="2443539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F3F341-B2EC-A74F-1BB2-95C10FC5FE5D}"/>
              </a:ext>
            </a:extLst>
          </p:cNvPr>
          <p:cNvSpPr txBox="1"/>
          <p:nvPr/>
        </p:nvSpPr>
        <p:spPr>
          <a:xfrm>
            <a:off x="4411257" y="2411336"/>
            <a:ext cx="4210229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600" dirty="0">
                <a:solidFill>
                  <a:schemeClr val="bg2"/>
                </a:solidFill>
              </a:rPr>
              <a:t>https://bio.libretexts.org/Courses/Norco_College/BIO_5%3A_General_Botany_%28Friedrich_Finnern%29/05%3A_Leaves/5.02%3A_Internal_Leaf_Structure</a:t>
            </a:r>
            <a:endParaRPr kumimoji="0" lang="en-US" sz="6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>
                <a:solidFill>
                  <a:srgbClr val="FFFFFF"/>
                </a:solidFill>
              </a:uFill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29" name="Leaf Anatom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Leaf Anatomy</a:t>
            </a:r>
          </a:p>
        </p:txBody>
      </p:sp>
      <p:sp>
        <p:nvSpPr>
          <p:cNvPr id="130" name="This large internal surface area increases the evaporative loss of water from the pla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This large internal surface area increases the evaporative loss of water from the plant.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Stomata and guard cells help to balance this loss with photosynthetic requirements.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33" name="Transpiration and Evapo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Transpiration and Evaporation</a:t>
            </a:r>
          </a:p>
        </p:txBody>
      </p:sp>
      <p:sp>
        <p:nvSpPr>
          <p:cNvPr id="134" name="Hot, windy, sunny days is when we see the most transpirati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Hot, windy, sunny days </a:t>
            </a:r>
            <a:r>
              <a:rPr lang="en-US" dirty="0"/>
              <a:t>are</a:t>
            </a:r>
            <a:r>
              <a:rPr dirty="0"/>
              <a:t> when we see the most transpiration.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Evaporative water loss, even when the stomata are closed, can cause plants to wilt.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A benefit to evaporative water loss is that it helps the leaf to stay cool.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37" name="Stomat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Stomata</a:t>
            </a:r>
          </a:p>
        </p:txBody>
      </p:sp>
      <p:sp>
        <p:nvSpPr>
          <p:cNvPr id="138" name="The stomata of plants open and close due to changes in the environ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stomata of plants open and close due to changes in the environment.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Guard cells are the sentries that regulate the opening and closing of the stomata.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41" name="Guard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Guard Cells</a:t>
            </a:r>
          </a:p>
        </p:txBody>
      </p:sp>
      <p:sp>
        <p:nvSpPr>
          <p:cNvPr id="142" name="As the guard cells become flaccid or turgid, they close and open respectively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As the guard cells become flaccid or turgid, they close and open respectively.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When they become flaccid, such as during hot/dry periods, there isn’t much water in the plant.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Allowing water out would be a detriment to the plant.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Thus, they remain closed.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45" name="Guard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Guard Cells</a:t>
            </a:r>
          </a:p>
        </p:txBody>
      </p:sp>
      <p:sp>
        <p:nvSpPr>
          <p:cNvPr id="146" name="When the plant becomes turgid, the guard cells swell and they open.…"/>
          <p:cNvSpPr txBox="1">
            <a:spLocks noGrp="1"/>
          </p:cNvSpPr>
          <p:nvPr>
            <p:ph type="body" idx="1"/>
          </p:nvPr>
        </p:nvSpPr>
        <p:spPr>
          <a:xfrm>
            <a:off x="685800" y="1746739"/>
            <a:ext cx="7772400" cy="48006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When the plant becomes turgid, the guard cells swell and they open.</a:t>
            </a:r>
          </a:p>
        </p:txBody>
      </p:sp>
      <p:pic>
        <p:nvPicPr>
          <p:cNvPr id="147" name="36_14Stomata_LP.jpg" descr="36_14Stomata_LP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29733" y="3429000"/>
            <a:ext cx="5297234" cy="2141898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7D683-3430-8A53-8CA0-7E669D552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ravismulthaupt.com">
            <a:extLst>
              <a:ext uri="{FF2B5EF4-FFF2-40B4-BE49-F238E27FC236}">
                <a16:creationId xmlns:a16="http://schemas.microsoft.com/office/drawing/2014/main" id="{747CB9A1-0C55-6858-5E1C-865D1407D716}"/>
              </a:ext>
            </a:extLst>
          </p:cNvPr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50" name="Guard Cells">
            <a:extLst>
              <a:ext uri="{FF2B5EF4-FFF2-40B4-BE49-F238E27FC236}">
                <a16:creationId xmlns:a16="http://schemas.microsoft.com/office/drawing/2014/main" id="{CF025C39-0C81-D53E-24BD-6DE530993D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Guard Cells</a:t>
            </a:r>
          </a:p>
        </p:txBody>
      </p:sp>
      <p:pic>
        <p:nvPicPr>
          <p:cNvPr id="152" name="36_15bGuardCellFunction_L.jpg" descr="36_15bGuardCellFunction_L.jpg">
            <a:extLst>
              <a:ext uri="{FF2B5EF4-FFF2-40B4-BE49-F238E27FC236}">
                <a16:creationId xmlns:a16="http://schemas.microsoft.com/office/drawing/2014/main" id="{2A817585-F700-1346-1E39-93903BAE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105" y="3063765"/>
            <a:ext cx="3562809" cy="2276240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2" name="When the plant becomes turgid, the guard cells swell and they open.…">
            <a:extLst>
              <a:ext uri="{FF2B5EF4-FFF2-40B4-BE49-F238E27FC236}">
                <a16:creationId xmlns:a16="http://schemas.microsoft.com/office/drawing/2014/main" id="{5C16F695-F2F0-ED5C-7191-8C169069C574}"/>
              </a:ext>
            </a:extLst>
          </p:cNvPr>
          <p:cNvSpPr txBox="1">
            <a:spLocks/>
          </p:cNvSpPr>
          <p:nvPr/>
        </p:nvSpPr>
        <p:spPr>
          <a:xfrm>
            <a:off x="609600" y="1698171"/>
            <a:ext cx="5236029" cy="5007429"/>
          </a:xfrm>
          <a:prstGeom prst="rect">
            <a:avLst/>
          </a:prstGeom>
          <a:ln w="12700">
            <a:miter lim="400000"/>
          </a:ln>
          <a:effectLst>
            <a:outerShdw blurRad="50800" dist="254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 marL="383540" marR="40639" indent="-34290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590" marR="40639" indent="-285750" algn="l" defTabSz="914400" rtl="0" latinLnBrk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"/>
              <a:tabLst/>
              <a:defRPr sz="28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3639" marR="40639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24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0839" marR="40639" indent="-228600" algn="l" defTabSz="914400" rtl="0" latinLnBrk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"/>
              <a:tabLst/>
              <a:defRPr sz="20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039" marR="40639" indent="-228600" algn="l" defTabSz="914400" rtl="0" latinLnBrk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20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hangingPunct="1"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Changing the turgor pressure of the guard cells is due largely to the uptake and loss of K</a:t>
            </a:r>
            <a:r>
              <a:rPr lang="en-US" b="0" baseline="29666" dirty="0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 ions. </a:t>
            </a:r>
          </a:p>
          <a:p>
            <a:pPr hangingPunct="1"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Increasing and decreasing the K</a:t>
            </a:r>
            <a:r>
              <a:rPr lang="en-US" b="0" baseline="29666" dirty="0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 concentration within the cell lowers and raises the water potential of a cell.</a:t>
            </a:r>
          </a:p>
        </p:txBody>
      </p:sp>
    </p:spTree>
    <p:extLst>
      <p:ext uri="{BB962C8B-B14F-4D97-AF65-F5344CB8AC3E}">
        <p14:creationId xmlns:p14="http://schemas.microsoft.com/office/powerpoint/2010/main" val="27021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50" name="Guard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Guard Cells</a:t>
            </a:r>
          </a:p>
        </p:txBody>
      </p:sp>
      <p:pic>
        <p:nvPicPr>
          <p:cNvPr id="152" name="36_15bGuardCellFunction_L.jpg" descr="36_15bGuardCellFunction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61481" y="3745156"/>
            <a:ext cx="4633737" cy="2960444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2" name="When the plant becomes turgid, the guard cells swell and they open.…">
            <a:extLst>
              <a:ext uri="{FF2B5EF4-FFF2-40B4-BE49-F238E27FC236}">
                <a16:creationId xmlns:a16="http://schemas.microsoft.com/office/drawing/2014/main" id="{511DFCCE-14CB-E4B4-E18B-EBC04B022211}"/>
              </a:ext>
            </a:extLst>
          </p:cNvPr>
          <p:cNvSpPr txBox="1">
            <a:spLocks/>
          </p:cNvSpPr>
          <p:nvPr/>
        </p:nvSpPr>
        <p:spPr>
          <a:xfrm>
            <a:off x="636814" y="1828800"/>
            <a:ext cx="7870371" cy="3842657"/>
          </a:xfrm>
          <a:prstGeom prst="rect">
            <a:avLst/>
          </a:prstGeom>
          <a:ln w="12700">
            <a:miter lim="400000"/>
          </a:ln>
          <a:effectLst>
            <a:outerShdw blurRad="50800" dist="25400" dir="27000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 marL="383540" marR="40639" indent="-34290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590" marR="40639" indent="-285750" algn="l" defTabSz="914400" rtl="0" latinLnBrk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"/>
              <a:tabLst/>
              <a:defRPr sz="28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3639" marR="40639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24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0839" marR="40639" indent="-228600" algn="l" defTabSz="914400" rtl="0" latinLnBrk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"/>
              <a:tabLst/>
              <a:defRPr sz="20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039" marR="40639" indent="-228600" algn="l" defTabSz="914400" rtl="0" latinLnBrk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20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235200" marR="40639" indent="-365760" algn="l" defTabSz="9144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80000"/>
              <a:buFontTx/>
              <a:buChar char=""/>
              <a:tabLst/>
              <a:defRPr sz="3200" b="1" i="1" u="none" strike="noStrike" cap="none" spc="0" baseline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hangingPunct="1"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Having a lot of water in the plant allows transpiration and photosynthesis to occur without causing damage to the plant. </a:t>
            </a:r>
            <a:r>
              <a:rPr lang="en-US" dirty="0"/>
              <a:t>This causes the water to move.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55" name="Guard Ce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Guard Cells</a:t>
            </a:r>
          </a:p>
        </p:txBody>
      </p:sp>
      <p:sp>
        <p:nvSpPr>
          <p:cNvPr id="156" name="Active transport is responsible for the movement of K+ ions.…"/>
          <p:cNvSpPr txBox="1">
            <a:spLocks noGrp="1"/>
          </p:cNvSpPr>
          <p:nvPr>
            <p:ph type="body" idx="1"/>
          </p:nvPr>
        </p:nvSpPr>
        <p:spPr>
          <a:xfrm>
            <a:off x="635000" y="1828800"/>
            <a:ext cx="7823200" cy="48006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b="0" dirty="0">
                <a:latin typeface="Futura"/>
                <a:ea typeface="Futura"/>
                <a:cs typeface="Futura"/>
                <a:sym typeface="Futura"/>
              </a:rPr>
              <a:t>Active transport is responsible for the movement of K</a:t>
            </a:r>
            <a:r>
              <a:rPr b="0" baseline="29999" dirty="0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 ions.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b="0" dirty="0">
                <a:latin typeface="Futura"/>
                <a:ea typeface="Futura"/>
                <a:cs typeface="Futura"/>
                <a:sym typeface="Futura"/>
              </a:rPr>
              <a:t>Pumping H</a:t>
            </a:r>
            <a:r>
              <a:rPr b="0" baseline="29999" dirty="0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 out of the cell drives K</a:t>
            </a:r>
            <a:r>
              <a:rPr b="0" baseline="29999" dirty="0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 into the cell.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b="0" dirty="0">
                <a:latin typeface="Futura"/>
                <a:ea typeface="Futura"/>
                <a:cs typeface="Futura"/>
                <a:sym typeface="Futura"/>
              </a:rPr>
              <a:t>Sunlight powers the ATP driven proton pumps. This promotes the uptake of K</a:t>
            </a:r>
            <a:r>
              <a:rPr b="0" baseline="29999" dirty="0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, lowering the water potential. 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Water moves from high to low potential causing the guard cells to swell and open.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59" name="3 Cues to Stomatal Ope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3 Cues to Stomatal Opening</a:t>
            </a:r>
          </a:p>
        </p:txBody>
      </p:sp>
      <p:sp>
        <p:nvSpPr>
          <p:cNvPr id="160" name="1.  Ligh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1.  Light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 dirty="0">
                <a:latin typeface="Futura"/>
                <a:ea typeface="Futura"/>
                <a:cs typeface="Futura"/>
                <a:sym typeface="Futura"/>
              </a:rPr>
              <a:t>2.  CO</a:t>
            </a:r>
            <a:r>
              <a:rPr b="0" baseline="-25000" dirty="0">
                <a:latin typeface="Futura"/>
                <a:ea typeface="Futura"/>
                <a:cs typeface="Futura"/>
                <a:sym typeface="Futura"/>
              </a:rPr>
              <a:t>2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 levels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3.  Circadian rhythm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A45F23-0747-636F-1B87-75970F3DC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5369345"/>
            <a:ext cx="7772400" cy="767510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63" name="1.  Ligh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1.  Light</a:t>
            </a:r>
          </a:p>
        </p:txBody>
      </p:sp>
      <p:sp>
        <p:nvSpPr>
          <p:cNvPr id="164" name="Light receptors stimulate the activation of ATP-powered proton pumps and promotes the uptake of K+ which opens the stomata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 dirty="0">
                <a:latin typeface="Futura"/>
                <a:ea typeface="Futura"/>
                <a:cs typeface="Futura"/>
                <a:sym typeface="Futura"/>
              </a:rPr>
              <a:t>Light receptors stimulate the activation of ATP-powered proton pumps and promotes the uptake of K</a:t>
            </a:r>
            <a:r>
              <a:rPr b="0" baseline="29999" dirty="0">
                <a:latin typeface="Futura"/>
                <a:ea typeface="Futura"/>
                <a:cs typeface="Futura"/>
                <a:sym typeface="Futura"/>
              </a:rPr>
              <a:t>+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 which opens the stomata.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1F25482-998C-0869-4080-D6B5FDFEB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421" y="3666671"/>
            <a:ext cx="5315857" cy="2657929"/>
          </a:xfrm>
          <a:prstGeom prst="rect">
            <a:avLst/>
          </a:prstGeom>
          <a:noFill/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1B622E-1D1F-2982-330F-9B187FD9445C}"/>
              </a:ext>
            </a:extLst>
          </p:cNvPr>
          <p:cNvSpPr txBox="1"/>
          <p:nvPr/>
        </p:nvSpPr>
        <p:spPr>
          <a:xfrm>
            <a:off x="1817649" y="6270367"/>
            <a:ext cx="457200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tx1"/>
                </a:solidFill>
              </a:rPr>
              <a:t>https://plantae.org/how-blue-and-red-light-synergistically-drive-stomatal-opening/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67" name="2.  CO2 Lev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2.  CO</a:t>
            </a:r>
            <a:r>
              <a:rPr baseline="-25000" dirty="0"/>
              <a:t>2</a:t>
            </a:r>
            <a:r>
              <a:rPr dirty="0"/>
              <a:t> Level</a:t>
            </a:r>
          </a:p>
        </p:txBody>
      </p:sp>
      <p:sp>
        <p:nvSpPr>
          <p:cNvPr id="168" name="When CO2 levels drop, stomata open to let more in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Low levels of CO</a:t>
            </a:r>
            <a:r>
              <a:rPr lang="en-US" b="0" baseline="-25000" dirty="0">
                <a:latin typeface="Futura"/>
                <a:ea typeface="Futura"/>
                <a:cs typeface="Futura"/>
                <a:sym typeface="Futura"/>
              </a:rPr>
              <a:t>2</a:t>
            </a: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 are also responsible for stomatal opening.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 dirty="0">
                <a:latin typeface="Futura"/>
                <a:ea typeface="Futura"/>
                <a:cs typeface="Futura"/>
                <a:sym typeface="Futura"/>
              </a:rPr>
              <a:t>When CO</a:t>
            </a:r>
            <a:r>
              <a:rPr b="0" baseline="-25000" dirty="0">
                <a:latin typeface="Futura"/>
                <a:ea typeface="Futura"/>
                <a:cs typeface="Futura"/>
                <a:sym typeface="Futura"/>
              </a:rPr>
              <a:t>2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 levels drop, </a:t>
            </a: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the plant senses this and it triggers a cell signaling pathway to stimulate 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stomata </a:t>
            </a: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to 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open </a:t>
            </a:r>
            <a:r>
              <a:rPr lang="en-US" b="0" dirty="0">
                <a:latin typeface="Futura"/>
                <a:ea typeface="Futura"/>
                <a:cs typeface="Futura"/>
                <a:sym typeface="Futura"/>
              </a:rPr>
              <a:t>and</a:t>
            </a:r>
            <a:r>
              <a:rPr b="0" dirty="0">
                <a:latin typeface="Futura"/>
                <a:ea typeface="Futura"/>
                <a:cs typeface="Futura"/>
                <a:sym typeface="Futura"/>
              </a:rPr>
              <a:t> let more in.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71" name="3.  Circadian Rhyth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3.  Circadian Rhythm</a:t>
            </a:r>
          </a:p>
        </p:txBody>
      </p:sp>
      <p:sp>
        <p:nvSpPr>
          <p:cNvPr id="172" name="Circadian rhythm also tells the stomata when to open and close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Circadian rhythm also tells the stomata when to open and close.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75" name="How Does this Appl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How Does this Apply?</a:t>
            </a:r>
          </a:p>
        </p:txBody>
      </p:sp>
      <p:sp>
        <p:nvSpPr>
          <p:cNvPr id="176" name="There are three available routes for water and solute movement with a cell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There are three available routes for water and solute movement with a cell: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1.  Substances move in and out across the plasma membrane.</a:t>
            </a:r>
          </a:p>
        </p:txBody>
      </p:sp>
      <p:pic>
        <p:nvPicPr>
          <p:cNvPr id="177" name="36_08aCellTransport_L.jpg" descr="36_08aCellTransport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968750"/>
            <a:ext cx="7162801" cy="2813051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80" name="How Does this Appl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How Does this Apply?</a:t>
            </a:r>
          </a:p>
        </p:txBody>
      </p:sp>
      <p:sp>
        <p:nvSpPr>
          <p:cNvPr id="181" name="2.  After entering a cell, solutes and water can move throughout the symplast via the plasmodesmata.…"/>
          <p:cNvSpPr txBox="1">
            <a:spLocks noGrp="1"/>
          </p:cNvSpPr>
          <p:nvPr>
            <p:ph type="body" idx="1"/>
          </p:nvPr>
        </p:nvSpPr>
        <p:spPr>
          <a:xfrm>
            <a:off x="482600" y="1778000"/>
            <a:ext cx="7772400" cy="5029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2.  After entering a cell, solutes and water can move throughout the symplast via the plasmodesmata.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3.  Short distance movement can work along the apoplast.</a:t>
            </a:r>
          </a:p>
        </p:txBody>
      </p:sp>
      <p:pic>
        <p:nvPicPr>
          <p:cNvPr id="182" name="36_08bCellTransport_L.jpg" descr="36_08bCellTransport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181475"/>
            <a:ext cx="4419600" cy="2524125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pic>
        <p:nvPicPr>
          <p:cNvPr id="185" name="36_09RootLateralTransport_L.jpg" descr="36_09RootLateralTransport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9638" y="257349"/>
            <a:ext cx="7904724" cy="63417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88" name="How Does this Apply?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dirty="0"/>
              <a:t>How Does this Apply?</a:t>
            </a:r>
          </a:p>
        </p:txBody>
      </p:sp>
      <p:sp>
        <p:nvSpPr>
          <p:cNvPr id="189" name="Bulk flow is good for short distance travel.…"/>
          <p:cNvSpPr txBox="1">
            <a:spLocks noGrp="1"/>
          </p:cNvSpPr>
          <p:nvPr>
            <p:ph type="body" idx="1"/>
          </p:nvPr>
        </p:nvSpPr>
        <p:spPr>
          <a:xfrm>
            <a:off x="685800" y="1752600"/>
            <a:ext cx="7772400" cy="51054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Bulk flow is good for short distance travel.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For long distance travel, pressure is needed.</a:t>
            </a:r>
          </a:p>
        </p:txBody>
      </p:sp>
      <p:pic>
        <p:nvPicPr>
          <p:cNvPr id="190" name="36_01Redwoods_UP.jpg" descr="36_01Redwoods_UP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42456" y="3468099"/>
            <a:ext cx="4554688" cy="3330164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sx="99871" sy="99871" algn="ctr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dirty="0"/>
              <a:t>travismulthaupt.com</a:t>
            </a:r>
          </a:p>
        </p:txBody>
      </p:sp>
      <p:sp>
        <p:nvSpPr>
          <p:cNvPr id="193" name="Xyl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Xylem</a:t>
            </a:r>
          </a:p>
        </p:txBody>
      </p:sp>
      <p:sp>
        <p:nvSpPr>
          <p:cNvPr id="194" name="Negative pressure drives long distance transport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Negative pressure drives long distance transport.</a:t>
            </a:r>
          </a:p>
        </p:txBody>
      </p:sp>
      <p:pic>
        <p:nvPicPr>
          <p:cNvPr id="195" name="36_01xTrees_XUP.jpg" descr="36_01xTrees_XUP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438400"/>
            <a:ext cx="3535363" cy="4365626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A.  Xyl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Xylem</a:t>
            </a:r>
          </a:p>
        </p:txBody>
      </p:sp>
      <p:sp>
        <p:nvSpPr>
          <p:cNvPr id="118" name="Xylem conveys water and dissolved minerals upward from roots to shoot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effectLst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Xylem conveys water and dissolved minerals upward from roots to shoots.</a:t>
            </a:r>
          </a:p>
        </p:txBody>
      </p:sp>
      <p:pic>
        <p:nvPicPr>
          <p:cNvPr id="119" name="IMG_3503.png" descr="IMG_35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768" y="3124200"/>
            <a:ext cx="5232870" cy="3489249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.  Xyl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Xylem  </a:t>
            </a:r>
          </a:p>
        </p:txBody>
      </p:sp>
      <p:sp>
        <p:nvSpPr>
          <p:cNvPr id="123" name="The two types of water conducting cells of xylem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effectLst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The two types of water conducting cells of xylem.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A.  Tracheids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B.  Vessel Elements: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These are dead at functional maturity.</a:t>
            </a:r>
            <a:endParaRPr lang="en-US" b="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Xylem has many modifications including incomplete end walls, lignification, and pits.</a:t>
            </a:r>
            <a:endParaRPr b="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E4D1FA-0ED2-559A-E3F8-DEFD1AF32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62" y="5711022"/>
            <a:ext cx="7772400" cy="101614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A.  Tracheids"/>
          <p:cNvSpPr txBox="1">
            <a:spLocks noGrp="1"/>
          </p:cNvSpPr>
          <p:nvPr>
            <p:ph type="title"/>
          </p:nvPr>
        </p:nvSpPr>
        <p:spPr>
          <a:xfrm>
            <a:off x="696516" y="759024"/>
            <a:ext cx="7768828" cy="1027871"/>
          </a:xfrm>
          <a:prstGeom prst="rect">
            <a:avLst/>
          </a:prstGeom>
        </p:spPr>
        <p:txBody>
          <a:bodyPr/>
          <a:lstStyle/>
          <a:p>
            <a:r>
              <a:rPr dirty="0"/>
              <a:t>Tracheids</a:t>
            </a:r>
          </a:p>
        </p:txBody>
      </p:sp>
      <p:sp>
        <p:nvSpPr>
          <p:cNvPr id="127" name="Tracheids are found in the xylem of all vascular plants.…"/>
          <p:cNvSpPr txBox="1">
            <a:spLocks noGrp="1"/>
          </p:cNvSpPr>
          <p:nvPr>
            <p:ph type="body" sz="half" idx="1"/>
          </p:nvPr>
        </p:nvSpPr>
        <p:spPr>
          <a:xfrm>
            <a:off x="410765" y="1746738"/>
            <a:ext cx="4852611" cy="5111262"/>
          </a:xfrm>
          <a:prstGeom prst="rect">
            <a:avLst/>
          </a:prstGeom>
          <a:effectLst/>
        </p:spPr>
        <p:txBody>
          <a:bodyPr/>
          <a:lstStyle/>
          <a:p>
            <a:pPr marL="581025" indent="-349250">
              <a:buFont typeface="Arial" panose="020B0604020202020204" pitchFamily="34" charset="0"/>
              <a:buChar char="•"/>
              <a:defRPr sz="3400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Tracheids are found in the xylem of all vascular plants.</a:t>
            </a:r>
          </a:p>
          <a:p>
            <a:pPr marL="581025" indent="-349250">
              <a:buFont typeface="Arial" panose="020B0604020202020204" pitchFamily="34" charset="0"/>
              <a:buChar char="•"/>
              <a:defRPr sz="3400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Most angiosperms, a few gymnosperms, and a few seedless vascular plants have vessels.</a:t>
            </a:r>
          </a:p>
        </p:txBody>
      </p:sp>
      <p:pic>
        <p:nvPicPr>
          <p:cNvPr id="128" name="35_09dPlantCellDiversit_CL.jpg" descr="35_09dPlantCellDiversit_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466" y="1584996"/>
            <a:ext cx="3841881" cy="4665785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8CC8D-3C3C-804E-C46E-F59E1E564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A.  Tracheids">
            <a:extLst>
              <a:ext uri="{FF2B5EF4-FFF2-40B4-BE49-F238E27FC236}">
                <a16:creationId xmlns:a16="http://schemas.microsoft.com/office/drawing/2014/main" id="{43ACD210-646A-40CA-328C-34A94AF96A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6516" y="652506"/>
            <a:ext cx="7768828" cy="1027871"/>
          </a:xfrm>
          <a:prstGeom prst="rect">
            <a:avLst/>
          </a:prstGeom>
        </p:spPr>
        <p:txBody>
          <a:bodyPr/>
          <a:lstStyle/>
          <a:p>
            <a:r>
              <a:rPr dirty="0"/>
              <a:t>Tracheids</a:t>
            </a:r>
          </a:p>
        </p:txBody>
      </p:sp>
      <p:sp>
        <p:nvSpPr>
          <p:cNvPr id="127" name="Tracheids are found in the xylem of all vascular plants.…">
            <a:extLst>
              <a:ext uri="{FF2B5EF4-FFF2-40B4-BE49-F238E27FC236}">
                <a16:creationId xmlns:a16="http://schemas.microsoft.com/office/drawing/2014/main" id="{A7324A63-FD88-6519-E5D8-43B12F316B8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492368" y="1758462"/>
            <a:ext cx="4632603" cy="5099538"/>
          </a:xfrm>
          <a:prstGeom prst="rect">
            <a:avLst/>
          </a:prstGeom>
          <a:effectLst/>
        </p:spPr>
        <p:txBody>
          <a:bodyPr/>
          <a:lstStyle/>
          <a:p>
            <a:pPr marL="581025" indent="-349250">
              <a:buFont typeface="Arial" panose="020B0604020202020204" pitchFamily="34" charset="0"/>
              <a:buChar char="•"/>
              <a:defRPr sz="3400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When the cell dies, a non-living conduit remains through which water flows.</a:t>
            </a:r>
          </a:p>
          <a:p>
            <a:pPr marL="581025" indent="-349250">
              <a:buFont typeface="Arial" panose="020B0604020202020204" pitchFamily="34" charset="0"/>
              <a:buChar char="•"/>
              <a:defRPr sz="3400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The secondary cell walls contain lignin.</a:t>
            </a:r>
          </a:p>
        </p:txBody>
      </p:sp>
      <p:pic>
        <p:nvPicPr>
          <p:cNvPr id="128" name="35_09dPlantCellDiversit_CL.jpg" descr="35_09dPlantCellDiversit_CL.jpg">
            <a:extLst>
              <a:ext uri="{FF2B5EF4-FFF2-40B4-BE49-F238E27FC236}">
                <a16:creationId xmlns:a16="http://schemas.microsoft.com/office/drawing/2014/main" id="{10DC1F52-AB7A-6259-8C6F-00D8EBC6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971" y="1411063"/>
            <a:ext cx="3920804" cy="4761633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096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.  Vessel Elements"/>
          <p:cNvSpPr txBox="1">
            <a:spLocks noGrp="1"/>
          </p:cNvSpPr>
          <p:nvPr>
            <p:ph type="title"/>
          </p:nvPr>
        </p:nvSpPr>
        <p:spPr>
          <a:xfrm>
            <a:off x="687586" y="422031"/>
            <a:ext cx="7768828" cy="1328188"/>
          </a:xfrm>
          <a:prstGeom prst="rect">
            <a:avLst/>
          </a:prstGeom>
        </p:spPr>
        <p:txBody>
          <a:bodyPr/>
          <a:lstStyle/>
          <a:p>
            <a:r>
              <a:t>Vessel Elements</a:t>
            </a:r>
          </a:p>
        </p:txBody>
      </p:sp>
      <p:sp>
        <p:nvSpPr>
          <p:cNvPr id="132" name="Vessel elements are usually wider, shorter and thinner than tracheids.…"/>
          <p:cNvSpPr txBox="1">
            <a:spLocks noGrp="1"/>
          </p:cNvSpPr>
          <p:nvPr>
            <p:ph type="body" sz="half" idx="1"/>
          </p:nvPr>
        </p:nvSpPr>
        <p:spPr>
          <a:xfrm>
            <a:off x="468923" y="1982391"/>
            <a:ext cx="4254882" cy="4875609"/>
          </a:xfrm>
          <a:prstGeom prst="rect">
            <a:avLst/>
          </a:prstGeom>
          <a:effectLst/>
        </p:spPr>
        <p:txBody>
          <a:bodyPr/>
          <a:lstStyle/>
          <a:p>
            <a:pPr marL="581025" indent="-336550"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Vessel elements are usually wider, shorter and thinner than tracheids.</a:t>
            </a:r>
          </a:p>
          <a:p>
            <a:pPr marL="581025" indent="-336550"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They are relatively long micropipes and are aligned end to end.</a:t>
            </a:r>
          </a:p>
        </p:txBody>
      </p:sp>
      <p:pic>
        <p:nvPicPr>
          <p:cNvPr id="133" name="35_09dPlantCellDiversit_CL.jpg" descr="35_09dPlantCellDiversit_C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52368" y="1375172"/>
            <a:ext cx="4393407" cy="5335587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B.  Phlo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Xylem</a:t>
            </a:r>
            <a:endParaRPr/>
          </a:p>
        </p:txBody>
      </p:sp>
      <p:sp>
        <p:nvSpPr>
          <p:cNvPr id="137" name="Phloem transports organic nutrients from where they are made to where they are needed (from leaves to root tips, developing leaves and fruits)."/>
          <p:cNvSpPr txBox="1">
            <a:spLocks noGrp="1"/>
          </p:cNvSpPr>
          <p:nvPr>
            <p:ph type="body" idx="1"/>
          </p:nvPr>
        </p:nvSpPr>
        <p:spPr>
          <a:xfrm>
            <a:off x="685800" y="1691640"/>
            <a:ext cx="7772400" cy="5166360"/>
          </a:xfrm>
          <a:prstGeom prst="rect">
            <a:avLst/>
          </a:prstGeom>
          <a:effectLst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In the roots of plants, active transport results in the movement of potassium (K</a:t>
            </a:r>
            <a:r>
              <a:rPr lang="en-US" b="0" baseline="30000">
                <a:latin typeface="Futura Medium" panose="020B0602020204020303" pitchFamily="34" charset="-79"/>
                <a:cs typeface="Futura Medium" panose="020B0602020204020303" pitchFamily="34" charset="-79"/>
              </a:rPr>
              <a:t>+</a:t>
            </a: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) and other ions into the cells.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This lowers the water potential and water moves in by osmosis generating root pressure.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This plays a role in water movement in certain environmental conditions.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C58897-03F4-B972-C2F1-A5F1D9334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435704"/>
            <a:ext cx="7772400" cy="122153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41132-7DE9-903A-C671-0975299A7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B.  Phloem">
            <a:extLst>
              <a:ext uri="{FF2B5EF4-FFF2-40B4-BE49-F238E27FC236}">
                <a16:creationId xmlns:a16="http://schemas.microsoft.com/office/drawing/2014/main" id="{708DBA11-F435-8474-05A1-2EE20F3FC5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Phloem</a:t>
            </a:r>
          </a:p>
        </p:txBody>
      </p:sp>
      <p:sp>
        <p:nvSpPr>
          <p:cNvPr id="137" name="Phloem transports organic nutrients from where they are made to where they are needed (from leaves to root tips, developing leaves and fruits).">
            <a:extLst>
              <a:ext uri="{FF2B5EF4-FFF2-40B4-BE49-F238E27FC236}">
                <a16:creationId xmlns:a16="http://schemas.microsoft.com/office/drawing/2014/main" id="{539E4CFB-0424-373D-8990-1F6DC9D2CA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effectLst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b="0">
                <a:latin typeface="Futura Medium" panose="020B0602020204020303" pitchFamily="34" charset="-79"/>
                <a:cs typeface="Futura Medium" panose="020B0602020204020303" pitchFamily="34" charset="-79"/>
              </a:rPr>
              <a:t>Phloem transports organic nutrients from where they are made</a:t>
            </a: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 (source)</a:t>
            </a:r>
            <a:r>
              <a:rPr b="0">
                <a:latin typeface="Futura Medium" panose="020B0602020204020303" pitchFamily="34" charset="-79"/>
                <a:cs typeface="Futura Medium" panose="020B0602020204020303" pitchFamily="34" charset="-79"/>
              </a:rPr>
              <a:t> to where they are needed</a:t>
            </a: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/stored (sink).</a:t>
            </a:r>
          </a:p>
        </p:txBody>
      </p:sp>
    </p:spTree>
    <p:extLst>
      <p:ext uri="{BB962C8B-B14F-4D97-AF65-F5344CB8AC3E}">
        <p14:creationId xmlns:p14="http://schemas.microsoft.com/office/powerpoint/2010/main" val="201856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B.  Phloem and Sieve Tubes"/>
          <p:cNvSpPr txBox="1">
            <a:spLocks noGrp="1"/>
          </p:cNvSpPr>
          <p:nvPr>
            <p:ph type="title"/>
          </p:nvPr>
        </p:nvSpPr>
        <p:spPr>
          <a:xfrm>
            <a:off x="696516" y="687587"/>
            <a:ext cx="7768828" cy="1062633"/>
          </a:xfrm>
          <a:prstGeom prst="rect">
            <a:avLst/>
          </a:prstGeom>
        </p:spPr>
        <p:txBody>
          <a:bodyPr/>
          <a:lstStyle/>
          <a:p>
            <a:r>
              <a:t>B.  Phloem and Sieve Tubes</a:t>
            </a:r>
          </a:p>
        </p:txBody>
      </p:sp>
      <p:sp>
        <p:nvSpPr>
          <p:cNvPr id="141" name="The sugar conducting cells of phloem are alive at maturity.…"/>
          <p:cNvSpPr txBox="1">
            <a:spLocks noGrp="1"/>
          </p:cNvSpPr>
          <p:nvPr>
            <p:ph type="body" idx="1"/>
          </p:nvPr>
        </p:nvSpPr>
        <p:spPr>
          <a:xfrm>
            <a:off x="601448" y="2196790"/>
            <a:ext cx="4756658" cy="3781979"/>
          </a:xfrm>
          <a:prstGeom prst="rect">
            <a:avLst/>
          </a:prstGeom>
          <a:effectLst/>
        </p:spPr>
        <p:txBody>
          <a:bodyPr/>
          <a:lstStyle/>
          <a:p>
            <a:pPr marL="581025" indent="-3365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The sugar conducting cells of phloem are alive at maturity.</a:t>
            </a:r>
          </a:p>
          <a:p>
            <a:pPr marL="581025" indent="-3365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b="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The sugar and other organic nutrients flows through sieve tubes.</a:t>
            </a:r>
          </a:p>
        </p:txBody>
      </p:sp>
      <p:pic>
        <p:nvPicPr>
          <p:cNvPr id="142" name="35_09ePlantCellDiversit_CL.jpg" descr="35_09ePlantCellDiversit_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106" y="2196790"/>
            <a:ext cx="3592785" cy="3525166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50800" dir="5400000" algn="ctr" rotWithShape="0">
              <a:schemeClr val="tx1"/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19F6-5B91-6DBC-013D-5F1DBAF2A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B.  Phloem and Sieve Tubes">
            <a:extLst>
              <a:ext uri="{FF2B5EF4-FFF2-40B4-BE49-F238E27FC236}">
                <a16:creationId xmlns:a16="http://schemas.microsoft.com/office/drawing/2014/main" id="{6943DEF6-8DE9-D27C-1A6E-60A23043F6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6516" y="687587"/>
            <a:ext cx="7768828" cy="1062633"/>
          </a:xfrm>
          <a:prstGeom prst="rect">
            <a:avLst/>
          </a:prstGeom>
        </p:spPr>
        <p:txBody>
          <a:bodyPr/>
          <a:lstStyle/>
          <a:p>
            <a:r>
              <a:t>B.  Phloem and Sieve Tubes</a:t>
            </a:r>
          </a:p>
        </p:txBody>
      </p:sp>
      <p:sp>
        <p:nvSpPr>
          <p:cNvPr id="141" name="The sugar conducting cells of phloem are alive at maturity.…">
            <a:extLst>
              <a:ext uri="{FF2B5EF4-FFF2-40B4-BE49-F238E27FC236}">
                <a16:creationId xmlns:a16="http://schemas.microsoft.com/office/drawing/2014/main" id="{BDA398FE-6A63-42F3-D44C-26F1A1B5DB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1447" y="1756082"/>
            <a:ext cx="4931845" cy="4222687"/>
          </a:xfrm>
          <a:prstGeom prst="rect">
            <a:avLst/>
          </a:prstGeom>
          <a:effectLst/>
        </p:spPr>
        <p:txBody>
          <a:bodyPr/>
          <a:lstStyle/>
          <a:p>
            <a:pPr marL="581025" indent="-3365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b="0">
                <a:latin typeface="Futura Medium" panose="020B0602020204020303" pitchFamily="34" charset="-79"/>
                <a:cs typeface="Futura Medium" panose="020B0602020204020303" pitchFamily="34" charset="-79"/>
              </a:rPr>
              <a:t>The end walls of sieve tubes have sieve plates which have pores that allow fluid to move from tube to tube</a:t>
            </a: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 throughout the plant</a:t>
            </a:r>
            <a:r>
              <a:rPr b="0">
                <a:latin typeface="Futura Medium" panose="020B0602020204020303" pitchFamily="34" charset="-79"/>
                <a:cs typeface="Futura Medium" panose="020B0602020204020303" pitchFamily="34" charset="-79"/>
              </a:rPr>
              <a:t>.</a:t>
            </a:r>
            <a:endParaRPr lang="en-US" b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581025" indent="-3365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0">
                <a:latin typeface="Futura Medium" panose="020B0602020204020303" pitchFamily="34" charset="-79"/>
                <a:cs typeface="Futura Medium" panose="020B0602020204020303" pitchFamily="34" charset="-79"/>
              </a:rPr>
              <a:t>*More on this in a moment.</a:t>
            </a:r>
            <a:endParaRPr b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142" name="35_09ePlantCellDiversit_CL.jpg" descr="35_09ePlantCellDiversit_CL.jpg">
            <a:extLst>
              <a:ext uri="{FF2B5EF4-FFF2-40B4-BE49-F238E27FC236}">
                <a16:creationId xmlns:a16="http://schemas.microsoft.com/office/drawing/2014/main" id="{8479B348-FB24-0267-13E1-F9312432B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998" y="1936370"/>
            <a:ext cx="3592785" cy="3525166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50800" dir="5400000" algn="ctr" rotWithShape="0">
              <a:schemeClr val="tx1"/>
            </a:outerShdw>
          </a:effectLst>
        </p:spPr>
      </p:pic>
    </p:spTree>
    <p:extLst>
      <p:ext uri="{BB962C8B-B14F-4D97-AF65-F5344CB8AC3E}">
        <p14:creationId xmlns:p14="http://schemas.microsoft.com/office/powerpoint/2010/main" val="275900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793B9-77FF-E82D-B646-4AF96082B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ravismulthaupt.com">
            <a:extLst>
              <a:ext uri="{FF2B5EF4-FFF2-40B4-BE49-F238E27FC236}">
                <a16:creationId xmlns:a16="http://schemas.microsoft.com/office/drawing/2014/main" id="{069D9981-DEFB-C2C2-B12F-8EB6B016F4B5}"/>
              </a:ext>
            </a:extLst>
          </p:cNvPr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198" name="Transpiration">
            <a:extLst>
              <a:ext uri="{FF2B5EF4-FFF2-40B4-BE49-F238E27FC236}">
                <a16:creationId xmlns:a16="http://schemas.microsoft.com/office/drawing/2014/main" id="{3C9E6C1F-9097-E8A2-5118-9DA846C1AF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199" name="Due to transpiration, water loss reduces the pressure in leaf xylem.…">
            <a:extLst>
              <a:ext uri="{FF2B5EF4-FFF2-40B4-BE49-F238E27FC236}">
                <a16:creationId xmlns:a16="http://schemas.microsoft.com/office/drawing/2014/main" id="{6486B51C-0BFA-C425-145B-FE43013AC4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1699847"/>
            <a:ext cx="7772400" cy="36576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sz="3000"/>
              <a:t>Due to transpiration, water loss reduces the pressure in leaf xylem.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sz="3000"/>
              <a:t>This creates tension that “pulls” the xylem upward from the roots.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sz="3000"/>
              <a:t>Active transport pumps ions into the roots of plant cells.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sz="3000"/>
              <a:t>This lowers the water potential of the cells and draws water into the cells.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75717C-FB87-DD51-F1AC-CFCB3199C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54" y="5308516"/>
            <a:ext cx="7772400" cy="150259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01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02" name="Transpiration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03" name="Drawing water in acts to increase the water pressure within the cells and this pushes the water upward.…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7772400" cy="4876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Drawing water in acts to increase the water pressure within the cells and this pushes the water upward.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water can only be pushed upward so far, and cannot keep pace with transpiration.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lang="en-US" dirty="0"/>
              <a:t>To meet the needs of the plant, pressure is needed.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09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10" name="When the sun rises and the stomata open, the increase in the amount of water lost acts to pull water upward from below."/>
          <p:cNvSpPr txBox="1">
            <a:spLocks noGrp="1"/>
          </p:cNvSpPr>
          <p:nvPr>
            <p:ph type="body" sz="half" idx="1"/>
          </p:nvPr>
        </p:nvSpPr>
        <p:spPr>
          <a:xfrm>
            <a:off x="571500" y="1828800"/>
            <a:ext cx="3746500" cy="50292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t>When the sun rises and the stomata open, the increase in the amount of water lost acts to pull water upward from below.</a:t>
            </a:r>
          </a:p>
        </p:txBody>
      </p:sp>
      <p:pic>
        <p:nvPicPr>
          <p:cNvPr id="211" name="36_16XerophyteLeaf_LP.jpg" descr="36_16XerophyteLeaf_LP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066800"/>
            <a:ext cx="4678363" cy="5029200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14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15" name="The spaces in the spongy mesophyll are saturated with water vapor--a high water potential.…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772400" cy="4749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spaces in the spongy mesophyll are saturated with water vapor--a high water potential.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Generally, the air outside of the plant cell is much drier, and has a lower water potential.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Recall that water moves from a high water potential to a low water potential.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Thus, water moves out.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pic>
        <p:nvPicPr>
          <p:cNvPr id="218" name="36_12Transpiration_L.jpg" descr="36_12Transpiration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49" y="-11722"/>
            <a:ext cx="9144001" cy="482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5290FC-2C68-F131-A1CD-E43F98949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814278"/>
            <a:ext cx="7772400" cy="99452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0CEDBE-0D90-68F7-DD8E-B2237C134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862565"/>
            <a:ext cx="7772400" cy="98371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rPr err="1"/>
              <a:t>travismulthaupt.com</a:t>
            </a:r>
            <a:endParaRPr/>
          </a:p>
        </p:txBody>
      </p:sp>
      <p:sp>
        <p:nvSpPr>
          <p:cNvPr id="221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22" name="As the water leaves the leaf, more is pulled up from below.…"/>
          <p:cNvSpPr txBox="1">
            <a:spLocks noGrp="1"/>
          </p:cNvSpPr>
          <p:nvPr>
            <p:ph type="body" sz="half" idx="1"/>
          </p:nvPr>
        </p:nvSpPr>
        <p:spPr>
          <a:xfrm>
            <a:off x="533400" y="1699846"/>
            <a:ext cx="3937000" cy="4916854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As the water </a:t>
            </a:r>
            <a:r>
              <a:rPr lang="en-US"/>
              <a:t>exits</a:t>
            </a:r>
            <a:r>
              <a:t> the leaf, more is pulled up from below.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Put another way, the negative water potential of the leaves acts to </a:t>
            </a:r>
            <a:r>
              <a:rPr lang="en-US"/>
              <a:t>pull</a:t>
            </a:r>
            <a:r>
              <a:t> water up from below.</a:t>
            </a:r>
          </a:p>
        </p:txBody>
      </p:sp>
      <p:pic>
        <p:nvPicPr>
          <p:cNvPr id="223" name="36_13XylemSapFlow_L.jpg" descr="36_13XylemSapFlo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84308" y="1181100"/>
            <a:ext cx="4630738" cy="5183188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27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28" name="The cohesive properties of water (hydrogen bonding) assists in the process.…"/>
          <p:cNvSpPr txBox="1">
            <a:spLocks noGrp="1"/>
          </p:cNvSpPr>
          <p:nvPr>
            <p:ph type="body" sz="half" idx="1"/>
          </p:nvPr>
        </p:nvSpPr>
        <p:spPr>
          <a:xfrm>
            <a:off x="571500" y="1689100"/>
            <a:ext cx="3924300" cy="5029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cohesive properties of water (hydrogen bonding) assists in the process.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water gets pulled up the plant without separating.</a:t>
            </a:r>
          </a:p>
        </p:txBody>
      </p:sp>
      <p:pic>
        <p:nvPicPr>
          <p:cNvPr id="229" name="36_13XylemSapFlow_L.jpg" descr="36_13XylemSapFlo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043354"/>
            <a:ext cx="4630738" cy="5183188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33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34" name="The adhesive properties of water along with evaporation generate tension forces in leaf cell walls."/>
          <p:cNvSpPr txBox="1">
            <a:spLocks noGrp="1"/>
          </p:cNvSpPr>
          <p:nvPr>
            <p:ph type="body" sz="half" idx="1"/>
          </p:nvPr>
        </p:nvSpPr>
        <p:spPr>
          <a:xfrm>
            <a:off x="571500" y="1689100"/>
            <a:ext cx="3924300" cy="50292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t>The adhesive properties of water along with evaporation generate tension forces in leaf cell walls.</a:t>
            </a:r>
          </a:p>
        </p:txBody>
      </p:sp>
      <p:pic>
        <p:nvPicPr>
          <p:cNvPr id="235" name="36_13XylemSapFlow_L.jpg" descr="36_13XylemSapFlo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019908"/>
            <a:ext cx="4630738" cy="5183188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39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40" name="As the water evaporates from the mesophyll, more water is drawn through the pores in the leaf cell walls from the nearest xylem generating tension."/>
          <p:cNvSpPr txBox="1">
            <a:spLocks noGrp="1"/>
          </p:cNvSpPr>
          <p:nvPr>
            <p:ph type="body" sz="half" idx="1"/>
          </p:nvPr>
        </p:nvSpPr>
        <p:spPr>
          <a:xfrm>
            <a:off x="685800" y="1689100"/>
            <a:ext cx="3898900" cy="50292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t>As the water evaporates from the mesophyll, more water is drawn through the pores in the leaf cell walls from the nearest xylem generating tension.</a:t>
            </a:r>
          </a:p>
        </p:txBody>
      </p:sp>
      <p:pic>
        <p:nvPicPr>
          <p:cNvPr id="241" name="36_13XylemSapFlow_L.jpg" descr="36_13XylemSapFlo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37765" y="1141412"/>
            <a:ext cx="4630738" cy="5183188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45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46" name="The xylem pipes’ walls are stiff, but somewhat flexibl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xylem pipes’ walls are stiff, but somewhat flexible.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tension created by the water as it is pulled up the tree on a hot day pulls the xylem pipes inward.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This can be measured.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thick secondary cell walls of the xylem prevents collapse.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49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Transpiration</a:t>
            </a:r>
          </a:p>
        </p:txBody>
      </p:sp>
      <p:sp>
        <p:nvSpPr>
          <p:cNvPr id="250" name="Xylem channels stop functioning when:…"/>
          <p:cNvSpPr txBox="1">
            <a:spLocks noGrp="1"/>
          </p:cNvSpPr>
          <p:nvPr>
            <p:ph type="body" idx="1"/>
          </p:nvPr>
        </p:nvSpPr>
        <p:spPr>
          <a:xfrm>
            <a:off x="558800" y="2051538"/>
            <a:ext cx="8242300" cy="46032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Xylem channels stop functioning when: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When the xylem channels break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xylem channels freeze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An air pocket gets in them.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They do, however, provide support for the plant.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On hot days, xylem can move 75cm/min.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About the speed of a second hand moving around a </a:t>
            </a:r>
            <a:r>
              <a:rPr lang="en-US" dirty="0"/>
              <a:t>school </a:t>
            </a:r>
            <a:r>
              <a:rPr dirty="0"/>
              <a:t>clock.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53" name="Phlo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Phloem</a:t>
            </a:r>
          </a:p>
        </p:txBody>
      </p:sp>
      <p:sp>
        <p:nvSpPr>
          <p:cNvPr id="254" name="Phloem contains the sugar (organic compounds) plants make during photosynthesi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Phloem contains the sugar (organic compounds) plants make during photosynthesis.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Phloem can flow in many directions.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It always flows from source to sink.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57" name="Phlo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Phloem</a:t>
            </a:r>
          </a:p>
        </p:txBody>
      </p:sp>
      <p:sp>
        <p:nvSpPr>
          <p:cNvPr id="258" name="The primary sugar source is usually the leaf, which is where photosynthesis occur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primary sugar source is usually the leaf, which is where photosynthesis occurs.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sink is what stores the </a:t>
            </a:r>
            <a:r>
              <a:rPr lang="en-US" dirty="0"/>
              <a:t>sugar and</a:t>
            </a:r>
            <a:r>
              <a:rPr dirty="0"/>
              <a:t> usually receives it from the nearest source.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Roots, fruits, vegetables, stems.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Storage organs are either a source or a sink, depending on the season.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61" name="Sugar Transpo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Sugar Transport</a:t>
            </a:r>
          </a:p>
        </p:txBody>
      </p:sp>
      <p:sp>
        <p:nvSpPr>
          <p:cNvPr id="262" name="Sugar transport is sometimes achieved by loading it into sieve tube members.…"/>
          <p:cNvSpPr txBox="1">
            <a:spLocks noGrp="1"/>
          </p:cNvSpPr>
          <p:nvPr>
            <p:ph type="body" idx="1"/>
          </p:nvPr>
        </p:nvSpPr>
        <p:spPr>
          <a:xfrm>
            <a:off x="685800" y="1735016"/>
            <a:ext cx="7772400" cy="48006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Sugar transport is sometimes achieved by loading it into sieve tube members.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Sometimes it is transported through the symplast via the plasmodesmata.</a:t>
            </a:r>
          </a:p>
        </p:txBody>
      </p:sp>
      <p:pic>
        <p:nvPicPr>
          <p:cNvPr id="263" name="36_17SucroseLoading_L.jpg" descr="36_17SucroseLoading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35149" y="3649103"/>
            <a:ext cx="5902302" cy="3089297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2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49666" y="6400800"/>
            <a:ext cx="312068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67" name="Sugar Transpo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Sugar Transport</a:t>
            </a:r>
          </a:p>
        </p:txBody>
      </p:sp>
      <p:sp>
        <p:nvSpPr>
          <p:cNvPr id="268" name="Other times it goes through the symplastic and apoplastic pathways."/>
          <p:cNvSpPr txBox="1">
            <a:spLocks noGrp="1"/>
          </p:cNvSpPr>
          <p:nvPr>
            <p:ph type="body" idx="1"/>
          </p:nvPr>
        </p:nvSpPr>
        <p:spPr>
          <a:xfrm>
            <a:off x="685800" y="1680210"/>
            <a:ext cx="7772400" cy="517779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dirty="0"/>
              <a:t>Other times</a:t>
            </a:r>
            <a:r>
              <a:rPr lang="en-US" dirty="0"/>
              <a:t>, the</a:t>
            </a:r>
            <a:r>
              <a:rPr dirty="0"/>
              <a:t> </a:t>
            </a:r>
            <a:r>
              <a:rPr lang="en-US" dirty="0"/>
              <a:t>sugar</a:t>
            </a:r>
            <a:r>
              <a:rPr dirty="0"/>
              <a:t> goes through the apoplastic pathway.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either case, the sugar ends up in the sieve-tube member.</a:t>
            </a:r>
            <a:r>
              <a:rPr dirty="0"/>
              <a:t> </a:t>
            </a:r>
          </a:p>
        </p:txBody>
      </p:sp>
      <p:pic>
        <p:nvPicPr>
          <p:cNvPr id="269" name="36_17SucroseLoading_L.jpg" descr="36_17SucroseLoading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88770" y="3562508"/>
            <a:ext cx="6172200" cy="3230563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ompanion Cells"/>
          <p:cNvSpPr txBox="1">
            <a:spLocks noGrp="1"/>
          </p:cNvSpPr>
          <p:nvPr>
            <p:ph type="title"/>
          </p:nvPr>
        </p:nvSpPr>
        <p:spPr>
          <a:xfrm>
            <a:off x="759024" y="574431"/>
            <a:ext cx="7768828" cy="952546"/>
          </a:xfrm>
          <a:prstGeom prst="rect">
            <a:avLst/>
          </a:prstGeom>
        </p:spPr>
        <p:txBody>
          <a:bodyPr/>
          <a:lstStyle/>
          <a:p>
            <a:r>
              <a:t>Companion Cells</a:t>
            </a:r>
          </a:p>
        </p:txBody>
      </p:sp>
      <p:sp>
        <p:nvSpPr>
          <p:cNvPr id="146" name="Sieve tubes have companion cells that help to load sugars into sieve tube members."/>
          <p:cNvSpPr txBox="1">
            <a:spLocks noGrp="1"/>
          </p:cNvSpPr>
          <p:nvPr>
            <p:ph type="body" idx="1"/>
          </p:nvPr>
        </p:nvSpPr>
        <p:spPr>
          <a:xfrm>
            <a:off x="687586" y="1746738"/>
            <a:ext cx="7768828" cy="5111262"/>
          </a:xfrm>
          <a:prstGeom prst="rect">
            <a:avLst/>
          </a:prstGeom>
          <a:effectLst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>
                <a:latin typeface="Futura Medium" panose="020B0602020204020303" pitchFamily="34" charset="-79"/>
                <a:cs typeface="Futura Medium" panose="020B0602020204020303" pitchFamily="34" charset="-79"/>
              </a:rPr>
              <a:t>Sieve tubes have companion cells that help to load sugars into sieve tube members.</a:t>
            </a:r>
          </a:p>
        </p:txBody>
      </p:sp>
      <p:pic>
        <p:nvPicPr>
          <p:cNvPr id="147" name="35_09ePlantCellDiversit_CL.jpg" descr="35_09ePlantCellDiversit_CL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152430" y="3045024"/>
            <a:ext cx="3795713" cy="3724275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148" name="Phloem_Loading.mov" descr="Phloem_Loading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7446" y="3135077"/>
            <a:ext cx="3848546" cy="355250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21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134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4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198" name="Transpi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Companion Cells</a:t>
            </a:r>
            <a:endParaRPr/>
          </a:p>
        </p:txBody>
      </p:sp>
      <p:sp>
        <p:nvSpPr>
          <p:cNvPr id="199" name="Due to transpiration, water loss reduces the pressure in leaf xylem.…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4732020" cy="3528647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lang="en-US" sz="3000"/>
              <a:t>Companion cells have many adaptations that allow them to do their jobs.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lang="en-US" sz="3000"/>
              <a:t>*Many mitochondria to power the active uptake of sugar through the co-transporter protein.</a:t>
            </a:r>
            <a:endParaRPr sz="30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194778-EBD3-BAD8-BFF6-2039C2F47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089" y="72483"/>
            <a:ext cx="3485484" cy="5173766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70934E-E9D1-300E-ADC6-A8440334A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37" y="5357447"/>
            <a:ext cx="7772400" cy="145935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7D8EB4-E83B-470F-1FB2-E8E803384FD6}"/>
              </a:ext>
            </a:extLst>
          </p:cNvPr>
          <p:cNvSpPr txBox="1"/>
          <p:nvPr/>
        </p:nvSpPr>
        <p:spPr>
          <a:xfrm>
            <a:off x="5417820" y="5194126"/>
            <a:ext cx="2751772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800">
                <a:solidFill>
                  <a:schemeClr val="tx1"/>
                </a:solidFill>
              </a:rPr>
              <a:t>https://</a:t>
            </a:r>
            <a:r>
              <a:rPr lang="en-US" sz="800" err="1">
                <a:solidFill>
                  <a:schemeClr val="tx1"/>
                </a:solidFill>
              </a:rPr>
              <a:t>www.nagwa.com</a:t>
            </a:r>
            <a:r>
              <a:rPr lang="en-US" sz="800">
                <a:solidFill>
                  <a:schemeClr val="tx1"/>
                </a:solidFill>
              </a:rPr>
              <a:t>/</a:t>
            </a:r>
            <a:r>
              <a:rPr lang="en-US" sz="800" err="1">
                <a:solidFill>
                  <a:schemeClr val="tx1"/>
                </a:solidFill>
              </a:rPr>
              <a:t>en</a:t>
            </a:r>
            <a:r>
              <a:rPr lang="en-US" sz="800">
                <a:solidFill>
                  <a:schemeClr val="tx1"/>
                </a:solidFill>
              </a:rPr>
              <a:t>/explainers/923102368193/</a:t>
            </a:r>
          </a:p>
        </p:txBody>
      </p:sp>
    </p:spTree>
    <p:extLst>
      <p:ext uri="{BB962C8B-B14F-4D97-AF65-F5344CB8AC3E}">
        <p14:creationId xmlns:p14="http://schemas.microsoft.com/office/powerpoint/2010/main" val="218348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73" name="Sugar Loa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Sugar Loading</a:t>
            </a:r>
          </a:p>
        </p:txBody>
      </p:sp>
      <p:sp>
        <p:nvSpPr>
          <p:cNvPr id="274" name="Sugar loading often requires an active transport mechanism because of the high concentration of sugar in the sieve tube member.…"/>
          <p:cNvSpPr txBox="1">
            <a:spLocks noGrp="1"/>
          </p:cNvSpPr>
          <p:nvPr>
            <p:ph type="body" sz="half" idx="1"/>
          </p:nvPr>
        </p:nvSpPr>
        <p:spPr>
          <a:xfrm>
            <a:off x="673100" y="1828800"/>
            <a:ext cx="5076190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t>Sugar loading often requires an active transport mechanism because of the high concentration of sugar in the sieve tube member.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t>Simple diffusion won’t work</a:t>
            </a:r>
            <a:r>
              <a:rPr lang="en-US"/>
              <a:t>, so a co-transport mechanism is used</a:t>
            </a:r>
            <a:r>
              <a:t>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t>The mesophyll at the source has a lower concentration of sugar.</a:t>
            </a:r>
          </a:p>
        </p:txBody>
      </p:sp>
      <p:pic>
        <p:nvPicPr>
          <p:cNvPr id="275" name="36_18PressureFlow_L.jpg" descr="36_18PressureFlow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608930"/>
            <a:ext cx="3234518" cy="4096670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2" name="pasted-movie.png" descr="pasted-movie.png">
            <a:extLst>
              <a:ext uri="{FF2B5EF4-FFF2-40B4-BE49-F238E27FC236}">
                <a16:creationId xmlns:a16="http://schemas.microsoft.com/office/drawing/2014/main" id="{A5E078C8-72F3-10FD-947F-966A9D6DB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95250"/>
            <a:ext cx="3234518" cy="24473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78" name="In Phlo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 Phloem</a:t>
            </a:r>
          </a:p>
        </p:txBody>
      </p:sp>
      <p:sp>
        <p:nvSpPr>
          <p:cNvPr id="279" name="Loading the sugar creates high pressure and forces the sap into the opposite end of the cell as water is taken up from the xylem by osmosis."/>
          <p:cNvSpPr txBox="1">
            <a:spLocks noGrp="1"/>
          </p:cNvSpPr>
          <p:nvPr>
            <p:ph type="body" sz="half" idx="1"/>
          </p:nvPr>
        </p:nvSpPr>
        <p:spPr>
          <a:xfrm>
            <a:off x="685800" y="1828800"/>
            <a:ext cx="4267200" cy="50292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t>Loading the sugar creates high pressure and forces the sap into the opposite end of the cell as water is taken up from the xylem by osmosis.</a:t>
            </a:r>
          </a:p>
        </p:txBody>
      </p:sp>
      <p:pic>
        <p:nvPicPr>
          <p:cNvPr id="280" name="36_18PressureFlow_L.jpg" descr="36_18PressureFlow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9" y="1236621"/>
            <a:ext cx="3716215" cy="4706979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83" name="Sugar Unloa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Sugar Unloading</a:t>
            </a:r>
          </a:p>
        </p:txBody>
      </p:sp>
      <p:sp>
        <p:nvSpPr>
          <p:cNvPr id="284" name="At the sink, the sugar content is relatively low compared to the fluid in the sieve tube member.…"/>
          <p:cNvSpPr txBox="1">
            <a:spLocks noGrp="1"/>
          </p:cNvSpPr>
          <p:nvPr>
            <p:ph type="body" sz="half" idx="1"/>
          </p:nvPr>
        </p:nvSpPr>
        <p:spPr>
          <a:xfrm>
            <a:off x="584200" y="1739900"/>
            <a:ext cx="4559300" cy="50292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t>At the sink, the sugar content is relatively low compared to the fluid in the sieve tube member.</a:t>
            </a:r>
          </a:p>
          <a:p>
            <a:pPr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t>This is due to the various active transport mechanisms that result in the movement of sugar from the sieve tube member to the sink.</a:t>
            </a:r>
          </a:p>
        </p:txBody>
      </p:sp>
      <p:pic>
        <p:nvPicPr>
          <p:cNvPr id="285" name="36_18PressureFlow_L.jpg" descr="36_18PressureFlo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524000"/>
            <a:ext cx="3851275" cy="4876800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88" name="Sugar Unloa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Sugar Unloading</a:t>
            </a:r>
          </a:p>
        </p:txBody>
      </p:sp>
      <p:sp>
        <p:nvSpPr>
          <p:cNvPr id="289" name="The sugar gets used as an energy source by the growing, metabolizing sink cells, or it is converted to insoluble starch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The sugar gets used as an energy source by the growing, metabolizing sink cells, or it is converted to insoluble starch.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t>Water follows by osmosis.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92" name="Phloem Move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Phloem Movement</a:t>
            </a:r>
          </a:p>
        </p:txBody>
      </p:sp>
      <p:sp>
        <p:nvSpPr>
          <p:cNvPr id="293" name="The movement of phloem is fast and occurs as a result of positive pressure.…"/>
          <p:cNvSpPr txBox="1">
            <a:spLocks noGrp="1"/>
          </p:cNvSpPr>
          <p:nvPr>
            <p:ph type="body" sz="half" idx="1"/>
          </p:nvPr>
        </p:nvSpPr>
        <p:spPr>
          <a:xfrm>
            <a:off x="685800" y="1940312"/>
            <a:ext cx="4191000" cy="479068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movement of phloem is fast and occurs as a result of positive pressure.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The increased concentration of sugar in the sieve tube member causes water to move into the tube.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 sz="2800"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This pushes the fluid to the sink.</a:t>
            </a:r>
          </a:p>
        </p:txBody>
      </p:sp>
      <p:pic>
        <p:nvPicPr>
          <p:cNvPr id="294" name="36_18PressureFlow_L.jpg" descr="36_18PressureFlow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403412"/>
            <a:ext cx="3704492" cy="4692588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ravismulthaupt.com"/>
          <p:cNvSpPr/>
          <p:nvPr/>
        </p:nvSpPr>
        <p:spPr>
          <a:xfrm>
            <a:off x="3124200" y="6400800"/>
            <a:ext cx="29083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buClr>
                <a:srgbClr val="FFFFFF"/>
              </a:buClr>
              <a:buFont typeface="Arial"/>
              <a:defRPr sz="1400"/>
            </a:lvl1pPr>
          </a:lstStyle>
          <a:p>
            <a:r>
              <a:t>travismulthaupt.com</a:t>
            </a:r>
          </a:p>
        </p:txBody>
      </p:sp>
      <p:sp>
        <p:nvSpPr>
          <p:cNvPr id="297" name="Phloem Move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Phloem Movement</a:t>
            </a:r>
          </a:p>
        </p:txBody>
      </p:sp>
      <p:sp>
        <p:nvSpPr>
          <p:cNvPr id="298" name="At the sink, the sugar is unloaded and the xylem now has a higher solute concentration.…"/>
          <p:cNvSpPr txBox="1">
            <a:spLocks noGrp="1"/>
          </p:cNvSpPr>
          <p:nvPr>
            <p:ph type="body" sz="half" idx="1"/>
          </p:nvPr>
        </p:nvSpPr>
        <p:spPr>
          <a:xfrm>
            <a:off x="685800" y="1918010"/>
            <a:ext cx="4191000" cy="477489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At the sink, the sugar is unloaded and the xylem now has a higher solute concentration.</a:t>
            </a:r>
          </a:p>
          <a:p>
            <a:pPr>
              <a:buFont typeface="Arial" panose="020B0604020202020204" pitchFamily="34" charset="0"/>
              <a:buChar char="•"/>
              <a:defRPr b="0">
                <a:latin typeface="Futura"/>
                <a:ea typeface="Futura"/>
                <a:cs typeface="Futura"/>
                <a:sym typeface="Futura"/>
              </a:defRPr>
            </a:pPr>
            <a:r>
              <a:rPr dirty="0"/>
              <a:t>Thus, water moves into the xylem and is cycled back up the plant.</a:t>
            </a:r>
          </a:p>
        </p:txBody>
      </p:sp>
      <p:pic>
        <p:nvPicPr>
          <p:cNvPr id="299" name="36_18PressureFlow_L.jpg" descr="36_18PressureFlow_L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447800"/>
            <a:ext cx="4151313" cy="5257800"/>
          </a:xfrm>
          <a:prstGeom prst="rect">
            <a:avLst/>
          </a:prstGeom>
          <a:ln w="12700">
            <a:solidFill>
              <a:schemeClr val="tx2">
                <a:lumMod val="10000"/>
              </a:schemeClr>
            </a:solidFill>
            <a:miter lim="400000"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FFFF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39F00"/>
        </a:solidFill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>
              <a:solidFill>
                <a:srgbClr val="FFFFFF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>
              <a:solidFill>
                <a:srgbClr val="FFFFFF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39F00"/>
        </a:solidFill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>
              <a:solidFill>
                <a:srgbClr val="FFFFFF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>
              <a:solidFill>
                <a:srgbClr val="FFFFFF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4055</TotalTime>
  <Words>2570</Words>
  <Application>Microsoft Macintosh PowerPoint</Application>
  <PresentationFormat>On-screen Show (4:3)</PresentationFormat>
  <Paragraphs>294</Paragraphs>
  <Slides>67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Arial</vt:lpstr>
      <vt:lpstr>Futura</vt:lpstr>
      <vt:lpstr>Futura Medium</vt:lpstr>
      <vt:lpstr>Lucida Grande</vt:lpstr>
      <vt:lpstr>Symbol</vt:lpstr>
      <vt:lpstr>Times New Roman</vt:lpstr>
      <vt:lpstr>Wingdings</vt:lpstr>
      <vt:lpstr>White</vt:lpstr>
      <vt:lpstr>Chapter 36</vt:lpstr>
      <vt:lpstr>Solute Movement</vt:lpstr>
      <vt:lpstr>Active Transport</vt:lpstr>
      <vt:lpstr>Plant Cells</vt:lpstr>
      <vt:lpstr>Cotransport</vt:lpstr>
      <vt:lpstr>Osmosis</vt:lpstr>
      <vt:lpstr>Osmosis</vt:lpstr>
      <vt:lpstr>Osmosis</vt:lpstr>
      <vt:lpstr>Water Potential</vt:lpstr>
      <vt:lpstr>Water Potential</vt:lpstr>
      <vt:lpstr>Water Potential</vt:lpstr>
      <vt:lpstr>Osmotic/Solute Potential</vt:lpstr>
      <vt:lpstr>Remember,</vt:lpstr>
      <vt:lpstr>Pressure Potential</vt:lpstr>
      <vt:lpstr>Water Uptake and Yp</vt:lpstr>
      <vt:lpstr>Water Uptake and Yp</vt:lpstr>
      <vt:lpstr>Transpiration</vt:lpstr>
      <vt:lpstr>Leaf Anatomy</vt:lpstr>
      <vt:lpstr>Leaf Anatomy</vt:lpstr>
      <vt:lpstr>Transpiration and Evaporation</vt:lpstr>
      <vt:lpstr>Stomata</vt:lpstr>
      <vt:lpstr>Guard Cells</vt:lpstr>
      <vt:lpstr>Guard Cells</vt:lpstr>
      <vt:lpstr>Guard Cells</vt:lpstr>
      <vt:lpstr>Guard Cells</vt:lpstr>
      <vt:lpstr>Guard Cells</vt:lpstr>
      <vt:lpstr>3 Cues to Stomatal Opening</vt:lpstr>
      <vt:lpstr>1.  Light</vt:lpstr>
      <vt:lpstr>2.  CO2 Level</vt:lpstr>
      <vt:lpstr>3.  Circadian Rhythm</vt:lpstr>
      <vt:lpstr>How Does this Apply?</vt:lpstr>
      <vt:lpstr>How Does this Apply?</vt:lpstr>
      <vt:lpstr>PowerPoint Presentation</vt:lpstr>
      <vt:lpstr>How Does this Apply?</vt:lpstr>
      <vt:lpstr>Xylem</vt:lpstr>
      <vt:lpstr>Xylem</vt:lpstr>
      <vt:lpstr>Xylem  </vt:lpstr>
      <vt:lpstr>Tracheids</vt:lpstr>
      <vt:lpstr>Tracheids</vt:lpstr>
      <vt:lpstr>Vessel Elements</vt:lpstr>
      <vt:lpstr>Xylem</vt:lpstr>
      <vt:lpstr>Phloem</vt:lpstr>
      <vt:lpstr>B.  Phloem and Sieve Tubes</vt:lpstr>
      <vt:lpstr>B.  Phloem and Sieve Tubes</vt:lpstr>
      <vt:lpstr>Transpiration</vt:lpstr>
      <vt:lpstr>Transpiration</vt:lpstr>
      <vt:lpstr>Transpiration</vt:lpstr>
      <vt:lpstr>Transpiration</vt:lpstr>
      <vt:lpstr>PowerPoint Presentation</vt:lpstr>
      <vt:lpstr>Transpiration</vt:lpstr>
      <vt:lpstr>Transpiration</vt:lpstr>
      <vt:lpstr>Transpiration</vt:lpstr>
      <vt:lpstr>Transpiration</vt:lpstr>
      <vt:lpstr>Transpiration</vt:lpstr>
      <vt:lpstr>Transpiration</vt:lpstr>
      <vt:lpstr>Phloem</vt:lpstr>
      <vt:lpstr>Phloem</vt:lpstr>
      <vt:lpstr>Sugar Transport</vt:lpstr>
      <vt:lpstr>Sugar Transport</vt:lpstr>
      <vt:lpstr>Companion Cells</vt:lpstr>
      <vt:lpstr>Companion Cells</vt:lpstr>
      <vt:lpstr>Sugar Loading</vt:lpstr>
      <vt:lpstr>In Phloem</vt:lpstr>
      <vt:lpstr>Sugar Unloading</vt:lpstr>
      <vt:lpstr>Sugar Unloading</vt:lpstr>
      <vt:lpstr>Phloem Movement</vt:lpstr>
      <vt:lpstr>Phloem Movement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MULTHAUPT, TRAVIS</cp:lastModifiedBy>
  <cp:revision>46</cp:revision>
  <dcterms:modified xsi:type="dcterms:W3CDTF">2026-02-22T19:27:57Z</dcterms:modified>
</cp:coreProperties>
</file>