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79" r:id="rId7"/>
    <p:sldId id="278" r:id="rId8"/>
    <p:sldId id="277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9" r:id="rId2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84644"/>
        </a:solidFill>
        <a:effectLst/>
        <a:uFill>
          <a:solidFill>
            <a:srgbClr val="584644"/>
          </a:solidFill>
        </a:uFill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584644"/>
        </a:fontRef>
        <a:srgbClr val="584644"/>
      </a:tcTxStyle>
      <a:tcStyle>
        <a:tcBdr>
          <a:left>
            <a:ln w="12700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12700" cap="flat">
              <a:solidFill>
                <a:srgbClr val="584644"/>
              </a:solidFill>
              <a:prstDash val="solid"/>
              <a:miter lim="400000"/>
            </a:ln>
          </a:top>
          <a:bottom>
            <a:ln w="12700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584644"/>
        </a:fontRef>
        <a:srgbClr val="584644"/>
      </a:tcTxStyle>
      <a:tcStyle>
        <a:tcBdr>
          <a:left>
            <a:ln w="28575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12700" cap="flat">
              <a:solidFill>
                <a:srgbClr val="584644"/>
              </a:solidFill>
              <a:prstDash val="solid"/>
              <a:miter lim="400000"/>
            </a:ln>
          </a:top>
          <a:bottom>
            <a:ln w="12700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Col>
    <a:lastRow>
      <a:tcTxStyle b="off" i="off">
        <a:fontRef idx="minor">
          <a:srgbClr val="584644"/>
        </a:fontRef>
        <a:srgbClr val="584644"/>
      </a:tcTxStyle>
      <a:tcStyle>
        <a:tcBdr>
          <a:left>
            <a:ln w="12700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12700" cap="flat">
              <a:solidFill>
                <a:srgbClr val="584644"/>
              </a:solidFill>
              <a:prstDash val="solid"/>
              <a:miter lim="400000"/>
            </a:ln>
          </a:top>
          <a:bottom>
            <a:ln w="28575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lastRow>
    <a:firstRow>
      <a:tcTxStyle b="off" i="off">
        <a:fontRef idx="minor">
          <a:srgbClr val="584644"/>
        </a:fontRef>
        <a:srgbClr val="584644"/>
      </a:tcTxStyle>
      <a:tcStyle>
        <a:tcBdr>
          <a:left>
            <a:ln w="12700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28575" cap="flat">
              <a:solidFill>
                <a:srgbClr val="584644"/>
              </a:solidFill>
              <a:prstDash val="solid"/>
              <a:miter lim="400000"/>
            </a:ln>
          </a:top>
          <a:bottom>
            <a:ln w="12700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584644"/>
        </a:fontRef>
        <a:srgbClr val="584644"/>
      </a:tcTxStyle>
      <a:tcStyle>
        <a:tcBdr>
          <a:left>
            <a:ln w="12700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12700" cap="flat">
              <a:solidFill>
                <a:srgbClr val="584644"/>
              </a:solidFill>
              <a:prstDash val="solid"/>
              <a:miter lim="400000"/>
            </a:ln>
          </a:top>
          <a:bottom>
            <a:ln w="12700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584644"/>
        </a:fontRef>
        <a:srgbClr val="584644"/>
      </a:tcTxStyle>
      <a:tcStyle>
        <a:tcBdr>
          <a:left>
            <a:ln w="28575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12700" cap="flat">
              <a:solidFill>
                <a:srgbClr val="584644"/>
              </a:solidFill>
              <a:prstDash val="solid"/>
              <a:miter lim="400000"/>
            </a:ln>
          </a:top>
          <a:bottom>
            <a:ln w="12700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Col>
    <a:lastRow>
      <a:tcTxStyle b="off" i="off">
        <a:fontRef idx="minor">
          <a:srgbClr val="584644"/>
        </a:fontRef>
        <a:srgbClr val="584644"/>
      </a:tcTxStyle>
      <a:tcStyle>
        <a:tcBdr>
          <a:left>
            <a:ln w="12700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12700" cap="flat">
              <a:solidFill>
                <a:srgbClr val="584644"/>
              </a:solidFill>
              <a:prstDash val="solid"/>
              <a:miter lim="400000"/>
            </a:ln>
          </a:top>
          <a:bottom>
            <a:ln w="28575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lastRow>
    <a:firstRow>
      <a:tcTxStyle b="off" i="off">
        <a:fontRef idx="minor">
          <a:srgbClr val="584644"/>
        </a:fontRef>
        <a:srgbClr val="584644"/>
      </a:tcTxStyle>
      <a:tcStyle>
        <a:tcBdr>
          <a:left>
            <a:ln w="12700" cap="flat">
              <a:solidFill>
                <a:srgbClr val="584644"/>
              </a:solidFill>
              <a:prstDash val="solid"/>
              <a:miter lim="400000"/>
            </a:ln>
          </a:left>
          <a:right>
            <a:ln w="12700" cap="flat">
              <a:solidFill>
                <a:srgbClr val="584644"/>
              </a:solidFill>
              <a:prstDash val="solid"/>
              <a:miter lim="400000"/>
            </a:ln>
          </a:right>
          <a:top>
            <a:ln w="28575" cap="flat">
              <a:solidFill>
                <a:srgbClr val="584644"/>
              </a:solidFill>
              <a:prstDash val="solid"/>
              <a:miter lim="400000"/>
            </a:ln>
          </a:top>
          <a:bottom>
            <a:ln w="12700" cap="flat">
              <a:solidFill>
                <a:srgbClr val="584644"/>
              </a:solidFill>
              <a:prstDash val="solid"/>
              <a:miter lim="400000"/>
            </a:ln>
          </a:bottom>
          <a:insideH>
            <a:ln w="12700" cap="flat">
              <a:solidFill>
                <a:srgbClr val="584644"/>
              </a:solidFill>
              <a:prstDash val="solid"/>
              <a:miter lim="400000"/>
            </a:ln>
          </a:insideH>
          <a:insideV>
            <a:ln w="12700" cap="flat">
              <a:solidFill>
                <a:srgbClr val="584644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729"/>
  </p:normalViewPr>
  <p:slideViewPr>
    <p:cSldViewPr snapToGrid="0">
      <p:cViewPr varScale="1">
        <p:scale>
          <a:sx n="128" d="100"/>
          <a:sy n="128" d="100"/>
        </p:scale>
        <p:origin x="16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ak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avismulthaupt.com"/>
          <p:cNvSpPr/>
          <p:nvPr/>
        </p:nvSpPr>
        <p:spPr>
          <a:xfrm>
            <a:off x="685800" y="6248400"/>
            <a:ext cx="1917700" cy="29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584644"/>
              </a:buClr>
              <a:buFont typeface="Times New Roman"/>
              <a:defRPr sz="1400"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381000" y="666750"/>
            <a:ext cx="7239000" cy="2857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14400" y="3581400"/>
            <a:ext cx="6400800" cy="3276600"/>
          </a:xfrm>
          <a:prstGeom prst="rect">
            <a:avLst/>
          </a:prstGeom>
        </p:spPr>
        <p:txBody>
          <a:bodyPr/>
          <a:lstStyle>
            <a:lvl1pPr marL="40639" indent="0" algn="ctr">
              <a:buSzTx/>
              <a:buFont typeface="Wingdings"/>
              <a:buNone/>
            </a:lvl1pPr>
            <a:lvl2pPr marL="497840" indent="0" algn="ctr">
              <a:buSzTx/>
              <a:buNone/>
            </a:lvl2pPr>
            <a:lvl3pPr marL="955039" indent="0" algn="ctr">
              <a:buSzTx/>
              <a:buNone/>
            </a:lvl3pPr>
            <a:lvl4pPr marL="1412239" indent="0" algn="ctr">
              <a:buSzTx/>
              <a:buNone/>
            </a:lvl4pPr>
            <a:lvl5pPr marL="1869439" indent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ravismulthaupt.com"/>
          <p:cNvSpPr/>
          <p:nvPr/>
        </p:nvSpPr>
        <p:spPr>
          <a:xfrm>
            <a:off x="685800" y="6248400"/>
            <a:ext cx="1917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000000"/>
              </a:buClr>
              <a:buFont typeface="Arial"/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xfrm>
            <a:off x="685800" y="1828800"/>
            <a:ext cx="7772400" cy="2057400"/>
          </a:xfrm>
          <a:prstGeom prst="rect">
            <a:avLst/>
          </a:prstGeom>
        </p:spPr>
        <p:txBody>
          <a:bodyPr/>
          <a:lstStyle>
            <a:lvl1pPr>
              <a:defRPr i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40639" indent="0" algn="ctr">
              <a:buClrTx/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1pPr>
            <a:lvl2pPr marL="497840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2pPr>
            <a:lvl3pPr marL="955039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3pPr>
            <a:lvl4pPr marL="1412239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4pPr>
            <a:lvl5pPr marL="1869439" indent="0" algn="ctr">
              <a:buSzTx/>
              <a:buNone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2989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i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  <a:buSzPct val="100000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1pPr>
            <a:lvl2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2pPr>
            <a:lvl3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3pPr>
            <a:lvl4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4pPr>
            <a:lvl5pPr>
              <a:buSzPct val="100000"/>
              <a:buChar char="»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2989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lrTx/>
              <a:buSzPct val="100000"/>
              <a:buChar char="–"/>
              <a:defRPr sz="2800"/>
            </a:lvl2pPr>
            <a:lvl3pPr marL="1183639" indent="-228600">
              <a:spcBef>
                <a:spcPts val="500"/>
              </a:spcBef>
              <a:buClrTx/>
              <a:buSzPct val="100000"/>
              <a:buChar char="•"/>
              <a:defRPr sz="2400"/>
            </a:lvl3pPr>
            <a:lvl4pPr marL="1640839" indent="-228600">
              <a:spcBef>
                <a:spcPts val="400"/>
              </a:spcBef>
              <a:buClrTx/>
              <a:buSzPct val="100000"/>
              <a:buChar char="–"/>
              <a:defRPr sz="2000"/>
            </a:lvl4pPr>
            <a:lvl5pPr marL="2098039" indent="-228600">
              <a:spcBef>
                <a:spcPts val="400"/>
              </a:spcBef>
              <a:buClrTx/>
              <a:buChar char="•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59650" y="6248400"/>
            <a:ext cx="292100" cy="29724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ransition spd="med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1pPr>
      <a:lvl2pPr marL="40639" marR="40639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2pPr>
      <a:lvl3pPr marL="40639" marR="40639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3pPr>
      <a:lvl4pPr marL="40639" marR="40639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4pPr>
      <a:lvl5pPr marL="40639" marR="40639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5pPr>
      <a:lvl6pPr marL="40639" marR="40639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6pPr>
      <a:lvl7pPr marL="40639" marR="40639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7pPr>
      <a:lvl8pPr marL="40639" marR="40639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8pPr>
      <a:lvl9pPr marL="40639" marR="40639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none" spc="0" baseline="0">
          <a:solidFill>
            <a:srgbClr val="8D6552"/>
          </a:solidFill>
          <a:uFill>
            <a:solidFill>
              <a:srgbClr val="8D6552"/>
            </a:solidFill>
          </a:uFill>
          <a:latin typeface="+mn-lt"/>
          <a:ea typeface="+mn-ea"/>
          <a:cs typeface="+mn-cs"/>
          <a:sym typeface="Times New Roman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8D6552"/>
        </a:buClr>
        <a:buSzPct val="65000"/>
        <a:buFontTx/>
        <a:buChar char=""/>
        <a:tabLst/>
        <a:defRPr sz="3200" b="0" i="0" u="none" strike="noStrike" cap="none" spc="0" baseline="0">
          <a:solidFill>
            <a:srgbClr val="584644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584644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aily.com/releases/2015/08/150819103650.htm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emaze.com/@AOZZTWOT/Presentation-Name" TargetMode="Externa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earch?q=soybeans&amp;hl=en&amp;prmd=imvnsu&amp;source=lnms&amp;tbm=isch&amp;ei=ll7qTqGpKqXr0gG72v21CQ&amp;sa=X&amp;oi=mode_link&amp;ct=mode&amp;cd=2&amp;sqi=2&amp;ved=0CCoQ_AUoAQ&amp;biw=1238&amp;bih=819" TargetMode="External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sential Ide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Essential Idea</a:t>
            </a:r>
          </a:p>
        </p:txBody>
      </p:sp>
      <p:sp>
        <p:nvSpPr>
          <p:cNvPr id="61" name="Reproduction in flowering plants is influenced by the biotic and abiotic environment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Reproduction in flowering plants is influenced by the biotic and abiotic environment.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ravismulthaupt.com"/>
          <p:cNvSpPr/>
          <p:nvPr/>
        </p:nvSpPr>
        <p:spPr>
          <a:xfrm>
            <a:off x="685800" y="6248400"/>
            <a:ext cx="1917700" cy="29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584644"/>
              </a:buClr>
              <a:buFont typeface="Times New Roman"/>
              <a:defRPr sz="1400"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travismulthaupt.com</a:t>
            </a:r>
          </a:p>
        </p:txBody>
      </p:sp>
      <p:sp>
        <p:nvSpPr>
          <p:cNvPr id="65" name="Chapter 38"/>
          <p:cNvSpPr txBox="1">
            <a:spLocks noGrp="1"/>
          </p:cNvSpPr>
          <p:nvPr>
            <p:ph type="title"/>
          </p:nvPr>
        </p:nvSpPr>
        <p:spPr>
          <a:xfrm>
            <a:off x="381000" y="285750"/>
            <a:ext cx="7239000" cy="2857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r>
              <a:t>Chapter 38</a:t>
            </a:r>
          </a:p>
        </p:txBody>
      </p:sp>
      <p:sp>
        <p:nvSpPr>
          <p:cNvPr id="66" name="Angiosperm Reproduction"/>
          <p:cNvSpPr txBox="1">
            <a:spLocks noGrp="1"/>
          </p:cNvSpPr>
          <p:nvPr>
            <p:ph type="body" sz="quarter" idx="1"/>
          </p:nvPr>
        </p:nvSpPr>
        <p:spPr>
          <a:xfrm>
            <a:off x="838200" y="5715000"/>
            <a:ext cx="6400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r>
              <a:rPr lang="en-US" dirty="0"/>
              <a:t>Plants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lowers"/>
          <p:cNvSpPr txBox="1">
            <a:spLocks noGrp="1"/>
          </p:cNvSpPr>
          <p:nvPr>
            <p:ph type="title"/>
          </p:nvPr>
        </p:nvSpPr>
        <p:spPr>
          <a:xfrm>
            <a:off x="685800" y="271806"/>
            <a:ext cx="7772400" cy="794994"/>
          </a:xfrm>
          <a:prstGeom prst="rect">
            <a:avLst/>
          </a:prstGeom>
        </p:spPr>
        <p:txBody>
          <a:bodyPr/>
          <a:lstStyle/>
          <a:p>
            <a:r>
              <a:rPr dirty="0"/>
              <a:t>Flowers</a:t>
            </a:r>
          </a:p>
        </p:txBody>
      </p:sp>
      <p:sp>
        <p:nvSpPr>
          <p:cNvPr id="69" name="Flowers are the reproductive shoots of the angiosperm sporophyte.…"/>
          <p:cNvSpPr txBox="1">
            <a:spLocks noGrp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Flowers are the reproductive shoots of the angiosperm sporophyte.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Floral organs are the sepals, petals, stamens and carpels.</a:t>
            </a:r>
          </a:p>
        </p:txBody>
      </p:sp>
      <p:pic>
        <p:nvPicPr>
          <p:cNvPr id="70" name="IMG_6926.png" descr="IMG_69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99" y="3429000"/>
            <a:ext cx="5029201" cy="33528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lowering"/>
          <p:cNvSpPr txBox="1">
            <a:spLocks noGrp="1"/>
          </p:cNvSpPr>
          <p:nvPr>
            <p:ph type="title"/>
          </p:nvPr>
        </p:nvSpPr>
        <p:spPr>
          <a:xfrm>
            <a:off x="685800" y="343292"/>
            <a:ext cx="7772400" cy="910472"/>
          </a:xfrm>
          <a:prstGeom prst="rect">
            <a:avLst/>
          </a:prstGeom>
        </p:spPr>
        <p:txBody>
          <a:bodyPr/>
          <a:lstStyle/>
          <a:p>
            <a:r>
              <a:rPr dirty="0"/>
              <a:t>Flowering</a:t>
            </a:r>
          </a:p>
        </p:txBody>
      </p:sp>
      <p:sp>
        <p:nvSpPr>
          <p:cNvPr id="73" name="Flowering involves a change in gene expression at the shoot apex.…"/>
          <p:cNvSpPr txBox="1">
            <a:spLocks noGrp="1"/>
          </p:cNvSpPr>
          <p:nvPr>
            <p:ph type="body" idx="1"/>
          </p:nvPr>
        </p:nvSpPr>
        <p:spPr>
          <a:xfrm>
            <a:off x="565360" y="1637908"/>
            <a:ext cx="67437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Flowering involves a change in gene expression at the shoot apex.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change in gene expression happens when meristems in the shoot apex produce flowers instead of leaves.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low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Flowers</a:t>
            </a:r>
          </a:p>
        </p:txBody>
      </p:sp>
      <p:sp>
        <p:nvSpPr>
          <p:cNvPr id="76" name="Flowers are the sexual structures of plants."/>
          <p:cNvSpPr txBox="1">
            <a:spLocks noGrp="1"/>
          </p:cNvSpPr>
          <p:nvPr>
            <p:ph type="body" idx="1"/>
          </p:nvPr>
        </p:nvSpPr>
        <p:spPr>
          <a:xfrm>
            <a:off x="383519" y="1776953"/>
            <a:ext cx="7286861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Flowers are the sexual structures of plants.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Meiosis produces gametes inside of pollen and ovum.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Reproduction in flowering plants is a form of sexual reproduction.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8A1C84-AD44-0B24-F365-343F7D14B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313886"/>
            <a:ext cx="7772400" cy="1198465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ollination"/>
          <p:cNvSpPr txBox="1">
            <a:spLocks noGrp="1"/>
          </p:cNvSpPr>
          <p:nvPr>
            <p:ph type="title"/>
          </p:nvPr>
        </p:nvSpPr>
        <p:spPr>
          <a:xfrm>
            <a:off x="685800" y="161847"/>
            <a:ext cx="7772400" cy="933922"/>
          </a:xfrm>
          <a:prstGeom prst="rect">
            <a:avLst/>
          </a:prstGeom>
        </p:spPr>
        <p:txBody>
          <a:bodyPr/>
          <a:lstStyle/>
          <a:p>
            <a:r>
              <a:rPr dirty="0"/>
              <a:t>Pollination</a:t>
            </a:r>
          </a:p>
        </p:txBody>
      </p:sp>
      <p:sp>
        <p:nvSpPr>
          <p:cNvPr id="138" name="Pollinators are attracted to the plants by scents given off by plants.…"/>
          <p:cNvSpPr txBox="1">
            <a:spLocks noGrp="1"/>
          </p:cNvSpPr>
          <p:nvPr>
            <p:ph type="body" idx="1"/>
          </p:nvPr>
        </p:nvSpPr>
        <p:spPr>
          <a:xfrm>
            <a:off x="266962" y="1095769"/>
            <a:ext cx="70231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Pollinators are attracted to the plants by scents given off by plants.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nectar in plants serve as a food source for pollinators.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When the pollinators are getting the nectar, they are picking up pollen and transferring it from one plant to another.</a:t>
            </a:r>
          </a:p>
        </p:txBody>
      </p:sp>
      <p:pic>
        <p:nvPicPr>
          <p:cNvPr id="1026" name="Picture 2" descr="Study finds carrying pollen heats up bumble bees, raises new climate change  questions">
            <a:extLst>
              <a:ext uri="{FF2B5EF4-FFF2-40B4-BE49-F238E27FC236}">
                <a16:creationId xmlns:a16="http://schemas.microsoft.com/office/drawing/2014/main" id="{62D5B60F-6A1E-A637-4136-1838143D4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427" y="4609784"/>
            <a:ext cx="3140888" cy="2093925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C99697-181B-C75F-5F47-D27DB1072186}"/>
              </a:ext>
            </a:extLst>
          </p:cNvPr>
          <p:cNvSpPr txBox="1"/>
          <p:nvPr/>
        </p:nvSpPr>
        <p:spPr>
          <a:xfrm>
            <a:off x="5784575" y="6681449"/>
            <a:ext cx="3359425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https://phys.org/news/2023-05-pollen-bumble-bees-climate.html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ollination"/>
          <p:cNvSpPr txBox="1">
            <a:spLocks noGrp="1"/>
          </p:cNvSpPr>
          <p:nvPr>
            <p:ph type="title"/>
          </p:nvPr>
        </p:nvSpPr>
        <p:spPr>
          <a:xfrm>
            <a:off x="685800" y="99464"/>
            <a:ext cx="7772400" cy="820567"/>
          </a:xfrm>
          <a:prstGeom prst="rect">
            <a:avLst/>
          </a:prstGeom>
        </p:spPr>
        <p:txBody>
          <a:bodyPr/>
          <a:lstStyle/>
          <a:p>
            <a:r>
              <a:rPr dirty="0"/>
              <a:t>Pollination</a:t>
            </a:r>
          </a:p>
        </p:txBody>
      </p:sp>
      <p:sp>
        <p:nvSpPr>
          <p:cNvPr id="135" name="Pollination often occurs when pollen is transferred by the wind and/or animals.…"/>
          <p:cNvSpPr txBox="1">
            <a:spLocks noGrp="1"/>
          </p:cNvSpPr>
          <p:nvPr>
            <p:ph type="body" idx="1"/>
          </p:nvPr>
        </p:nvSpPr>
        <p:spPr>
          <a:xfrm>
            <a:off x="369465" y="1219200"/>
            <a:ext cx="7164396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Pollination often occurs when pollen is transferred by the wind and/or animals.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Animals such as birds, bats and insects are the main sources of pollination.</a:t>
            </a:r>
          </a:p>
        </p:txBody>
      </p:sp>
      <p:pic>
        <p:nvPicPr>
          <p:cNvPr id="2050" name="Picture 2" descr="Spruce Pollen Blowing in the Wind and Obscuring Mt. Roberts.">
            <a:extLst>
              <a:ext uri="{FF2B5EF4-FFF2-40B4-BE49-F238E27FC236}">
                <a16:creationId xmlns:a16="http://schemas.microsoft.com/office/drawing/2014/main" id="{A11392AB-9EDF-5024-E63D-45CD64BCB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3508513"/>
            <a:ext cx="3967921" cy="2975941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15931C-1230-23B8-C1B3-5D34AE01D964}"/>
              </a:ext>
            </a:extLst>
          </p:cNvPr>
          <p:cNvSpPr txBox="1"/>
          <p:nvPr/>
        </p:nvSpPr>
        <p:spPr>
          <a:xfrm>
            <a:off x="2381280" y="6484454"/>
            <a:ext cx="3140765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https://westjuneau.com/WordPress/2010/06/02/spruce-pollen-blowing-in-the-wind/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ollin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Pollination</a:t>
            </a:r>
          </a:p>
        </p:txBody>
      </p:sp>
      <p:sp>
        <p:nvSpPr>
          <p:cNvPr id="132" name="Pollination is the first step in the chain of events which leads to fertilization.…"/>
          <p:cNvSpPr txBox="1">
            <a:spLocks noGrp="1"/>
          </p:cNvSpPr>
          <p:nvPr>
            <p:ph type="body" idx="1"/>
          </p:nvPr>
        </p:nvSpPr>
        <p:spPr>
          <a:xfrm>
            <a:off x="396954" y="1853043"/>
            <a:ext cx="69596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Pollination is the first step in the chain of events which leads to fertilization.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It occurs when pollen from the stamen of one plant lands on the stigma of another plant.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489AFF-162C-08A5-51B1-C96CB8A11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375" y="3987800"/>
            <a:ext cx="4143789" cy="279100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92CAD9-0B6C-CB11-07CC-FA2D954D3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695" y="6645751"/>
            <a:ext cx="3459428" cy="133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ollin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Pollination</a:t>
            </a:r>
          </a:p>
        </p:txBody>
      </p:sp>
      <p:sp>
        <p:nvSpPr>
          <p:cNvPr id="141" name="Through the course of time, plants and pollinators have developed a mutualistic relationship where both of them benefit."/>
          <p:cNvSpPr txBox="1">
            <a:spLocks noGrp="1"/>
          </p:cNvSpPr>
          <p:nvPr>
            <p:ph type="body" idx="1"/>
          </p:nvPr>
        </p:nvSpPr>
        <p:spPr>
          <a:xfrm>
            <a:off x="393700" y="1816100"/>
            <a:ext cx="77724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Through the course of time, plants and pollinators have developed a mutualistic relationship where both of them benefit.</a:t>
            </a:r>
          </a:p>
        </p:txBody>
      </p:sp>
      <p:pic>
        <p:nvPicPr>
          <p:cNvPr id="143" name="150819103650_1_900x600.jpg" descr="150819103650_1_900x6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218" y="3557063"/>
            <a:ext cx="3493364" cy="2334675"/>
          </a:xfrm>
          <a:prstGeom prst="rect">
            <a:avLst/>
          </a:prstGeom>
          <a:ln w="9525">
            <a:solidFill>
              <a:srgbClr val="000000"/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sp>
        <p:nvSpPr>
          <p:cNvPr id="144" name="http://www.sciencedaily.com/releases/2015/08/150819103650.htm"/>
          <p:cNvSpPr/>
          <p:nvPr/>
        </p:nvSpPr>
        <p:spPr>
          <a:xfrm>
            <a:off x="4813300" y="5930900"/>
            <a:ext cx="24384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http://www.sciencedaily.com/releases/2015/08/150819103650.htm</a:t>
            </a:r>
          </a:p>
        </p:txBody>
      </p:sp>
      <p:pic>
        <p:nvPicPr>
          <p:cNvPr id="145" name="538d902c-fad5-4417-941f-1164e0917a5eimage5.jpeg" descr="538d902c-fad5-4417-941f-1164e0917a5eimage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84" y="3603152"/>
            <a:ext cx="3416132" cy="1848796"/>
          </a:xfrm>
          <a:prstGeom prst="rect">
            <a:avLst/>
          </a:prstGeom>
          <a:ln w="9525">
            <a:solidFill>
              <a:srgbClr val="000000"/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sp>
        <p:nvSpPr>
          <p:cNvPr id="146" name="https://www.emaze.com/@AOZZTWOT/Presentation-Name"/>
          <p:cNvSpPr/>
          <p:nvPr/>
        </p:nvSpPr>
        <p:spPr>
          <a:xfrm>
            <a:off x="546100" y="5486400"/>
            <a:ext cx="216319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5"/>
              </a:defRPr>
            </a:lvl1pPr>
          </a:lstStyle>
          <a:p>
            <a:pPr>
              <a:defRPr u="none"/>
            </a:pPr>
            <a:r>
              <a:rPr u="sng">
                <a:hlinkClick r:id="rId5"/>
              </a:rPr>
              <a:t>https://www.emaze.com/@AOZZTWOT/Presentation-Name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ollination"/>
          <p:cNvSpPr txBox="1">
            <a:spLocks noGrp="1"/>
          </p:cNvSpPr>
          <p:nvPr>
            <p:ph type="title"/>
          </p:nvPr>
        </p:nvSpPr>
        <p:spPr>
          <a:xfrm>
            <a:off x="536713" y="101838"/>
            <a:ext cx="7772400" cy="1010478"/>
          </a:xfrm>
          <a:prstGeom prst="rect">
            <a:avLst/>
          </a:prstGeom>
        </p:spPr>
        <p:txBody>
          <a:bodyPr/>
          <a:lstStyle/>
          <a:p>
            <a:r>
              <a:rPr dirty="0"/>
              <a:t>Pollination</a:t>
            </a:r>
          </a:p>
        </p:txBody>
      </p:sp>
      <p:sp>
        <p:nvSpPr>
          <p:cNvPr id="149" name="Ideally plants don’t self-fertilize.…"/>
          <p:cNvSpPr txBox="1">
            <a:spLocks noGrp="1"/>
          </p:cNvSpPr>
          <p:nvPr>
            <p:ph type="body" idx="1"/>
          </p:nvPr>
        </p:nvSpPr>
        <p:spPr>
          <a:xfrm>
            <a:off x="149087" y="1399095"/>
            <a:ext cx="7444409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Ideally plants don’t self-fertilize.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ensures variety and a good mix of genes for future generations of plants.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Pollen and stigma often develop at slightly different times which promotes cross-pollination and lowers the chances of self-pollination.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E0015D-53DC-0AF4-5B5B-C8E3FEAB5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795628"/>
            <a:ext cx="7772400" cy="96053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Mechanisms Preventing Self-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Mechanisms Preventing Self-Fertilization</a:t>
            </a:r>
          </a:p>
        </p:txBody>
      </p:sp>
      <p:sp>
        <p:nvSpPr>
          <p:cNvPr id="153" name="Dioecious species can’t self-fertilize because they are either stamenate or capellate."/>
          <p:cNvSpPr txBox="1">
            <a:spLocks noGrp="1"/>
          </p:cNvSpPr>
          <p:nvPr>
            <p:ph type="body" idx="1"/>
          </p:nvPr>
        </p:nvSpPr>
        <p:spPr>
          <a:xfrm>
            <a:off x="190500" y="2507530"/>
            <a:ext cx="4466341" cy="428697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Dioecious species can’t self-fertilize because they are either stamenate or capellate.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There are male plants and female plants.</a:t>
            </a:r>
            <a:endParaRPr dirty="0"/>
          </a:p>
        </p:txBody>
      </p:sp>
      <p:pic>
        <p:nvPicPr>
          <p:cNvPr id="15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841" y="2507530"/>
            <a:ext cx="4291348" cy="3438825"/>
          </a:xfrm>
          <a:prstGeom prst="rect">
            <a:avLst/>
          </a:prstGeom>
          <a:ln w="9525">
            <a:solidFill>
              <a:srgbClr val="584644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Mechanisms Preventing Self-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Mechanisms Preventing Self-Fertilization</a:t>
            </a:r>
          </a:p>
        </p:txBody>
      </p:sp>
      <p:sp>
        <p:nvSpPr>
          <p:cNvPr id="157" name="Monoecious plants often have floral organs that develop at different times."/>
          <p:cNvSpPr txBox="1">
            <a:spLocks noGrp="1"/>
          </p:cNvSpPr>
          <p:nvPr>
            <p:ph type="body" idx="1"/>
          </p:nvPr>
        </p:nvSpPr>
        <p:spPr>
          <a:xfrm>
            <a:off x="190500" y="1917700"/>
            <a:ext cx="3570795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Monoecious plants often have floral organs that develop at different times.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Male and female parts are on the same plant.</a:t>
            </a:r>
            <a:endParaRPr dirty="0"/>
          </a:p>
        </p:txBody>
      </p:sp>
      <p:pic>
        <p:nvPicPr>
          <p:cNvPr id="158" name="IMG_8096.png" descr="IMG_80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655" y="2253922"/>
            <a:ext cx="2391092" cy="3586638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159" name="IMG_8095.png" descr="IMG_80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8" y="2253922"/>
            <a:ext cx="2405878" cy="3608815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echanisms Preventing Self-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Mechanisms Preventing Self-Fertilization</a:t>
            </a:r>
          </a:p>
        </p:txBody>
      </p:sp>
      <p:sp>
        <p:nvSpPr>
          <p:cNvPr id="162" name="Some flowers arrange floral parts so plants can’t self-fertilize."/>
          <p:cNvSpPr txBox="1">
            <a:spLocks noGrp="1"/>
          </p:cNvSpPr>
          <p:nvPr>
            <p:ph type="body" idx="1"/>
          </p:nvPr>
        </p:nvSpPr>
        <p:spPr>
          <a:xfrm>
            <a:off x="190500" y="2413262"/>
            <a:ext cx="3580222" cy="4381238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Some flowers arrange floral parts so plants can’t self-fertilize.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Here the stigma is above the stamen.</a:t>
            </a:r>
            <a:endParaRPr dirty="0"/>
          </a:p>
        </p:txBody>
      </p:sp>
      <p:pic>
        <p:nvPicPr>
          <p:cNvPr id="163" name="IMG_6994.png" descr="IMG_699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722" y="2309907"/>
            <a:ext cx="5011685" cy="3341123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Mechanisms Preventing Self-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Mechanisms Preventing Self-Fertilization</a:t>
            </a:r>
          </a:p>
        </p:txBody>
      </p:sp>
      <p:sp>
        <p:nvSpPr>
          <p:cNvPr id="166" name="The most common mechanism is self-incompatibility.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68961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most common mechanism is self-incompatibility.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An individual rejects its own pollen and that of its close relatives.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There are b</a:t>
            </a:r>
            <a:r>
              <a:rPr dirty="0"/>
              <a:t>iochemical blocks prevent pollen development.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1EC1DF-6BC0-1990-5BBE-CC4EC8861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502573"/>
            <a:ext cx="7772400" cy="120727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ertilization"/>
          <p:cNvSpPr txBox="1">
            <a:spLocks noGrp="1"/>
          </p:cNvSpPr>
          <p:nvPr>
            <p:ph type="title"/>
          </p:nvPr>
        </p:nvSpPr>
        <p:spPr>
          <a:xfrm>
            <a:off x="685800" y="79194"/>
            <a:ext cx="7772400" cy="980661"/>
          </a:xfrm>
          <a:prstGeom prst="rect">
            <a:avLst/>
          </a:prstGeom>
        </p:spPr>
        <p:txBody>
          <a:bodyPr/>
          <a:lstStyle/>
          <a:p>
            <a:r>
              <a:rPr dirty="0"/>
              <a:t>Fertilization</a:t>
            </a:r>
          </a:p>
        </p:txBody>
      </p:sp>
      <p:sp>
        <p:nvSpPr>
          <p:cNvPr id="169" name="Fertilization occurs after pollination.…"/>
          <p:cNvSpPr txBox="1">
            <a:spLocks noGrp="1"/>
          </p:cNvSpPr>
          <p:nvPr>
            <p:ph type="body" idx="1"/>
          </p:nvPr>
        </p:nvSpPr>
        <p:spPr>
          <a:xfrm>
            <a:off x="119268" y="1186070"/>
            <a:ext cx="7374835" cy="4674124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Fertilization occurs after pollination.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During</a:t>
            </a:r>
            <a:r>
              <a:rPr dirty="0"/>
              <a:t> this process, </a:t>
            </a:r>
            <a:r>
              <a:rPr lang="en-US" dirty="0"/>
              <a:t>once</a:t>
            </a:r>
            <a:r>
              <a:rPr dirty="0"/>
              <a:t> a pollen grain lands on the stigma of a plant, a pollen tube grows down the carpel.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male gametes travel through this pollen tube and eventually make their way to the egg.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13CC6A-6C6F-3EE6-73AC-9E458D4E4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375" y="4393096"/>
            <a:ext cx="3542049" cy="238571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6790DE-6E45-AF8F-88F0-D7A79568A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878" y="6667924"/>
            <a:ext cx="2624539" cy="1009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Double Fertilization"/>
          <p:cNvSpPr txBox="1">
            <a:spLocks noGrp="1"/>
          </p:cNvSpPr>
          <p:nvPr>
            <p:ph type="title"/>
          </p:nvPr>
        </p:nvSpPr>
        <p:spPr>
          <a:xfrm>
            <a:off x="2197100" y="0"/>
            <a:ext cx="6781800" cy="1066800"/>
          </a:xfrm>
          <a:prstGeom prst="rect">
            <a:avLst/>
          </a:prstGeom>
        </p:spPr>
        <p:txBody>
          <a:bodyPr/>
          <a:lstStyle/>
          <a:p>
            <a:r>
              <a:t>Double Fertilization</a:t>
            </a:r>
          </a:p>
        </p:txBody>
      </p:sp>
      <p:sp>
        <p:nvSpPr>
          <p:cNvPr id="172" name="Double fertilization is a process unique to angiosperms.…"/>
          <p:cNvSpPr txBox="1">
            <a:spLocks noGrp="1"/>
          </p:cNvSpPr>
          <p:nvPr>
            <p:ph type="body" idx="1"/>
          </p:nvPr>
        </p:nvSpPr>
        <p:spPr>
          <a:xfrm>
            <a:off x="0" y="838200"/>
            <a:ext cx="5382705" cy="60325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Double fertilization is unique to angiosperms.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One sperm fertilizes the egg.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second sperm fertilizes the polar nuclei forming a triploid (3n) nucleus in the center of the large, central cell of the embryo sac.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large cell gives rise to the endosperm</a:t>
            </a:r>
            <a:r>
              <a:rPr lang="en-US" dirty="0"/>
              <a:t>—</a:t>
            </a:r>
            <a:r>
              <a:rPr dirty="0"/>
              <a:t>the</a:t>
            </a:r>
            <a:r>
              <a:rPr lang="en-US" dirty="0"/>
              <a:t> </a:t>
            </a:r>
            <a:r>
              <a:rPr dirty="0"/>
              <a:t>food storing tissue of the seed.</a:t>
            </a:r>
          </a:p>
        </p:txBody>
      </p:sp>
      <p:pic>
        <p:nvPicPr>
          <p:cNvPr id="173" name="38_06DoubleFertilization_L.jpg" descr="38_06DoubleFertilization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676400"/>
            <a:ext cx="3481388" cy="4421188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ouble 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Double Fertilization</a:t>
            </a:r>
          </a:p>
        </p:txBody>
      </p:sp>
      <p:sp>
        <p:nvSpPr>
          <p:cNvPr id="176" name="Double fertilization is an evolutionary mechanism which ensures the development of the endosperm only in ovules where the egg has been fertilized.…"/>
          <p:cNvSpPr txBox="1">
            <a:spLocks noGrp="1"/>
          </p:cNvSpPr>
          <p:nvPr>
            <p:ph type="body" idx="1"/>
          </p:nvPr>
        </p:nvSpPr>
        <p:spPr>
          <a:xfrm>
            <a:off x="304800" y="1981200"/>
            <a:ext cx="5096759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Double fertilization is an evolutionary mechanism </a:t>
            </a:r>
            <a:r>
              <a:rPr lang="en-US" dirty="0"/>
              <a:t>that</a:t>
            </a:r>
            <a:r>
              <a:rPr dirty="0"/>
              <a:t> ensures the development of the endosperm only </a:t>
            </a:r>
            <a:r>
              <a:rPr lang="en-US" dirty="0"/>
              <a:t>occurs </a:t>
            </a:r>
            <a:r>
              <a:rPr dirty="0"/>
              <a:t>in ovules whe</a:t>
            </a:r>
            <a:r>
              <a:rPr lang="en-US" dirty="0"/>
              <a:t>n</a:t>
            </a:r>
            <a:r>
              <a:rPr dirty="0"/>
              <a:t> the egg has been fertilized.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helps </a:t>
            </a:r>
            <a:r>
              <a:rPr lang="en-US" dirty="0"/>
              <a:t>the plant </a:t>
            </a:r>
            <a:r>
              <a:rPr dirty="0"/>
              <a:t>prevent wast</a:t>
            </a:r>
            <a:r>
              <a:rPr lang="en-US" dirty="0"/>
              <a:t>ing</a:t>
            </a:r>
            <a:r>
              <a:rPr dirty="0"/>
              <a:t> resources.</a:t>
            </a:r>
          </a:p>
        </p:txBody>
      </p:sp>
      <p:pic>
        <p:nvPicPr>
          <p:cNvPr id="177" name="IMG_6851.png" descr="IMG_68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904002" y="2733281"/>
            <a:ext cx="4512491" cy="300833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Double Fertilization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5715000" cy="1447800"/>
          </a:xfrm>
          <a:prstGeom prst="rect">
            <a:avLst/>
          </a:prstGeom>
        </p:spPr>
        <p:txBody>
          <a:bodyPr/>
          <a:lstStyle/>
          <a:p>
            <a:r>
              <a:t>Double Fertilization</a:t>
            </a:r>
          </a:p>
        </p:txBody>
      </p:sp>
      <p:sp>
        <p:nvSpPr>
          <p:cNvPr id="180" name="After double fertilization:…"/>
          <p:cNvSpPr txBox="1">
            <a:spLocks noGrp="1"/>
          </p:cNvSpPr>
          <p:nvPr>
            <p:ph type="body" idx="1"/>
          </p:nvPr>
        </p:nvSpPr>
        <p:spPr>
          <a:xfrm>
            <a:off x="152400" y="1752600"/>
            <a:ext cx="5486400" cy="51054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After double fertilization: </a:t>
            </a:r>
          </a:p>
          <a:p>
            <a:pPr lvl="1"/>
            <a:r>
              <a:rPr dirty="0"/>
              <a:t>Each ovule develops into a seed.</a:t>
            </a:r>
          </a:p>
          <a:p>
            <a:pPr lvl="1"/>
            <a:r>
              <a:rPr dirty="0"/>
              <a:t>The ovary develops into the fruit that encloses the seed.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triploid nucleus divides forming a multi-nucleated supercell.</a:t>
            </a:r>
          </a:p>
        </p:txBody>
      </p:sp>
      <p:pic>
        <p:nvPicPr>
          <p:cNvPr id="181" name="IMG_5588.png" descr="IMG_558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76200"/>
            <a:ext cx="3048000" cy="45720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182" name="IMG_6828.png" descr="IMG_68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062" y="4114800"/>
            <a:ext cx="2268538" cy="2708275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Fruit Development"/>
          <p:cNvSpPr txBox="1">
            <a:spLocks noGrp="1"/>
          </p:cNvSpPr>
          <p:nvPr>
            <p:ph type="title"/>
          </p:nvPr>
        </p:nvSpPr>
        <p:spPr>
          <a:xfrm>
            <a:off x="-914400" y="444500"/>
            <a:ext cx="7772400" cy="1295400"/>
          </a:xfrm>
          <a:prstGeom prst="rect">
            <a:avLst/>
          </a:prstGeom>
        </p:spPr>
        <p:txBody>
          <a:bodyPr/>
          <a:lstStyle/>
          <a:p>
            <a:r>
              <a:t>Fruit Development</a:t>
            </a:r>
          </a:p>
        </p:txBody>
      </p:sp>
      <p:sp>
        <p:nvSpPr>
          <p:cNvPr id="185" name="Once fertilization occurs and a zygote is formed.…"/>
          <p:cNvSpPr txBox="1">
            <a:spLocks noGrp="1"/>
          </p:cNvSpPr>
          <p:nvPr>
            <p:ph type="body" idx="1"/>
          </p:nvPr>
        </p:nvSpPr>
        <p:spPr>
          <a:xfrm>
            <a:off x="279400" y="1828800"/>
            <a:ext cx="5054600" cy="5029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Once fertilization occurs and a zygote is formed.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zygote gives rise to an embryo which grows inside the ovule that contains the developing seed.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entire ovary develops into a fruit containing one or more seeds.</a:t>
            </a:r>
          </a:p>
        </p:txBody>
      </p:sp>
      <p:pic>
        <p:nvPicPr>
          <p:cNvPr id="186" name="IMG_7700.png" descr="IMG_77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381000"/>
            <a:ext cx="3048000" cy="20320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187" name="IMG_7709.png" descr="IMG_77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4648200"/>
            <a:ext cx="3048000" cy="20320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188" name="IMG_7708.png" descr="IMG_77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2514600"/>
            <a:ext cx="3048000" cy="20320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Fruit Developmen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/>
          <a:lstStyle/>
          <a:p>
            <a:r>
              <a:t>Fruit Development</a:t>
            </a:r>
          </a:p>
        </p:txBody>
      </p:sp>
      <p:sp>
        <p:nvSpPr>
          <p:cNvPr id="191" name="While the seeds are developing, the walls of the ovary are developing into a fruit.…"/>
          <p:cNvSpPr txBox="1">
            <a:spLocks noGrp="1"/>
          </p:cNvSpPr>
          <p:nvPr>
            <p:ph type="body" sz="half" idx="1"/>
          </p:nvPr>
        </p:nvSpPr>
        <p:spPr>
          <a:xfrm>
            <a:off x="414255" y="1431679"/>
            <a:ext cx="7315200" cy="3416301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While the seeds are developing, the walls of the ovary are developing into a fruit.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pericarp is the thickened walls of the ovary.</a:t>
            </a:r>
          </a:p>
        </p:txBody>
      </p:sp>
      <p:pic>
        <p:nvPicPr>
          <p:cNvPr id="192" name="38_09-FruitDevelopment_L.jpg" descr="38_09-FruitDevelopment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3297286"/>
            <a:ext cx="5943600" cy="3417888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Fruits"/>
          <p:cNvSpPr txBox="1">
            <a:spLocks noGrp="1"/>
          </p:cNvSpPr>
          <p:nvPr>
            <p:ph type="title"/>
          </p:nvPr>
        </p:nvSpPr>
        <p:spPr>
          <a:xfrm>
            <a:off x="1930400" y="560387"/>
            <a:ext cx="3149600" cy="2438401"/>
          </a:xfrm>
          <a:prstGeom prst="rect">
            <a:avLst/>
          </a:prstGeom>
        </p:spPr>
        <p:txBody>
          <a:bodyPr/>
          <a:lstStyle/>
          <a:p>
            <a:r>
              <a:t>Fruits</a:t>
            </a:r>
          </a:p>
        </p:txBody>
      </p:sp>
      <p:sp>
        <p:nvSpPr>
          <p:cNvPr id="195" name="Simple fruits-derived from a single carpel or several fused carpels.…"/>
          <p:cNvSpPr txBox="1">
            <a:spLocks noGrp="1"/>
          </p:cNvSpPr>
          <p:nvPr>
            <p:ph type="body" sz="half" idx="1"/>
          </p:nvPr>
        </p:nvSpPr>
        <p:spPr>
          <a:xfrm>
            <a:off x="762000" y="2667000"/>
            <a:ext cx="5486400" cy="41910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Simple fruits-derived from a single carpel or several fused carpels.  </a:t>
            </a:r>
          </a:p>
          <a:p>
            <a:pPr lvl="1"/>
            <a:r>
              <a:rPr dirty="0"/>
              <a:t>Examples: peas, peach, nut.</a:t>
            </a:r>
          </a:p>
        </p:txBody>
      </p:sp>
      <p:pic>
        <p:nvPicPr>
          <p:cNvPr id="196" name="38_09aFruitDevelopment_L.jpg" descr="38_09aFruitDevelopment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3581400"/>
            <a:ext cx="2482850" cy="31242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197" name="IMG_5588.png" descr="IMG_558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28600"/>
            <a:ext cx="2184400" cy="32766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Fruits"/>
          <p:cNvSpPr txBox="1">
            <a:spLocks noGrp="1"/>
          </p:cNvSpPr>
          <p:nvPr>
            <p:ph type="title"/>
          </p:nvPr>
        </p:nvSpPr>
        <p:spPr>
          <a:xfrm>
            <a:off x="901700" y="596900"/>
            <a:ext cx="2717800" cy="1143000"/>
          </a:xfrm>
          <a:prstGeom prst="rect">
            <a:avLst/>
          </a:prstGeom>
        </p:spPr>
        <p:txBody>
          <a:bodyPr/>
          <a:lstStyle/>
          <a:p>
            <a:r>
              <a:t>Fruits</a:t>
            </a:r>
          </a:p>
        </p:txBody>
      </p:sp>
      <p:sp>
        <p:nvSpPr>
          <p:cNvPr id="200" name="Aggregate fruits result from a single flower that has more than one separate carpel.  Each one grows a small fruit.…"/>
          <p:cNvSpPr txBox="1">
            <a:spLocks noGrp="1"/>
          </p:cNvSpPr>
          <p:nvPr>
            <p:ph type="body" sz="half" idx="1"/>
          </p:nvPr>
        </p:nvSpPr>
        <p:spPr>
          <a:xfrm>
            <a:off x="228600" y="1752600"/>
            <a:ext cx="4775200" cy="51054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</a:lvl1pPr>
            <a:lvl2pPr>
              <a:lnSpc>
                <a:spcPct val="90000"/>
              </a:lnSpc>
            </a:lvl2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Aggregate fruits result from a single flower that has more than one separate carpel. </a:t>
            </a:r>
            <a:r>
              <a:rPr lang="en-US" dirty="0"/>
              <a:t>Each carpel has an egg, and e</a:t>
            </a:r>
            <a:r>
              <a:rPr dirty="0"/>
              <a:t>ach one grows a small fruit.</a:t>
            </a:r>
          </a:p>
          <a:p>
            <a:pPr lvl="1"/>
            <a:r>
              <a:rPr dirty="0"/>
              <a:t>Example: raspberry.</a:t>
            </a:r>
          </a:p>
        </p:txBody>
      </p:sp>
      <p:pic>
        <p:nvPicPr>
          <p:cNvPr id="201" name="38_09bFruitDevelopment_L.jpg" descr="38_09bFruitDevelopment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262" y="152400"/>
            <a:ext cx="3327401" cy="41910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202" name="IMG_6822.png" descr="IMG_68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419600"/>
            <a:ext cx="3429000" cy="22860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Fruits"/>
          <p:cNvSpPr txBox="1">
            <a:spLocks noGrp="1"/>
          </p:cNvSpPr>
          <p:nvPr>
            <p:ph type="title"/>
          </p:nvPr>
        </p:nvSpPr>
        <p:spPr>
          <a:xfrm>
            <a:off x="990600" y="266700"/>
            <a:ext cx="2806700" cy="1752600"/>
          </a:xfrm>
          <a:prstGeom prst="rect">
            <a:avLst/>
          </a:prstGeom>
        </p:spPr>
        <p:txBody>
          <a:bodyPr/>
          <a:lstStyle/>
          <a:p>
            <a:r>
              <a:t>Fruits</a:t>
            </a:r>
          </a:p>
        </p:txBody>
      </p:sp>
      <p:sp>
        <p:nvSpPr>
          <p:cNvPr id="205" name="Multiple fruits develop from inflorescence.  A group of flowers tightly clustered together.…"/>
          <p:cNvSpPr txBox="1">
            <a:spLocks noGrp="1"/>
          </p:cNvSpPr>
          <p:nvPr>
            <p:ph type="body" sz="half" idx="1"/>
          </p:nvPr>
        </p:nvSpPr>
        <p:spPr>
          <a:xfrm>
            <a:off x="139700" y="1651000"/>
            <a:ext cx="3886200" cy="4953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Multiple fruits develop from inflorescence. A group of flowers tightly clustered together.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When the walls of the ovaries thicken, they fuse together forming the fruit.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Example: pineapple.</a:t>
            </a:r>
          </a:p>
        </p:txBody>
      </p:sp>
      <p:pic>
        <p:nvPicPr>
          <p:cNvPr id="206" name="38_09cFruitDevelopment_L.jpg" descr="38_09cFruitDevelopment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276600"/>
            <a:ext cx="2597150" cy="32766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207" name="IMG_6306.png" descr="IMG_63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1447800"/>
            <a:ext cx="2552700" cy="4495800"/>
          </a:xfrm>
          <a:prstGeom prst="rect">
            <a:avLst/>
          </a:prstGeom>
          <a:ln w="9525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ruits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146142"/>
          </a:xfrm>
          <a:prstGeom prst="rect">
            <a:avLst/>
          </a:prstGeom>
        </p:spPr>
        <p:txBody>
          <a:bodyPr/>
          <a:lstStyle/>
          <a:p>
            <a:r>
              <a:rPr dirty="0"/>
              <a:t>Fruits</a:t>
            </a:r>
          </a:p>
        </p:txBody>
      </p:sp>
      <p:sp>
        <p:nvSpPr>
          <p:cNvPr id="210" name="Fruit usually ripens around the time seeds complete their development.…"/>
          <p:cNvSpPr txBox="1">
            <a:spLocks noGrp="1"/>
          </p:cNvSpPr>
          <p:nvPr>
            <p:ph type="body" idx="1"/>
          </p:nvPr>
        </p:nvSpPr>
        <p:spPr>
          <a:xfrm>
            <a:off x="459556" y="1473005"/>
            <a:ext cx="68580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Fruit usually ripens around the time seeds complete their development.</a:t>
            </a:r>
          </a:p>
          <a:p>
            <a:pPr lvl="1"/>
            <a:r>
              <a:rPr dirty="0"/>
              <a:t>Example:  Peaches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Some fruit</a:t>
            </a:r>
            <a:r>
              <a:rPr lang="en-US" dirty="0"/>
              <a:t>s</a:t>
            </a:r>
            <a:r>
              <a:rPr dirty="0"/>
              <a:t> ripen</a:t>
            </a:r>
            <a:r>
              <a:rPr lang="en-US" dirty="0"/>
              <a:t>,</a:t>
            </a:r>
            <a:r>
              <a:rPr dirty="0"/>
              <a:t> and then age and dr</a:t>
            </a:r>
            <a:r>
              <a:rPr lang="en-US" dirty="0"/>
              <a:t>y</a:t>
            </a:r>
            <a:r>
              <a:rPr dirty="0"/>
              <a:t> out.</a:t>
            </a:r>
          </a:p>
          <a:p>
            <a:pPr lvl="1"/>
            <a:r>
              <a:rPr dirty="0"/>
              <a:t>Example:  Soybeans</a:t>
            </a:r>
          </a:p>
        </p:txBody>
      </p:sp>
      <p:pic>
        <p:nvPicPr>
          <p:cNvPr id="211" name="2008_10_21-Soy01.tiff" descr="2008_10_21-Soy0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555" y="3685880"/>
            <a:ext cx="4377336" cy="2924061"/>
          </a:xfrm>
          <a:prstGeom prst="rect">
            <a:avLst/>
          </a:prstGeom>
          <a:ln w="9525">
            <a:solidFill>
              <a:srgbClr val="000000"/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sp>
        <p:nvSpPr>
          <p:cNvPr id="212" name="http://www.google.com/search?q=soybeans&amp;hl=en&amp;prmd=imvnsu&amp;source=lnms&amp;tbm=isch&amp;ei=ll7qTqGpKqXr0gG72v21CQ&amp;sa=X&amp;oi=mode_link&amp;ct=mode&amp;cd=2&amp;sqi=2&amp;ved=0CCoQ_AUoAQ&amp;biw=1238&amp;bih=819"/>
          <p:cNvSpPr/>
          <p:nvPr/>
        </p:nvSpPr>
        <p:spPr>
          <a:xfrm>
            <a:off x="5245100" y="6553200"/>
            <a:ext cx="276860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500" u="sng">
                <a:hlinkClick r:id="rId3"/>
              </a:defRPr>
            </a:lvl1pPr>
          </a:lstStyle>
          <a:p>
            <a:pPr>
              <a:defRPr u="none"/>
            </a:pPr>
            <a:r>
              <a:rPr u="none" dirty="0">
                <a:solidFill>
                  <a:schemeClr val="tx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http://www.google.com/search?q=soybeans&amp;hl=en&amp;prmd=imvnsu&amp;source=lnms&amp;tbm=isch&amp;ei=ll7qTqGpKqXr0gG72v21CQ&amp;sa=X&amp;oi=mode_link&amp;ct=mode&amp;cd=2&amp;sqi=2&amp;ved=0CCoQ_AUoAQ&amp;biw=1238&amp;bih=819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eed Maturation and Develop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Seed Maturation and Development</a:t>
            </a:r>
          </a:p>
        </p:txBody>
      </p:sp>
      <p:sp>
        <p:nvSpPr>
          <p:cNvPr id="215" name="As a seed matures, it prepares for dormancy.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67818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As a seed matures, it prepares for dormancy.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To break the dormancy, the seed </a:t>
            </a:r>
            <a:r>
              <a:rPr lang="en-US" dirty="0"/>
              <a:t>must</a:t>
            </a:r>
            <a:r>
              <a:rPr dirty="0"/>
              <a:t> find optimal condition</a:t>
            </a:r>
            <a:r>
              <a:rPr lang="en-US" dirty="0"/>
              <a:t>s</a:t>
            </a:r>
            <a:r>
              <a:rPr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eed P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Seed Production</a:t>
            </a:r>
          </a:p>
        </p:txBody>
      </p:sp>
      <p:sp>
        <p:nvSpPr>
          <p:cNvPr id="218" name="The chances that a seedling will survive and produce offspring is very low.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68580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chances that a seedling will survive and produce offspring is very low.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is why many plants produce so many seeds.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is also why so many plants use asexual reproduction.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eed Dispersal"/>
          <p:cNvSpPr txBox="1">
            <a:spLocks noGrp="1"/>
          </p:cNvSpPr>
          <p:nvPr>
            <p:ph type="title"/>
          </p:nvPr>
        </p:nvSpPr>
        <p:spPr>
          <a:xfrm>
            <a:off x="685800" y="221068"/>
            <a:ext cx="7772400" cy="967033"/>
          </a:xfrm>
          <a:prstGeom prst="rect">
            <a:avLst/>
          </a:prstGeom>
        </p:spPr>
        <p:txBody>
          <a:bodyPr/>
          <a:lstStyle/>
          <a:p>
            <a:r>
              <a:rPr dirty="0"/>
              <a:t>Seed Dispersal</a:t>
            </a:r>
          </a:p>
        </p:txBody>
      </p:sp>
      <p:sp>
        <p:nvSpPr>
          <p:cNvPr id="224" name="Once seeds have been produced, there are a variety of mechanisms by which they are dispersed.…"/>
          <p:cNvSpPr txBox="1">
            <a:spLocks noGrp="1"/>
          </p:cNvSpPr>
          <p:nvPr>
            <p:ph type="body" sz="half" idx="1"/>
          </p:nvPr>
        </p:nvSpPr>
        <p:spPr>
          <a:xfrm>
            <a:off x="50799" y="1252783"/>
            <a:ext cx="4653175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Once seeds have been produced, there are a variety of mechanisms by which they are dispersed.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Wind and animals play a major role in seed dispersal.  </a:t>
            </a:r>
          </a:p>
        </p:txBody>
      </p:sp>
      <p:pic>
        <p:nvPicPr>
          <p:cNvPr id="225" name="30_09FruitDispersal_LP.jpg" descr="30_09FruitDispersal_L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720" y="1188101"/>
            <a:ext cx="4131480" cy="4458555"/>
          </a:xfrm>
          <a:prstGeom prst="rect">
            <a:avLst/>
          </a:prstGeom>
          <a:ln w="9525">
            <a:solidFill>
              <a:srgbClr val="584644"/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F82485-C359-1D9F-755E-ECA8B765C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60" y="5801263"/>
            <a:ext cx="7772400" cy="98697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schemeClr val="tx1">
                <a:lumMod val="50000"/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584644"/>
      </a:dk1>
      <a:lt1>
        <a:srgbClr val="155058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E2DB"/>
        </a:solidFill>
        <a:ln w="9525" cap="flat">
          <a:solidFill>
            <a:srgbClr val="584644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84644"/>
            </a:solidFill>
            <a:effectLst/>
            <a:uFill>
              <a:solidFill>
                <a:srgbClr val="584644"/>
              </a:solidFill>
            </a:uFill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584644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84644"/>
            </a:solidFill>
            <a:effectLst/>
            <a:uFill>
              <a:solidFill>
                <a:srgbClr val="584644"/>
              </a:solidFill>
            </a:uFill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E2DB"/>
        </a:solidFill>
        <a:ln w="9525" cap="flat">
          <a:solidFill>
            <a:srgbClr val="584644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84644"/>
            </a:solidFill>
            <a:effectLst/>
            <a:uFill>
              <a:solidFill>
                <a:srgbClr val="584644"/>
              </a:solidFill>
            </a:uFill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584644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84644"/>
            </a:solidFill>
            <a:effectLst/>
            <a:uFill>
              <a:solidFill>
                <a:srgbClr val="584644"/>
              </a:solidFill>
            </a:uFill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958</Words>
  <Application>Microsoft Macintosh PowerPoint</Application>
  <PresentationFormat>On-screen Show (4:3)</PresentationFormat>
  <Paragraphs>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Lucida Grande</vt:lpstr>
      <vt:lpstr>Times New Roman</vt:lpstr>
      <vt:lpstr>Wingdings</vt:lpstr>
      <vt:lpstr>White</vt:lpstr>
      <vt:lpstr>Essential Idea</vt:lpstr>
      <vt:lpstr>Chapter 38</vt:lpstr>
      <vt:lpstr>Flowers</vt:lpstr>
      <vt:lpstr>Flowering</vt:lpstr>
      <vt:lpstr>Flowers</vt:lpstr>
      <vt:lpstr>Pollination</vt:lpstr>
      <vt:lpstr>Pollination</vt:lpstr>
      <vt:lpstr>Pollination</vt:lpstr>
      <vt:lpstr>Pollination</vt:lpstr>
      <vt:lpstr>Pollination</vt:lpstr>
      <vt:lpstr>Mechanisms Preventing Self-Fertilization</vt:lpstr>
      <vt:lpstr>Mechanisms Preventing Self-Fertilization</vt:lpstr>
      <vt:lpstr>Mechanisms Preventing Self-Fertilization</vt:lpstr>
      <vt:lpstr>Mechanisms Preventing Self-Fertilization</vt:lpstr>
      <vt:lpstr>Fertilization</vt:lpstr>
      <vt:lpstr>Double Fertilization</vt:lpstr>
      <vt:lpstr>Double Fertilization</vt:lpstr>
      <vt:lpstr>Double Fertilization</vt:lpstr>
      <vt:lpstr>Fruit Development</vt:lpstr>
      <vt:lpstr>Fruit Development</vt:lpstr>
      <vt:lpstr>Fruits</vt:lpstr>
      <vt:lpstr>Fruits</vt:lpstr>
      <vt:lpstr>Fruits</vt:lpstr>
      <vt:lpstr>Fruits</vt:lpstr>
      <vt:lpstr>Seed Maturation and Development</vt:lpstr>
      <vt:lpstr>Seed Production</vt:lpstr>
      <vt:lpstr>Seed Dispersal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MULTHAUPT, TRAVIS</cp:lastModifiedBy>
  <cp:revision>20</cp:revision>
  <dcterms:modified xsi:type="dcterms:W3CDTF">2026-02-21T00:26:18Z</dcterms:modified>
</cp:coreProperties>
</file>