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333" r:id="rId73"/>
    <p:sldId id="336" r:id="rId74"/>
    <p:sldId id="337" r:id="rId75"/>
    <p:sldId id="338" r:id="rId76"/>
    <p:sldId id="339" r:id="rId77"/>
    <p:sldId id="340" r:id="rId78"/>
    <p:sldId id="341" r:id="rId79"/>
    <p:sldId id="342" r:id="rId80"/>
    <p:sldId id="343" r:id="rId81"/>
    <p:sldId id="344" r:id="rId82"/>
    <p:sldId id="345" r:id="rId83"/>
    <p:sldId id="346" r:id="rId84"/>
    <p:sldId id="347" r:id="rId85"/>
    <p:sldId id="348" r:id="rId86"/>
    <p:sldId id="349" r:id="rId87"/>
    <p:sldId id="350" r:id="rId88"/>
    <p:sldId id="351" r:id="rId89"/>
    <p:sldId id="352" r:id="rId90"/>
    <p:sldId id="353" r:id="rId91"/>
    <p:sldId id="354" r:id="rId92"/>
    <p:sldId id="355" r:id="rId93"/>
    <p:sldId id="356" r:id="rId94"/>
    <p:sldId id="357" r:id="rId95"/>
    <p:sldId id="358" r:id="rId96"/>
    <p:sldId id="359" r:id="rId97"/>
    <p:sldId id="360" r:id="rId98"/>
    <p:sldId id="361" r:id="rId99"/>
    <p:sldId id="362" r:id="rId100"/>
    <p:sldId id="363" r:id="rId101"/>
    <p:sldId id="364" r:id="rId102"/>
    <p:sldId id="365" r:id="rId103"/>
    <p:sldId id="366" r:id="rId104"/>
    <p:sldId id="367" r:id="rId105"/>
    <p:sldId id="368" r:id="rId106"/>
    <p:sldId id="369" r:id="rId107"/>
    <p:sldId id="370" r:id="rId108"/>
    <p:sldId id="371" r:id="rId109"/>
    <p:sldId id="372" r:id="rId110"/>
    <p:sldId id="373" r:id="rId111"/>
    <p:sldId id="374" r:id="rId112"/>
    <p:sldId id="375" r:id="rId113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06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"/>
      </a:defRPr>
    </a:lvl1pPr>
    <a:lvl2pPr marL="0" marR="0" indent="266700" algn="ctr" defTabSz="406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"/>
      </a:defRPr>
    </a:lvl2pPr>
    <a:lvl3pPr marL="0" marR="0" indent="533400" algn="ctr" defTabSz="406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"/>
      </a:defRPr>
    </a:lvl3pPr>
    <a:lvl4pPr marL="0" marR="0" indent="800100" algn="ctr" defTabSz="406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"/>
      </a:defRPr>
    </a:lvl4pPr>
    <a:lvl5pPr marL="0" marR="0" indent="1066800" algn="ctr" defTabSz="406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"/>
      </a:defRPr>
    </a:lvl5pPr>
    <a:lvl6pPr marL="0" marR="0" indent="1333500" algn="ctr" defTabSz="406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"/>
      </a:defRPr>
    </a:lvl6pPr>
    <a:lvl7pPr marL="0" marR="0" indent="1612900" algn="ctr" defTabSz="406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"/>
      </a:defRPr>
    </a:lvl7pPr>
    <a:lvl8pPr marL="0" marR="0" indent="1879600" algn="ctr" defTabSz="406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"/>
      </a:defRPr>
    </a:lvl8pPr>
    <a:lvl9pPr marL="0" marR="0" indent="2146300" algn="ctr" defTabSz="406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4100"/>
        </a:fontRef>
        <a:srgbClr val="004100"/>
      </a:tcTxStyle>
      <a:tcStyle>
        <a:tcBdr>
          <a:left>
            <a:ln w="12700" cap="flat">
              <a:solidFill>
                <a:srgbClr val="004100"/>
              </a:solidFill>
              <a:prstDash val="solid"/>
              <a:miter lim="400000"/>
            </a:ln>
          </a:left>
          <a:right>
            <a:ln w="12700" cap="flat">
              <a:solidFill>
                <a:srgbClr val="004100"/>
              </a:solidFill>
              <a:prstDash val="solid"/>
              <a:miter lim="400000"/>
            </a:ln>
          </a:right>
          <a:top>
            <a:ln w="12700" cap="flat">
              <a:solidFill>
                <a:srgbClr val="004100"/>
              </a:solidFill>
              <a:prstDash val="solid"/>
              <a:miter lim="400000"/>
            </a:ln>
          </a:top>
          <a:bottom>
            <a:ln w="12700" cap="flat">
              <a:solidFill>
                <a:srgbClr val="004100"/>
              </a:solidFill>
              <a:prstDash val="solid"/>
              <a:miter lim="400000"/>
            </a:ln>
          </a:bottom>
          <a:insideH>
            <a:ln w="12700" cap="flat">
              <a:solidFill>
                <a:srgbClr val="0041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41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4100"/>
        </a:fontRef>
        <a:srgbClr val="004100"/>
      </a:tcTxStyle>
      <a:tcStyle>
        <a:tcBdr>
          <a:left>
            <a:ln w="28575" cap="flat">
              <a:solidFill>
                <a:srgbClr val="004100"/>
              </a:solidFill>
              <a:prstDash val="solid"/>
              <a:miter lim="400000"/>
            </a:ln>
          </a:left>
          <a:right>
            <a:ln w="12700" cap="flat">
              <a:solidFill>
                <a:srgbClr val="004100"/>
              </a:solidFill>
              <a:prstDash val="solid"/>
              <a:miter lim="400000"/>
            </a:ln>
          </a:right>
          <a:top>
            <a:ln w="12700" cap="flat">
              <a:solidFill>
                <a:srgbClr val="004100"/>
              </a:solidFill>
              <a:prstDash val="solid"/>
              <a:miter lim="400000"/>
            </a:ln>
          </a:top>
          <a:bottom>
            <a:ln w="12700" cap="flat">
              <a:solidFill>
                <a:srgbClr val="004100"/>
              </a:solidFill>
              <a:prstDash val="solid"/>
              <a:miter lim="400000"/>
            </a:ln>
          </a:bottom>
          <a:insideH>
            <a:ln w="12700" cap="flat">
              <a:solidFill>
                <a:srgbClr val="0041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41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4100"/>
        </a:fontRef>
        <a:srgbClr val="004100"/>
      </a:tcTxStyle>
      <a:tcStyle>
        <a:tcBdr>
          <a:left>
            <a:ln w="12700" cap="flat">
              <a:solidFill>
                <a:srgbClr val="004100"/>
              </a:solidFill>
              <a:prstDash val="solid"/>
              <a:miter lim="400000"/>
            </a:ln>
          </a:left>
          <a:right>
            <a:ln w="12700" cap="flat">
              <a:solidFill>
                <a:srgbClr val="004100"/>
              </a:solidFill>
              <a:prstDash val="solid"/>
              <a:miter lim="400000"/>
            </a:ln>
          </a:right>
          <a:top>
            <a:ln w="12700" cap="flat">
              <a:solidFill>
                <a:srgbClr val="004100"/>
              </a:solidFill>
              <a:prstDash val="solid"/>
              <a:miter lim="400000"/>
            </a:ln>
          </a:top>
          <a:bottom>
            <a:ln w="28575" cap="flat">
              <a:solidFill>
                <a:srgbClr val="004100"/>
              </a:solidFill>
              <a:prstDash val="solid"/>
              <a:miter lim="400000"/>
            </a:ln>
          </a:bottom>
          <a:insideH>
            <a:ln w="12700" cap="flat">
              <a:solidFill>
                <a:srgbClr val="0041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41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4100"/>
        </a:fontRef>
        <a:srgbClr val="004100"/>
      </a:tcTxStyle>
      <a:tcStyle>
        <a:tcBdr>
          <a:left>
            <a:ln w="12700" cap="flat">
              <a:solidFill>
                <a:srgbClr val="004100"/>
              </a:solidFill>
              <a:prstDash val="solid"/>
              <a:miter lim="400000"/>
            </a:ln>
          </a:left>
          <a:right>
            <a:ln w="12700" cap="flat">
              <a:solidFill>
                <a:srgbClr val="004100"/>
              </a:solidFill>
              <a:prstDash val="solid"/>
              <a:miter lim="400000"/>
            </a:ln>
          </a:right>
          <a:top>
            <a:ln w="28575" cap="flat">
              <a:solidFill>
                <a:srgbClr val="004100"/>
              </a:solidFill>
              <a:prstDash val="solid"/>
              <a:miter lim="400000"/>
            </a:ln>
          </a:top>
          <a:bottom>
            <a:ln w="12700" cap="flat">
              <a:solidFill>
                <a:srgbClr val="004100"/>
              </a:solidFill>
              <a:prstDash val="solid"/>
              <a:miter lim="400000"/>
            </a:ln>
          </a:bottom>
          <a:insideH>
            <a:ln w="12700" cap="flat">
              <a:solidFill>
                <a:srgbClr val="0041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41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inor">
          <a:srgbClr val="004100"/>
        </a:fontRef>
        <a:srgbClr val="004100"/>
      </a:tcTxStyle>
      <a:tcStyle>
        <a:tcBdr>
          <a:left>
            <a:ln w="12700" cap="flat">
              <a:solidFill>
                <a:srgbClr val="004100"/>
              </a:solidFill>
              <a:prstDash val="solid"/>
              <a:miter lim="400000"/>
            </a:ln>
          </a:left>
          <a:right>
            <a:ln w="12700" cap="flat">
              <a:solidFill>
                <a:srgbClr val="004100"/>
              </a:solidFill>
              <a:prstDash val="solid"/>
              <a:miter lim="400000"/>
            </a:ln>
          </a:right>
          <a:top>
            <a:ln w="12700" cap="flat">
              <a:solidFill>
                <a:srgbClr val="004100"/>
              </a:solidFill>
              <a:prstDash val="solid"/>
              <a:miter lim="400000"/>
            </a:ln>
          </a:top>
          <a:bottom>
            <a:ln w="12700" cap="flat">
              <a:solidFill>
                <a:srgbClr val="004100"/>
              </a:solidFill>
              <a:prstDash val="solid"/>
              <a:miter lim="400000"/>
            </a:ln>
          </a:bottom>
          <a:insideH>
            <a:ln w="12700" cap="flat">
              <a:solidFill>
                <a:srgbClr val="0041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41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4100"/>
        </a:fontRef>
        <a:srgbClr val="004100"/>
      </a:tcTxStyle>
      <a:tcStyle>
        <a:tcBdr>
          <a:left>
            <a:ln w="28575" cap="flat">
              <a:solidFill>
                <a:srgbClr val="004100"/>
              </a:solidFill>
              <a:prstDash val="solid"/>
              <a:miter lim="400000"/>
            </a:ln>
          </a:left>
          <a:right>
            <a:ln w="12700" cap="flat">
              <a:solidFill>
                <a:srgbClr val="004100"/>
              </a:solidFill>
              <a:prstDash val="solid"/>
              <a:miter lim="400000"/>
            </a:ln>
          </a:right>
          <a:top>
            <a:ln w="12700" cap="flat">
              <a:solidFill>
                <a:srgbClr val="004100"/>
              </a:solidFill>
              <a:prstDash val="solid"/>
              <a:miter lim="400000"/>
            </a:ln>
          </a:top>
          <a:bottom>
            <a:ln w="12700" cap="flat">
              <a:solidFill>
                <a:srgbClr val="004100"/>
              </a:solidFill>
              <a:prstDash val="solid"/>
              <a:miter lim="400000"/>
            </a:ln>
          </a:bottom>
          <a:insideH>
            <a:ln w="12700" cap="flat">
              <a:solidFill>
                <a:srgbClr val="0041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41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4100"/>
        </a:fontRef>
        <a:srgbClr val="004100"/>
      </a:tcTxStyle>
      <a:tcStyle>
        <a:tcBdr>
          <a:left>
            <a:ln w="12700" cap="flat">
              <a:solidFill>
                <a:srgbClr val="004100"/>
              </a:solidFill>
              <a:prstDash val="solid"/>
              <a:miter lim="400000"/>
            </a:ln>
          </a:left>
          <a:right>
            <a:ln w="12700" cap="flat">
              <a:solidFill>
                <a:srgbClr val="004100"/>
              </a:solidFill>
              <a:prstDash val="solid"/>
              <a:miter lim="400000"/>
            </a:ln>
          </a:right>
          <a:top>
            <a:ln w="12700" cap="flat">
              <a:solidFill>
                <a:srgbClr val="004100"/>
              </a:solidFill>
              <a:prstDash val="solid"/>
              <a:miter lim="400000"/>
            </a:ln>
          </a:top>
          <a:bottom>
            <a:ln w="28575" cap="flat">
              <a:solidFill>
                <a:srgbClr val="004100"/>
              </a:solidFill>
              <a:prstDash val="solid"/>
              <a:miter lim="400000"/>
            </a:ln>
          </a:bottom>
          <a:insideH>
            <a:ln w="12700" cap="flat">
              <a:solidFill>
                <a:srgbClr val="0041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41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4100"/>
        </a:fontRef>
        <a:srgbClr val="004100"/>
      </a:tcTxStyle>
      <a:tcStyle>
        <a:tcBdr>
          <a:left>
            <a:ln w="12700" cap="flat">
              <a:solidFill>
                <a:srgbClr val="004100"/>
              </a:solidFill>
              <a:prstDash val="solid"/>
              <a:miter lim="400000"/>
            </a:ln>
          </a:left>
          <a:right>
            <a:ln w="12700" cap="flat">
              <a:solidFill>
                <a:srgbClr val="004100"/>
              </a:solidFill>
              <a:prstDash val="solid"/>
              <a:miter lim="400000"/>
            </a:ln>
          </a:right>
          <a:top>
            <a:ln w="28575" cap="flat">
              <a:solidFill>
                <a:srgbClr val="004100"/>
              </a:solidFill>
              <a:prstDash val="solid"/>
              <a:miter lim="400000"/>
            </a:ln>
          </a:top>
          <a:bottom>
            <a:ln w="12700" cap="flat">
              <a:solidFill>
                <a:srgbClr val="004100"/>
              </a:solidFill>
              <a:prstDash val="solid"/>
              <a:miter lim="400000"/>
            </a:ln>
          </a:bottom>
          <a:insideH>
            <a:ln w="12700" cap="flat">
              <a:solidFill>
                <a:srgbClr val="0041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41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A9BC294-FFE2-49D5-8D69-9E1BD2C41BD5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BBFC77FB-9ED0-4EC9-95AA-A1379042E64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3DC5C2F9-1CAC-4260-A1DD-9FCDBB87749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1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06400" latinLnBrk="0">
      <a:defRPr sz="1400">
        <a:latin typeface="Lucida Grande"/>
        <a:ea typeface="Lucida Grande"/>
        <a:cs typeface="Lucida Grande"/>
        <a:sym typeface="Lucida Grande"/>
      </a:defRPr>
    </a:lvl1pPr>
    <a:lvl2pPr defTabSz="406400" latinLnBrk="0">
      <a:defRPr sz="1400">
        <a:latin typeface="Lucida Grande"/>
        <a:ea typeface="Lucida Grande"/>
        <a:cs typeface="Lucida Grande"/>
        <a:sym typeface="Lucida Grande"/>
      </a:defRPr>
    </a:lvl2pPr>
    <a:lvl3pPr defTabSz="406400" latinLnBrk="0">
      <a:defRPr sz="1400">
        <a:latin typeface="Lucida Grande"/>
        <a:ea typeface="Lucida Grande"/>
        <a:cs typeface="Lucida Grande"/>
        <a:sym typeface="Lucida Grande"/>
      </a:defRPr>
    </a:lvl3pPr>
    <a:lvl4pPr defTabSz="406400" latinLnBrk="0">
      <a:defRPr sz="1400">
        <a:latin typeface="Lucida Grande"/>
        <a:ea typeface="Lucida Grande"/>
        <a:cs typeface="Lucida Grande"/>
        <a:sym typeface="Lucida Grande"/>
      </a:defRPr>
    </a:lvl4pPr>
    <a:lvl5pPr defTabSz="406400" latinLnBrk="0">
      <a:defRPr sz="1400">
        <a:latin typeface="Lucida Grande"/>
        <a:ea typeface="Lucida Grande"/>
        <a:cs typeface="Lucida Grande"/>
        <a:sym typeface="Lucida Grande"/>
      </a:defRPr>
    </a:lvl5pPr>
    <a:lvl6pPr defTabSz="406400" latinLnBrk="0">
      <a:defRPr sz="1400">
        <a:latin typeface="Lucida Grande"/>
        <a:ea typeface="Lucida Grande"/>
        <a:cs typeface="Lucida Grande"/>
        <a:sym typeface="Lucida Grande"/>
      </a:defRPr>
    </a:lvl6pPr>
    <a:lvl7pPr defTabSz="406400" latinLnBrk="0">
      <a:defRPr sz="1400">
        <a:latin typeface="Lucida Grande"/>
        <a:ea typeface="Lucida Grande"/>
        <a:cs typeface="Lucida Grande"/>
        <a:sym typeface="Lucida Grande"/>
      </a:defRPr>
    </a:lvl7pPr>
    <a:lvl8pPr defTabSz="406400" latinLnBrk="0">
      <a:defRPr sz="1400">
        <a:latin typeface="Lucida Grande"/>
        <a:ea typeface="Lucida Grande"/>
        <a:cs typeface="Lucida Grande"/>
        <a:sym typeface="Lucida Grande"/>
      </a:defRPr>
    </a:lvl8pPr>
    <a:lvl9pPr defTabSz="406400" latinLnBrk="0">
      <a:defRPr sz="14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rb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24" name="Title Text"/>
          <p:cNvSpPr txBox="1">
            <a:spLocks noGrp="1"/>
          </p:cNvSpPr>
          <p:nvPr>
            <p:ph type="title"/>
          </p:nvPr>
        </p:nvSpPr>
        <p:spPr>
          <a:xfrm>
            <a:off x="685800" y="1828800"/>
            <a:ext cx="7772400" cy="2057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40639" indent="0" algn="ctr">
              <a:buSzTx/>
              <a:buNone/>
            </a:lvl1pPr>
            <a:lvl2pPr marL="497840" indent="0" algn="ctr">
              <a:buSzTx/>
              <a:buNone/>
            </a:lvl2pPr>
            <a:lvl3pPr marL="955039" indent="0" algn="ctr">
              <a:buSzTx/>
              <a:buNone/>
            </a:lvl3pPr>
            <a:lvl4pPr marL="1412239" indent="0" algn="ctr">
              <a:buSzTx/>
              <a:buNone/>
            </a:lvl4pPr>
            <a:lvl5pPr marL="1869439" indent="0" algn="ctr"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0000"/>
              </a:buClr>
              <a:buFont typeface="Arial"/>
              <a:defRPr sz="1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Title Text</a:t>
            </a:r>
          </a:p>
        </p:txBody>
      </p:sp>
      <p:sp>
        <p:nvSpPr>
          <p:cNvPr id="3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Pct val="100000"/>
              <a:buChar char="•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0000"/>
              </a:buClr>
              <a:buFont typeface="Arial"/>
              <a:defRPr sz="1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4" name="Title Text"/>
          <p:cNvSpPr txBox="1">
            <a:spLocks noGrp="1"/>
          </p:cNvSpPr>
          <p:nvPr>
            <p:ph type="title"/>
          </p:nvPr>
        </p:nvSpPr>
        <p:spPr>
          <a:xfrm>
            <a:off x="685800" y="1828800"/>
            <a:ext cx="7772400" cy="2057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Title Text</a:t>
            </a:r>
          </a:p>
        </p:txBody>
      </p:sp>
      <p:sp>
        <p:nvSpPr>
          <p:cNvPr id="4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40639" indent="0" algn="ctr">
              <a:buSzTx/>
              <a:buNone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 marL="497840" indent="0" algn="ctr">
              <a:buSzTx/>
              <a:buNone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 marL="955039" indent="0" algn="ctr">
              <a:buSzTx/>
              <a:buNone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 marL="1412239" indent="0" algn="ctr">
              <a:buSzTx/>
              <a:buNone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 marL="1869439" indent="0" algn="ctr">
              <a:buSzTx/>
              <a:buNone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Title Text</a:t>
            </a:r>
          </a:p>
        </p:txBody>
      </p:sp>
      <p:sp>
        <p:nvSpPr>
          <p:cNvPr id="5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SzPct val="100000"/>
              <a:buChar char="•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xfrm>
            <a:off x="889000" y="1155700"/>
            <a:ext cx="7366000" cy="2324100"/>
          </a:xfrm>
          <a:prstGeom prst="rect">
            <a:avLst/>
          </a:prstGeom>
        </p:spPr>
        <p:txBody>
          <a:bodyPr lIns="38100" tIns="38100" rIns="38100" bIns="38100" anchor="b"/>
          <a:lstStyle>
            <a:lvl1pPr marL="0" marR="0" defTabSz="406400">
              <a:defRPr sz="5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9000" y="3530600"/>
            <a:ext cx="7366000" cy="800100"/>
          </a:xfrm>
          <a:prstGeom prst="rect">
            <a:avLst/>
          </a:prstGeom>
        </p:spPr>
        <p:txBody>
          <a:bodyPr lIns="38100" tIns="38100" rIns="38100" bIns="38100"/>
          <a:lstStyle>
            <a:lvl1pPr marL="0" marR="0" indent="0" algn="ctr" defTabSz="406400">
              <a:spcBef>
                <a:spcPts val="0"/>
              </a:spcBef>
              <a:buSzTx/>
              <a:buNone/>
              <a:defRPr sz="24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0" marR="0" indent="0" algn="ctr" defTabSz="406400">
              <a:spcBef>
                <a:spcPts val="0"/>
              </a:spcBef>
              <a:buSzTx/>
              <a:buNone/>
              <a:defRPr sz="24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0" marR="0" indent="0" algn="ctr" defTabSz="406400">
              <a:spcBef>
                <a:spcPts val="0"/>
              </a:spcBef>
              <a:buSzTx/>
              <a:buNone/>
              <a:defRPr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0" marR="0" indent="0" algn="ctr" defTabSz="406400">
              <a:spcBef>
                <a:spcPts val="0"/>
              </a:spcBef>
              <a:buSzTx/>
              <a:buNone/>
              <a:defRPr sz="24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0" marR="0" indent="0" algn="ctr" defTabSz="406400">
              <a:spcBef>
                <a:spcPts val="0"/>
              </a:spcBef>
              <a:buSzTx/>
              <a:buNone/>
              <a:defRPr sz="24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Text"/>
          <p:cNvSpPr txBox="1">
            <a:spLocks noGrp="1"/>
          </p:cNvSpPr>
          <p:nvPr>
            <p:ph type="title"/>
          </p:nvPr>
        </p:nvSpPr>
        <p:spPr>
          <a:xfrm>
            <a:off x="889000" y="177800"/>
            <a:ext cx="7366000" cy="1714500"/>
          </a:xfrm>
          <a:prstGeom prst="rect">
            <a:avLst/>
          </a:prstGeom>
        </p:spPr>
        <p:txBody>
          <a:bodyPr lIns="38100" tIns="38100" rIns="38100" bIns="38100"/>
          <a:lstStyle>
            <a:lvl1pPr marL="0" marR="0" defTabSz="406400">
              <a:defRPr sz="5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idx="1"/>
          </p:nvPr>
        </p:nvSpPr>
        <p:spPr>
          <a:xfrm>
            <a:off x="889000" y="1943100"/>
            <a:ext cx="7366000" cy="4025900"/>
          </a:xfrm>
          <a:prstGeom prst="rect">
            <a:avLst/>
          </a:prstGeom>
        </p:spPr>
        <p:txBody>
          <a:bodyPr lIns="38100" tIns="38100" rIns="38100" bIns="38100" anchor="ctr"/>
          <a:lstStyle>
            <a:lvl1pPr marL="698500" marR="0" indent="-444500" defTabSz="406400">
              <a:spcBef>
                <a:spcPts val="1600"/>
              </a:spcBef>
              <a:buSzPct val="171000"/>
              <a:buChar char="•"/>
              <a:defRPr sz="28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041400" marR="0" indent="-444500" defTabSz="406400">
              <a:spcBef>
                <a:spcPts val="1600"/>
              </a:spcBef>
              <a:buSzPct val="171000"/>
              <a:buChar char="•"/>
              <a:defRPr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384300" marR="0" indent="-444500" defTabSz="406400">
              <a:spcBef>
                <a:spcPts val="1600"/>
              </a:spcBef>
              <a:buSzPct val="171000"/>
              <a:defRPr sz="28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1739900" marR="0" indent="-444500" defTabSz="406400">
              <a:spcBef>
                <a:spcPts val="1600"/>
              </a:spcBef>
              <a:buSzPct val="171000"/>
              <a:buChar char="•"/>
              <a:defRPr sz="28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082800" marR="0" indent="-444500" defTabSz="406400">
              <a:spcBef>
                <a:spcPts val="1600"/>
              </a:spcBef>
              <a:buSzPct val="171000"/>
              <a:buChar char="•"/>
              <a:defRPr sz="28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Text"/>
          <p:cNvSpPr txBox="1">
            <a:spLocks noGrp="1"/>
          </p:cNvSpPr>
          <p:nvPr>
            <p:ph type="title"/>
          </p:nvPr>
        </p:nvSpPr>
        <p:spPr>
          <a:xfrm>
            <a:off x="889000" y="177800"/>
            <a:ext cx="7366000" cy="1714500"/>
          </a:xfrm>
          <a:prstGeom prst="rect">
            <a:avLst/>
          </a:prstGeom>
        </p:spPr>
        <p:txBody>
          <a:bodyPr lIns="38100" tIns="38100" rIns="38100" bIns="38100"/>
          <a:lstStyle>
            <a:lvl1pPr marL="0" marR="0" defTabSz="406400">
              <a:defRPr sz="5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81" name="Body Level One…"/>
          <p:cNvSpPr txBox="1">
            <a:spLocks noGrp="1"/>
          </p:cNvSpPr>
          <p:nvPr>
            <p:ph type="body" idx="1"/>
          </p:nvPr>
        </p:nvSpPr>
        <p:spPr>
          <a:xfrm>
            <a:off x="889000" y="1943100"/>
            <a:ext cx="7366000" cy="4025900"/>
          </a:xfrm>
          <a:prstGeom prst="rect">
            <a:avLst/>
          </a:prstGeom>
        </p:spPr>
        <p:txBody>
          <a:bodyPr lIns="38100" tIns="38100" rIns="38100" bIns="38100" numCol="2" spcCol="368300"/>
          <a:lstStyle>
            <a:lvl1pPr marL="640422" marR="0" indent="-386422" defTabSz="406400">
              <a:spcBef>
                <a:spcPts val="2700"/>
              </a:spcBef>
              <a:buSzPct val="171000"/>
              <a:buChar char="•"/>
              <a:defRPr sz="20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983322" marR="0" indent="-386422" defTabSz="406400">
              <a:spcBef>
                <a:spcPts val="2700"/>
              </a:spcBef>
              <a:buSzPct val="171000"/>
              <a:buChar char="•"/>
              <a:defRPr sz="20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326222" marR="0" indent="-386422" defTabSz="406400">
              <a:spcBef>
                <a:spcPts val="2700"/>
              </a:spcBef>
              <a:buSzPct val="171000"/>
              <a:defRPr sz="20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1681822" marR="0" indent="-386422" defTabSz="406400">
              <a:spcBef>
                <a:spcPts val="2700"/>
              </a:spcBef>
              <a:buSzPct val="171000"/>
              <a:buChar char="•"/>
              <a:defRPr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024722" marR="0" indent="-386422" defTabSz="406400">
              <a:spcBef>
                <a:spcPts val="2700"/>
              </a:spcBef>
              <a:buSzPct val="171000"/>
              <a:buChar char="•"/>
              <a:defRPr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Body Level One…"/>
          <p:cNvSpPr txBox="1">
            <a:spLocks noGrp="1"/>
          </p:cNvSpPr>
          <p:nvPr>
            <p:ph type="body" idx="1"/>
          </p:nvPr>
        </p:nvSpPr>
        <p:spPr>
          <a:xfrm>
            <a:off x="889000" y="889000"/>
            <a:ext cx="7366000" cy="5080000"/>
          </a:xfrm>
          <a:prstGeom prst="rect">
            <a:avLst/>
          </a:prstGeom>
        </p:spPr>
        <p:txBody>
          <a:bodyPr lIns="38100" tIns="38100" rIns="38100" bIns="38100" anchor="ctr"/>
          <a:lstStyle>
            <a:lvl1pPr marL="698500" marR="0" indent="-444500" defTabSz="406400">
              <a:spcBef>
                <a:spcPts val="3300"/>
              </a:spcBef>
              <a:buSzPct val="171000"/>
              <a:buChar char="•"/>
              <a:defRPr sz="28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041400" marR="0" indent="-444500" defTabSz="406400">
              <a:spcBef>
                <a:spcPts val="3300"/>
              </a:spcBef>
              <a:buSzPct val="171000"/>
              <a:buChar char="•"/>
              <a:defRPr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384300" marR="0" indent="-444500" defTabSz="406400">
              <a:spcBef>
                <a:spcPts val="3300"/>
              </a:spcBef>
              <a:buSzPct val="171000"/>
              <a:defRPr sz="28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1739900" marR="0" indent="-444500" defTabSz="406400">
              <a:spcBef>
                <a:spcPts val="3300"/>
              </a:spcBef>
              <a:buSzPct val="171000"/>
              <a:buChar char="•"/>
              <a:defRPr sz="28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082800" marR="0" indent="-444500" defTabSz="406400">
              <a:spcBef>
                <a:spcPts val="3300"/>
              </a:spcBef>
              <a:buSzPct val="171000"/>
              <a:buChar char="•"/>
              <a:defRPr sz="28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Text"/>
          <p:cNvSpPr txBox="1">
            <a:spLocks noGrp="1"/>
          </p:cNvSpPr>
          <p:nvPr>
            <p:ph type="title"/>
          </p:nvPr>
        </p:nvSpPr>
        <p:spPr>
          <a:xfrm>
            <a:off x="889000" y="177800"/>
            <a:ext cx="7366000" cy="1714500"/>
          </a:xfrm>
          <a:prstGeom prst="rect">
            <a:avLst/>
          </a:prstGeom>
        </p:spPr>
        <p:txBody>
          <a:bodyPr lIns="38100" tIns="38100" rIns="38100" bIns="38100"/>
          <a:lstStyle>
            <a:lvl1pPr marL="0" marR="0" defTabSz="406400">
              <a:defRPr sz="5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Text"/>
          <p:cNvSpPr txBox="1">
            <a:spLocks noGrp="1"/>
          </p:cNvSpPr>
          <p:nvPr>
            <p:ph type="title"/>
          </p:nvPr>
        </p:nvSpPr>
        <p:spPr>
          <a:xfrm>
            <a:off x="889000" y="2095500"/>
            <a:ext cx="7366000" cy="2679700"/>
          </a:xfrm>
          <a:prstGeom prst="rect">
            <a:avLst/>
          </a:prstGeom>
        </p:spPr>
        <p:txBody>
          <a:bodyPr lIns="38100" tIns="38100" rIns="38100" bIns="38100"/>
          <a:lstStyle>
            <a:lvl1pPr marL="0" marR="0" defTabSz="406400">
              <a:defRPr sz="5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Image"/>
          <p:cNvSpPr>
            <a:spLocks noGrp="1"/>
          </p:cNvSpPr>
          <p:nvPr>
            <p:ph type="pic" sz="half" idx="21"/>
          </p:nvPr>
        </p:nvSpPr>
        <p:spPr>
          <a:xfrm>
            <a:off x="1778000" y="1282700"/>
            <a:ext cx="5600700" cy="347439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89000" y="5181600"/>
            <a:ext cx="7366000" cy="1206500"/>
          </a:xfrm>
          <a:prstGeom prst="rect">
            <a:avLst/>
          </a:prstGeom>
        </p:spPr>
        <p:txBody>
          <a:bodyPr lIns="38100" tIns="38100" rIns="38100" bIns="38100"/>
          <a:lstStyle>
            <a:lvl1pPr marL="0" marR="0" defTabSz="406400">
              <a:defRPr sz="5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Image"/>
          <p:cNvSpPr>
            <a:spLocks noGrp="1"/>
          </p:cNvSpPr>
          <p:nvPr>
            <p:ph type="pic" sz="half" idx="21"/>
          </p:nvPr>
        </p:nvSpPr>
        <p:spPr>
          <a:xfrm>
            <a:off x="1778000" y="1282700"/>
            <a:ext cx="5600700" cy="3474395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89000" y="5181600"/>
            <a:ext cx="7366000" cy="1206500"/>
          </a:xfrm>
          <a:prstGeom prst="rect">
            <a:avLst/>
          </a:prstGeom>
        </p:spPr>
        <p:txBody>
          <a:bodyPr lIns="38100" tIns="38100" rIns="38100" bIns="38100"/>
          <a:lstStyle>
            <a:lvl1pPr marL="0" marR="0" defTabSz="406400">
              <a:defRPr sz="5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Image"/>
          <p:cNvSpPr>
            <a:spLocks noGrp="1"/>
          </p:cNvSpPr>
          <p:nvPr>
            <p:ph type="pic" sz="half" idx="21"/>
          </p:nvPr>
        </p:nvSpPr>
        <p:spPr>
          <a:xfrm>
            <a:off x="4876800" y="927100"/>
            <a:ext cx="3225800" cy="4841869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39" name="Title Text"/>
          <p:cNvSpPr txBox="1">
            <a:spLocks noGrp="1"/>
          </p:cNvSpPr>
          <p:nvPr>
            <p:ph type="title"/>
          </p:nvPr>
        </p:nvSpPr>
        <p:spPr>
          <a:xfrm>
            <a:off x="444500" y="990600"/>
            <a:ext cx="4127500" cy="2324100"/>
          </a:xfrm>
          <a:prstGeom prst="rect">
            <a:avLst/>
          </a:prstGeom>
        </p:spPr>
        <p:txBody>
          <a:bodyPr lIns="38100" tIns="38100" rIns="38100" bIns="38100" anchor="b"/>
          <a:lstStyle>
            <a:lvl1pPr marL="0" marR="0" defTabSz="406400">
              <a:defRPr sz="48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4500" y="3378200"/>
            <a:ext cx="4127500" cy="2324100"/>
          </a:xfrm>
          <a:prstGeom prst="rect">
            <a:avLst/>
          </a:prstGeom>
        </p:spPr>
        <p:txBody>
          <a:bodyPr lIns="38100" tIns="38100" rIns="38100" bIns="38100"/>
          <a:lstStyle>
            <a:lvl1pPr marL="0" marR="0" indent="0" algn="ctr" defTabSz="406400">
              <a:spcBef>
                <a:spcPts val="0"/>
              </a:spcBef>
              <a:buSzTx/>
              <a:buNone/>
              <a:defRPr sz="2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0" marR="0" indent="0" algn="ctr" defTabSz="406400">
              <a:spcBef>
                <a:spcPts val="0"/>
              </a:spcBef>
              <a:buSzTx/>
              <a:buNone/>
              <a:defRPr sz="2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0" marR="0" indent="0" algn="ctr" defTabSz="406400">
              <a:spcBef>
                <a:spcPts val="0"/>
              </a:spcBef>
              <a:buSzTx/>
              <a:buNone/>
              <a:defRPr sz="2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0" marR="0" indent="0" algn="ctr" defTabSz="406400">
              <a:spcBef>
                <a:spcPts val="0"/>
              </a:spcBef>
              <a:buSzTx/>
              <a:buNone/>
              <a:defRPr sz="2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0" marR="0" indent="0" algn="ctr" defTabSz="406400">
              <a:spcBef>
                <a:spcPts val="0"/>
              </a:spcBef>
              <a:buSzTx/>
              <a:buNone/>
              <a:defRPr sz="2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Image"/>
          <p:cNvSpPr>
            <a:spLocks noGrp="1"/>
          </p:cNvSpPr>
          <p:nvPr>
            <p:ph type="pic" sz="half" idx="21"/>
          </p:nvPr>
        </p:nvSpPr>
        <p:spPr>
          <a:xfrm>
            <a:off x="4876800" y="927100"/>
            <a:ext cx="3225800" cy="4841869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49" name="Title Text"/>
          <p:cNvSpPr txBox="1">
            <a:spLocks noGrp="1"/>
          </p:cNvSpPr>
          <p:nvPr>
            <p:ph type="title"/>
          </p:nvPr>
        </p:nvSpPr>
        <p:spPr>
          <a:xfrm>
            <a:off x="444500" y="990600"/>
            <a:ext cx="4127500" cy="2324100"/>
          </a:xfrm>
          <a:prstGeom prst="rect">
            <a:avLst/>
          </a:prstGeom>
        </p:spPr>
        <p:txBody>
          <a:bodyPr lIns="38100" tIns="38100" rIns="38100" bIns="38100" anchor="b"/>
          <a:lstStyle>
            <a:lvl1pPr marL="0" marR="0" defTabSz="406400">
              <a:defRPr sz="48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4500" y="3378200"/>
            <a:ext cx="4127500" cy="2324100"/>
          </a:xfrm>
          <a:prstGeom prst="rect">
            <a:avLst/>
          </a:prstGeom>
        </p:spPr>
        <p:txBody>
          <a:bodyPr lIns="38100" tIns="38100" rIns="38100" bIns="38100"/>
          <a:lstStyle>
            <a:lvl1pPr marL="0" marR="0" indent="0" algn="ctr" defTabSz="406400">
              <a:spcBef>
                <a:spcPts val="0"/>
              </a:spcBef>
              <a:buSzTx/>
              <a:buNone/>
              <a:defRPr sz="2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0" marR="0" indent="0" algn="ctr" defTabSz="406400">
              <a:spcBef>
                <a:spcPts val="0"/>
              </a:spcBef>
              <a:buSzTx/>
              <a:buNone/>
              <a:defRPr sz="2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0" marR="0" indent="0" algn="ctr" defTabSz="406400">
              <a:spcBef>
                <a:spcPts val="0"/>
              </a:spcBef>
              <a:buSzTx/>
              <a:buNone/>
              <a:defRPr sz="2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0" marR="0" indent="0" algn="ctr" defTabSz="406400">
              <a:spcBef>
                <a:spcPts val="0"/>
              </a:spcBef>
              <a:buSzTx/>
              <a:buNone/>
              <a:defRPr sz="2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0" marR="0" indent="0" algn="ctr" defTabSz="406400">
              <a:spcBef>
                <a:spcPts val="0"/>
              </a:spcBef>
              <a:buSzTx/>
              <a:buNone/>
              <a:defRPr sz="2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Image"/>
          <p:cNvSpPr>
            <a:spLocks noGrp="1"/>
          </p:cNvSpPr>
          <p:nvPr>
            <p:ph type="pic" sz="quarter" idx="21"/>
          </p:nvPr>
        </p:nvSpPr>
        <p:spPr>
          <a:xfrm>
            <a:off x="5054600" y="1790700"/>
            <a:ext cx="2882900" cy="4327182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59" name="Title Text"/>
          <p:cNvSpPr txBox="1">
            <a:spLocks noGrp="1"/>
          </p:cNvSpPr>
          <p:nvPr>
            <p:ph type="title"/>
          </p:nvPr>
        </p:nvSpPr>
        <p:spPr>
          <a:xfrm>
            <a:off x="889000" y="177800"/>
            <a:ext cx="7366000" cy="1714500"/>
          </a:xfrm>
          <a:prstGeom prst="rect">
            <a:avLst/>
          </a:prstGeom>
        </p:spPr>
        <p:txBody>
          <a:bodyPr lIns="38100" tIns="38100" rIns="38100" bIns="38100"/>
          <a:lstStyle>
            <a:lvl1pPr marL="0" marR="0" defTabSz="406400">
              <a:defRPr sz="5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6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9000" y="1943100"/>
            <a:ext cx="3543300" cy="4025900"/>
          </a:xfrm>
          <a:prstGeom prst="rect">
            <a:avLst/>
          </a:prstGeom>
        </p:spPr>
        <p:txBody>
          <a:bodyPr lIns="38100" tIns="38100" rIns="38100" bIns="38100" anchor="ctr"/>
          <a:lstStyle>
            <a:lvl1pPr marL="640422" marR="0" indent="-386422" defTabSz="406400">
              <a:spcBef>
                <a:spcPts val="2700"/>
              </a:spcBef>
              <a:buSzPct val="171000"/>
              <a:buChar char="•"/>
              <a:defRPr sz="20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983322" marR="0" indent="-386422" defTabSz="406400">
              <a:spcBef>
                <a:spcPts val="2700"/>
              </a:spcBef>
              <a:buSzPct val="171000"/>
              <a:buChar char="•"/>
              <a:defRPr sz="20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326222" marR="0" indent="-386422" defTabSz="406400">
              <a:spcBef>
                <a:spcPts val="2700"/>
              </a:spcBef>
              <a:buSzPct val="171000"/>
              <a:defRPr sz="20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1681822" marR="0" indent="-386422" defTabSz="406400">
              <a:spcBef>
                <a:spcPts val="2700"/>
              </a:spcBef>
              <a:buSzPct val="171000"/>
              <a:buChar char="•"/>
              <a:defRPr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024722" marR="0" indent="-386422" defTabSz="406400">
              <a:spcBef>
                <a:spcPts val="2700"/>
              </a:spcBef>
              <a:buSzPct val="171000"/>
              <a:buChar char="•"/>
              <a:defRPr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Text"/>
          <p:cNvSpPr txBox="1">
            <a:spLocks noGrp="1"/>
          </p:cNvSpPr>
          <p:nvPr>
            <p:ph type="title"/>
          </p:nvPr>
        </p:nvSpPr>
        <p:spPr>
          <a:xfrm>
            <a:off x="889000" y="177800"/>
            <a:ext cx="7366000" cy="1714500"/>
          </a:xfrm>
          <a:prstGeom prst="rect">
            <a:avLst/>
          </a:prstGeom>
        </p:spPr>
        <p:txBody>
          <a:bodyPr lIns="38100" tIns="38100" rIns="38100" bIns="38100"/>
          <a:lstStyle>
            <a:lvl1pPr marL="0" marR="0" defTabSz="406400">
              <a:defRPr sz="5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6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9000" y="1943100"/>
            <a:ext cx="3543300" cy="4025900"/>
          </a:xfrm>
          <a:prstGeom prst="rect">
            <a:avLst/>
          </a:prstGeom>
        </p:spPr>
        <p:txBody>
          <a:bodyPr lIns="38100" tIns="38100" rIns="38100" bIns="38100" anchor="ctr"/>
          <a:lstStyle>
            <a:lvl1pPr marL="640422" marR="0" indent="-386422" defTabSz="406400">
              <a:spcBef>
                <a:spcPts val="2700"/>
              </a:spcBef>
              <a:buSzPct val="171000"/>
              <a:buChar char="•"/>
              <a:defRPr sz="20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983322" marR="0" indent="-386422" defTabSz="406400">
              <a:spcBef>
                <a:spcPts val="2700"/>
              </a:spcBef>
              <a:buSzPct val="171000"/>
              <a:buChar char="•"/>
              <a:defRPr sz="20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326222" marR="0" indent="-386422" defTabSz="406400">
              <a:spcBef>
                <a:spcPts val="2700"/>
              </a:spcBef>
              <a:buSzPct val="171000"/>
              <a:defRPr sz="20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1681822" marR="0" indent="-386422" defTabSz="406400">
              <a:spcBef>
                <a:spcPts val="2700"/>
              </a:spcBef>
              <a:buSzPct val="171000"/>
              <a:buChar char="•"/>
              <a:defRPr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024722" marR="0" indent="-386422" defTabSz="406400">
              <a:spcBef>
                <a:spcPts val="2700"/>
              </a:spcBef>
              <a:buSzPct val="171000"/>
              <a:buChar char="•"/>
              <a:defRPr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Text"/>
          <p:cNvSpPr txBox="1">
            <a:spLocks noGrp="1"/>
          </p:cNvSpPr>
          <p:nvPr>
            <p:ph type="title"/>
          </p:nvPr>
        </p:nvSpPr>
        <p:spPr>
          <a:xfrm>
            <a:off x="889000" y="177800"/>
            <a:ext cx="7366000" cy="1714500"/>
          </a:xfrm>
          <a:prstGeom prst="rect">
            <a:avLst/>
          </a:prstGeom>
        </p:spPr>
        <p:txBody>
          <a:bodyPr lIns="38100" tIns="38100" rIns="38100" bIns="38100"/>
          <a:lstStyle>
            <a:lvl1pPr marL="0" marR="0" defTabSz="406400">
              <a:defRPr sz="5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7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61000" y="1943100"/>
            <a:ext cx="2794000" cy="4025900"/>
          </a:xfrm>
          <a:prstGeom prst="rect">
            <a:avLst/>
          </a:prstGeom>
        </p:spPr>
        <p:txBody>
          <a:bodyPr lIns="38100" tIns="38100" rIns="38100" bIns="38100" anchor="ctr"/>
          <a:lstStyle>
            <a:lvl1pPr marL="640422" marR="0" indent="-386422" defTabSz="406400">
              <a:spcBef>
                <a:spcPts val="2700"/>
              </a:spcBef>
              <a:buSzPct val="171000"/>
              <a:buChar char="•"/>
              <a:defRPr sz="20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983322" marR="0" indent="-386422" defTabSz="406400">
              <a:spcBef>
                <a:spcPts val="2700"/>
              </a:spcBef>
              <a:buSzPct val="171000"/>
              <a:buChar char="•"/>
              <a:defRPr sz="20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326222" marR="0" indent="-386422" defTabSz="406400">
              <a:spcBef>
                <a:spcPts val="2700"/>
              </a:spcBef>
              <a:buSzPct val="171000"/>
              <a:defRPr sz="20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1681822" marR="0" indent="-386422" defTabSz="406400">
              <a:spcBef>
                <a:spcPts val="2700"/>
              </a:spcBef>
              <a:buSzPct val="171000"/>
              <a:buChar char="•"/>
              <a:defRPr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024722" marR="0" indent="-386422" defTabSz="406400">
              <a:spcBef>
                <a:spcPts val="2700"/>
              </a:spcBef>
              <a:buSzPct val="171000"/>
              <a:buChar char="•"/>
              <a:defRPr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06400">
              <a:defRPr sz="12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rb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88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3592628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Rectangle"/>
          <p:cNvSpPr/>
          <p:nvPr/>
        </p:nvSpPr>
        <p:spPr>
          <a:xfrm>
            <a:off x="196453" y="196453"/>
            <a:ext cx="8751094" cy="6482954"/>
          </a:xfrm>
          <a:prstGeom prst="rect">
            <a:avLst/>
          </a:prstGeom>
          <a:ln w="12700">
            <a:solidFill>
              <a:srgbClr val="83827D"/>
            </a:solidFill>
            <a:miter lim="400000"/>
          </a:ln>
        </p:spPr>
        <p:txBody>
          <a:bodyPr lIns="35718" tIns="35718" rIns="35718" bIns="35718" anchor="ctr"/>
          <a:lstStyle/>
          <a:p>
            <a:pPr defTabSz="410765">
              <a:defRPr sz="2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/>
          </a:p>
        </p:txBody>
      </p:sp>
      <p:sp>
        <p:nvSpPr>
          <p:cNvPr id="197" name="Image"/>
          <p:cNvSpPr>
            <a:spLocks noGrp="1"/>
          </p:cNvSpPr>
          <p:nvPr>
            <p:ph type="pic" sz="half" idx="21"/>
          </p:nvPr>
        </p:nvSpPr>
        <p:spPr>
          <a:xfrm>
            <a:off x="5375671" y="1696640"/>
            <a:ext cx="3018236" cy="452735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98" name="Title Text"/>
          <p:cNvSpPr txBox="1">
            <a:spLocks noGrp="1"/>
          </p:cNvSpPr>
          <p:nvPr>
            <p:ph type="title"/>
          </p:nvPr>
        </p:nvSpPr>
        <p:spPr>
          <a:xfrm>
            <a:off x="732234" y="187523"/>
            <a:ext cx="7679532" cy="1714501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>
            <a:lvl1pPr marL="0" marR="0" algn="l" defTabSz="410765">
              <a:lnSpc>
                <a:spcPct val="90000"/>
              </a:lnSpc>
              <a:defRPr sz="5000">
                <a:solidFill>
                  <a:srgbClr val="558AAB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9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32234" y="1946671"/>
            <a:ext cx="3750470" cy="4018361"/>
          </a:xfrm>
          <a:prstGeom prst="rect">
            <a:avLst/>
          </a:prstGeom>
        </p:spPr>
        <p:txBody>
          <a:bodyPr lIns="35718" tIns="35718" rIns="35718" bIns="35718" anchor="ctr">
            <a:normAutofit/>
          </a:bodyPr>
          <a:lstStyle>
            <a:lvl1pPr marL="254000" marR="0" indent="-254000" defTabSz="410765">
              <a:spcBef>
                <a:spcPts val="1900"/>
              </a:spcBef>
              <a:buSzPct val="40000"/>
              <a:buBlip>
                <a:blip r:embed="rId3"/>
              </a:buBlip>
              <a:defRPr sz="2000">
                <a:solidFill>
                  <a:srgbClr val="737373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254000" defTabSz="410765">
              <a:spcBef>
                <a:spcPts val="1900"/>
              </a:spcBef>
              <a:buSzPct val="40000"/>
              <a:buBlip>
                <a:blip r:embed="rId3"/>
              </a:buBlip>
              <a:defRPr sz="2000">
                <a:solidFill>
                  <a:srgbClr val="737373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016000" marR="0" indent="-254000" defTabSz="410765">
              <a:spcBef>
                <a:spcPts val="1900"/>
              </a:spcBef>
              <a:buSzPct val="40000"/>
              <a:buBlip>
                <a:blip r:embed="rId3"/>
              </a:buBlip>
              <a:defRPr sz="2000">
                <a:solidFill>
                  <a:srgbClr val="737373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97000" marR="0" indent="-254000" defTabSz="410765">
              <a:spcBef>
                <a:spcPts val="1900"/>
              </a:spcBef>
              <a:buSzPct val="40000"/>
              <a:buBlip>
                <a:blip r:embed="rId3"/>
              </a:buBlip>
              <a:defRPr>
                <a:solidFill>
                  <a:srgbClr val="737373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778000" marR="0" indent="-254000" defTabSz="410765">
              <a:spcBef>
                <a:spcPts val="1900"/>
              </a:spcBef>
              <a:buSzPct val="40000"/>
              <a:buBlip>
                <a:blip r:embed="rId3"/>
              </a:buBlip>
              <a:defRPr>
                <a:solidFill>
                  <a:srgbClr val="737373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70845" y="6664734"/>
            <a:ext cx="211240" cy="207938"/>
          </a:xfrm>
          <a:prstGeom prst="rect">
            <a:avLst/>
          </a:prstGeom>
        </p:spPr>
        <p:txBody>
          <a:bodyPr lIns="35718" tIns="35718" rIns="35718" bIns="35718" anchor="ctr"/>
          <a:lstStyle>
            <a:lvl1pPr defTabSz="410765">
              <a:defRPr sz="900">
                <a:solidFill>
                  <a:srgbClr val="5C88A5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.png" descr="image.png"/>
          <p:cNvPicPr>
            <a:picLocks/>
          </p:cNvPicPr>
          <p:nvPr/>
        </p:nvPicPr>
        <p:blipFill>
          <a:blip r:embed="rId2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1pPr>
              <a:buBlip>
                <a:blip r:embed="rId24"/>
              </a:buBlip>
            </a:lvl1pPr>
            <a:lvl2pPr marL="783590" indent="-285750">
              <a:spcBef>
                <a:spcPts val="600"/>
              </a:spcBef>
              <a:buSzPct val="100000"/>
              <a:buChar char="–"/>
              <a:defRPr sz="2800"/>
            </a:lvl2pPr>
            <a:lvl3pPr marL="1183639" indent="-228600">
              <a:spcBef>
                <a:spcPts val="500"/>
              </a:spcBef>
              <a:buSzPct val="100000"/>
              <a:buChar char="•"/>
              <a:defRPr sz="2400"/>
            </a:lvl3pPr>
            <a:lvl4pPr marL="1640839" indent="-228600">
              <a:spcBef>
                <a:spcPts val="400"/>
              </a:spcBef>
              <a:buSzPct val="100000"/>
              <a:buChar char="–"/>
              <a:defRPr sz="2000"/>
            </a:lvl4pPr>
            <a:lvl5pPr marL="2098039" indent="-228600">
              <a:spcBef>
                <a:spcPts val="400"/>
              </a:spcBef>
              <a:buSzPct val="100000"/>
              <a:buChar char="»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49666" y="6248400"/>
            <a:ext cx="312068" cy="29898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defTabSz="584200"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ransition spd="med"/>
  <p:txStyles>
    <p:titleStyle>
      <a:lvl1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1pPr>
      <a:lvl2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2pPr>
      <a:lvl3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3pPr>
      <a:lvl4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4pPr>
      <a:lvl5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5pPr>
      <a:lvl6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6pPr>
      <a:lvl7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7pPr>
      <a:lvl8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8pPr>
      <a:lvl9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83540" marR="40639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65000"/>
        <a:buFontTx/>
        <a:buBlip>
          <a:blip r:embed="rId24"/>
        </a:buBlip>
        <a:tabLst/>
        <a:defRPr sz="32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1pPr>
      <a:lvl2pPr marL="824411" marR="40639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65000"/>
        <a:buFontTx/>
        <a:buBlip>
          <a:blip r:embed="rId24"/>
        </a:buBlip>
        <a:tabLst/>
        <a:defRPr sz="32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2pPr>
      <a:lvl3pPr marL="1259839" marR="40639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65000"/>
        <a:buFontTx/>
        <a:buBlip>
          <a:blip r:embed="rId24"/>
        </a:buBlip>
        <a:tabLst/>
        <a:defRPr sz="32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3pPr>
      <a:lvl4pPr marL="17780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65000"/>
        <a:buFontTx/>
        <a:buBlip>
          <a:blip r:embed="rId24"/>
        </a:buBlip>
        <a:tabLst/>
        <a:defRPr sz="32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4pPr>
      <a:lvl5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65000"/>
        <a:buFontTx/>
        <a:buBlip>
          <a:blip r:embed="rId24"/>
        </a:buBlip>
        <a:tabLst/>
        <a:defRPr sz="32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5pPr>
      <a:lvl6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65000"/>
        <a:buFontTx/>
        <a:buBlip>
          <a:blip r:embed="rId24"/>
        </a:buBlip>
        <a:tabLst/>
        <a:defRPr sz="32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6pPr>
      <a:lvl7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65000"/>
        <a:buFontTx/>
        <a:buBlip>
          <a:blip r:embed="rId24"/>
        </a:buBlip>
        <a:tabLst/>
        <a:defRPr sz="32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7pPr>
      <a:lvl8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65000"/>
        <a:buFontTx/>
        <a:buBlip>
          <a:blip r:embed="rId24"/>
        </a:buBlip>
        <a:tabLst/>
        <a:defRPr sz="32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8pPr>
      <a:lvl9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65000"/>
        <a:buFontTx/>
        <a:buBlip>
          <a:blip r:embed="rId24"/>
        </a:buBlip>
        <a:tabLst/>
        <a:defRPr sz="3200" b="0" i="0" u="none" strike="noStrike" cap="none" spc="0" baseline="0">
          <a:solidFill>
            <a:srgbClr val="004100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41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0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t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t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4.png"/><Relationship Id="rId4" Type="http://schemas.openxmlformats.org/officeDocument/2006/relationships/image" Target="../media/image23.t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t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t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t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t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8.t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9.png"/><Relationship Id="rId4" Type="http://schemas.openxmlformats.org/officeDocument/2006/relationships/image" Target="../media/image38.t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tif"/><Relationship Id="rId4" Type="http://schemas.openxmlformats.org/officeDocument/2006/relationships/image" Target="../media/image45.t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t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t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t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6.png"/><Relationship Id="rId4" Type="http://schemas.openxmlformats.org/officeDocument/2006/relationships/image" Target="../media/image51.t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cience.widener.edu" TargetMode="External"/><Relationship Id="rId4" Type="http://schemas.openxmlformats.org/officeDocument/2006/relationships/image" Target="../media/image6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ti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64.t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ti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tif"/><Relationship Id="rId4" Type="http://schemas.openxmlformats.org/officeDocument/2006/relationships/image" Target="../media/image67.t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ti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g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britannica.com" TargetMode="External"/><Relationship Id="rId4" Type="http://schemas.openxmlformats.org/officeDocument/2006/relationships/image" Target="../media/image7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7.jpeg"/><Relationship Id="rId4" Type="http://schemas.openxmlformats.org/officeDocument/2006/relationships/image" Target="../media/image88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arylandinsects.co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9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amentsoc.org" TargetMode="External"/><Relationship Id="rId5" Type="http://schemas.openxmlformats.org/officeDocument/2006/relationships/image" Target="../media/image93.jpeg"/><Relationship Id="rId4" Type="http://schemas.openxmlformats.org/officeDocument/2006/relationships/image" Target="../media/image92.jpeg"/><Relationship Id="rId9" Type="http://schemas.openxmlformats.org/officeDocument/2006/relationships/image" Target="../media/image9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ti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6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9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minnpost.com" TargetMode="External"/><Relationship Id="rId4" Type="http://schemas.openxmlformats.org/officeDocument/2006/relationships/image" Target="../media/image111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211" name="Chapters 55 and 56"/>
          <p:cNvSpPr txBox="1">
            <a:spLocks noGrp="1"/>
          </p:cNvSpPr>
          <p:nvPr>
            <p:ph type="title"/>
          </p:nvPr>
        </p:nvSpPr>
        <p:spPr>
          <a:xfrm>
            <a:off x="685800" y="464233"/>
            <a:ext cx="7772400" cy="96179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Chapters 55 and 56</a:t>
            </a:r>
          </a:p>
        </p:txBody>
      </p:sp>
      <p:sp>
        <p:nvSpPr>
          <p:cNvPr id="212" name="Populations and Communities…"/>
          <p:cNvSpPr txBox="1">
            <a:spLocks noGrp="1"/>
          </p:cNvSpPr>
          <p:nvPr>
            <p:ph type="body" idx="1"/>
          </p:nvPr>
        </p:nvSpPr>
        <p:spPr>
          <a:xfrm>
            <a:off x="463550" y="1605949"/>
            <a:ext cx="8216900" cy="4613631"/>
          </a:xfrm>
          <a:prstGeom prst="rect">
            <a:avLst/>
          </a:prstGeom>
        </p:spPr>
        <p:txBody>
          <a:bodyPr/>
          <a:lstStyle/>
          <a:p>
            <a:r>
              <a:t>Populations and Communities</a:t>
            </a:r>
          </a:p>
          <a:p>
            <a:endParaRPr/>
          </a:p>
          <a:p>
            <a:pPr algn="l">
              <a:defRPr sz="2400" b="1"/>
            </a:pPr>
            <a:r>
              <a:t>Guiding Questions: </a:t>
            </a:r>
          </a:p>
          <a:p>
            <a:pPr algn="l">
              <a:defRPr sz="2400" b="1"/>
            </a:pPr>
            <a:r>
              <a:rPr b="0"/>
              <a:t>How do interactions between organisms regulate sizes of populations in a community?</a:t>
            </a:r>
          </a:p>
          <a:p>
            <a:pPr algn="l">
              <a:defRPr sz="2400" b="1"/>
            </a:pPr>
            <a:r>
              <a:rPr b="0"/>
              <a:t>What interactions within a community make its populations interdependent?</a:t>
            </a:r>
          </a:p>
          <a:p>
            <a:pPr algn="l">
              <a:defRPr sz="2400" b="1"/>
            </a:pPr>
            <a:r>
              <a:t>Linking Questions: </a:t>
            </a:r>
            <a:r>
              <a:rPr b="0"/>
              <a:t> </a:t>
            </a:r>
          </a:p>
          <a:p>
            <a:pPr algn="l">
              <a:defRPr sz="2400" b="1"/>
            </a:pPr>
            <a:r>
              <a:rPr b="0"/>
              <a:t>What are the benefits of models in studying biology?</a:t>
            </a:r>
          </a:p>
          <a:p>
            <a:pPr algn="l">
              <a:defRPr sz="2400" b="1"/>
            </a:pPr>
            <a:r>
              <a:rPr b="0"/>
              <a:t>What factors can limit capacity in biological systems?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216" name="Popula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Populations</a:t>
            </a:r>
          </a:p>
        </p:txBody>
      </p:sp>
      <p:sp>
        <p:nvSpPr>
          <p:cNvPr id="217" name="Populations of organisms are groups of individuals of the same species living in a given area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Populations of organisms are groups of individuals of the same species living in a given area.</a:t>
            </a:r>
          </a:p>
          <a:p>
            <a:pPr>
              <a:buBlip>
                <a:blip r:embed="rId3"/>
              </a:buBlip>
            </a:pPr>
            <a:r>
              <a:t>These individuals interact and interbreed with one another.</a:t>
            </a:r>
          </a:p>
        </p:txBody>
      </p:sp>
      <p:pic>
        <p:nvPicPr>
          <p:cNvPr id="218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50" y="4786496"/>
            <a:ext cx="7772400" cy="1003527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222" name="Popula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Populations</a:t>
            </a:r>
          </a:p>
        </p:txBody>
      </p:sp>
      <p:sp>
        <p:nvSpPr>
          <p:cNvPr id="223" name="Populations are defined by their size, density, and dispersion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Populations are defined by their size, density, and dispersion.</a:t>
            </a:r>
          </a:p>
        </p:txBody>
      </p:sp>
      <p:pic>
        <p:nvPicPr>
          <p:cNvPr id="22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012" y="3218981"/>
            <a:ext cx="6413976" cy="2531332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228" name="Popula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Populations</a:t>
            </a:r>
          </a:p>
        </p:txBody>
      </p:sp>
      <p:sp>
        <p:nvSpPr>
          <p:cNvPr id="229" name="The size of a population is determined by the number of births, the number of deaths, the amount of immigration, and the amount of emigration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The size of a population is determined by the number of births, the number of deaths, the amount of immigration, and the amount of emigration.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233" name="Populations"/>
          <p:cNvSpPr txBox="1">
            <a:spLocks noGrp="1"/>
          </p:cNvSpPr>
          <p:nvPr>
            <p:ph type="title"/>
          </p:nvPr>
        </p:nvSpPr>
        <p:spPr>
          <a:xfrm>
            <a:off x="685800" y="184254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Populations</a:t>
            </a:r>
          </a:p>
        </p:txBody>
      </p:sp>
      <p:sp>
        <p:nvSpPr>
          <p:cNvPr id="234" name="The density of a population is the given number of individuals within a given area.…"/>
          <p:cNvSpPr txBox="1">
            <a:spLocks noGrp="1"/>
          </p:cNvSpPr>
          <p:nvPr>
            <p:ph type="body" idx="1"/>
          </p:nvPr>
        </p:nvSpPr>
        <p:spPr>
          <a:xfrm>
            <a:off x="685800" y="1390962"/>
            <a:ext cx="7772400" cy="48768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The density of a population is the given number of individuals within a given area.  </a:t>
            </a:r>
          </a:p>
          <a:p>
            <a:pPr>
              <a:buBlip>
                <a:blip r:embed="rId3"/>
              </a:buBlip>
            </a:pPr>
            <a:r>
              <a:t>Determining the number of organisms in a given area is difficult.</a:t>
            </a:r>
          </a:p>
          <a:p>
            <a:pPr>
              <a:buBlip>
                <a:blip r:embed="rId3"/>
              </a:buBlip>
            </a:pPr>
            <a:r>
              <a:t>Scientists use a number of random sampling techniques to accomplish this.</a:t>
            </a:r>
          </a:p>
        </p:txBody>
      </p:sp>
      <p:pic>
        <p:nvPicPr>
          <p:cNvPr id="235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50" y="4998581"/>
            <a:ext cx="7772400" cy="1751251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239" name="Popula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Populations</a:t>
            </a:r>
          </a:p>
        </p:txBody>
      </p:sp>
      <p:sp>
        <p:nvSpPr>
          <p:cNvPr id="240" name="Mark and recapture.…"/>
          <p:cNvSpPr txBox="1">
            <a:spLocks noGrp="1"/>
          </p:cNvSpPr>
          <p:nvPr>
            <p:ph type="body" idx="1"/>
          </p:nvPr>
        </p:nvSpPr>
        <p:spPr>
          <a:xfrm>
            <a:off x="685800" y="1763374"/>
            <a:ext cx="7772400" cy="48768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Mark and recapture.</a:t>
            </a:r>
          </a:p>
          <a:p>
            <a:pPr>
              <a:buBlip>
                <a:blip r:embed="rId3"/>
              </a:buBlip>
            </a:pPr>
            <a:r>
              <a:t>Quadrat sampling.</a:t>
            </a:r>
          </a:p>
        </p:txBody>
      </p:sp>
      <p:pic>
        <p:nvPicPr>
          <p:cNvPr id="241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013644"/>
            <a:ext cx="7772400" cy="3773202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Populations"/>
          <p:cNvSpPr txBox="1">
            <a:spLocks noGrp="1"/>
          </p:cNvSpPr>
          <p:nvPr>
            <p:ph type="title"/>
          </p:nvPr>
        </p:nvSpPr>
        <p:spPr>
          <a:xfrm>
            <a:off x="685800" y="436892"/>
            <a:ext cx="7772400" cy="1091056"/>
          </a:xfrm>
          <a:prstGeom prst="rect">
            <a:avLst/>
          </a:prstGeom>
        </p:spPr>
        <p:txBody>
          <a:bodyPr/>
          <a:lstStyle/>
          <a:p>
            <a:r>
              <a:t>Populations</a:t>
            </a:r>
          </a:p>
        </p:txBody>
      </p:sp>
      <p:sp>
        <p:nvSpPr>
          <p:cNvPr id="245" name="Community structure can be determined by examining population distribution.…"/>
          <p:cNvSpPr txBox="1">
            <a:spLocks noGrp="1"/>
          </p:cNvSpPr>
          <p:nvPr>
            <p:ph type="body" idx="1"/>
          </p:nvPr>
        </p:nvSpPr>
        <p:spPr>
          <a:xfrm>
            <a:off x="685800" y="1399918"/>
            <a:ext cx="7772400" cy="3592629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Community structure can be determined by examining population distribution.</a:t>
            </a:r>
          </a:p>
          <a:p>
            <a:pPr>
              <a:buBlip>
                <a:blip r:embed="rId3"/>
              </a:buBlip>
            </a:pPr>
            <a:r>
              <a:t>Sampling populations helps determine dispersion patterns. </a:t>
            </a:r>
          </a:p>
          <a:p>
            <a:pPr>
              <a:buBlip>
                <a:blip r:embed="rId3"/>
              </a:buBlip>
            </a:pPr>
            <a:r>
              <a:t>There are three common ones: </a:t>
            </a:r>
          </a:p>
        </p:txBody>
      </p:sp>
      <p:pic>
        <p:nvPicPr>
          <p:cNvPr id="24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605" y="4080793"/>
            <a:ext cx="5990790" cy="2364318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247" name="https://apbiologyctd.wordpress.com/ecology/population-ecology/"/>
          <p:cNvSpPr txBox="1"/>
          <p:nvPr/>
        </p:nvSpPr>
        <p:spPr>
          <a:xfrm>
            <a:off x="1585902" y="6367652"/>
            <a:ext cx="2105993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>
                <a:solidFill>
                  <a:srgbClr val="797979"/>
                </a:solidFill>
              </a:defRPr>
            </a:lvl1pPr>
          </a:lstStyle>
          <a:p>
            <a:r>
              <a:t>https://apbiologyctd.wordpress.com/ecology/population-ecology/</a:t>
            </a:r>
          </a:p>
        </p:txBody>
      </p:sp>
      <p:sp>
        <p:nvSpPr>
          <p:cNvPr id="248" name="Line"/>
          <p:cNvSpPr/>
          <p:nvPr/>
        </p:nvSpPr>
        <p:spPr>
          <a:xfrm>
            <a:off x="1799519" y="4756423"/>
            <a:ext cx="5719755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9" name="Line"/>
          <p:cNvSpPr/>
          <p:nvPr/>
        </p:nvSpPr>
        <p:spPr>
          <a:xfrm>
            <a:off x="1799519" y="5172434"/>
            <a:ext cx="5719755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0" name="Line"/>
          <p:cNvSpPr/>
          <p:nvPr/>
        </p:nvSpPr>
        <p:spPr>
          <a:xfrm>
            <a:off x="1799519" y="4964428"/>
            <a:ext cx="5719755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1" name="Line"/>
          <p:cNvSpPr/>
          <p:nvPr/>
        </p:nvSpPr>
        <p:spPr>
          <a:xfrm flipV="1">
            <a:off x="2443774" y="4537434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2" name="Line"/>
          <p:cNvSpPr/>
          <p:nvPr/>
        </p:nvSpPr>
        <p:spPr>
          <a:xfrm flipV="1">
            <a:off x="2691195" y="4537434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3" name="Line"/>
          <p:cNvSpPr/>
          <p:nvPr/>
        </p:nvSpPr>
        <p:spPr>
          <a:xfrm flipV="1">
            <a:off x="2938617" y="4537434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4" name="Line"/>
          <p:cNvSpPr/>
          <p:nvPr/>
        </p:nvSpPr>
        <p:spPr>
          <a:xfrm flipV="1">
            <a:off x="3186038" y="4537434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5" name="Line"/>
          <p:cNvSpPr/>
          <p:nvPr/>
        </p:nvSpPr>
        <p:spPr>
          <a:xfrm flipV="1">
            <a:off x="3433459" y="4537434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6" name="Line"/>
          <p:cNvSpPr/>
          <p:nvPr/>
        </p:nvSpPr>
        <p:spPr>
          <a:xfrm flipV="1">
            <a:off x="4143945" y="4627951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7" name="Line"/>
          <p:cNvSpPr/>
          <p:nvPr/>
        </p:nvSpPr>
        <p:spPr>
          <a:xfrm flipV="1">
            <a:off x="4408021" y="4627951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8" name="Line"/>
          <p:cNvSpPr/>
          <p:nvPr/>
        </p:nvSpPr>
        <p:spPr>
          <a:xfrm flipV="1">
            <a:off x="4659396" y="4627951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9" name="Line"/>
          <p:cNvSpPr/>
          <p:nvPr/>
        </p:nvSpPr>
        <p:spPr>
          <a:xfrm flipV="1">
            <a:off x="4912403" y="4627951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0" name="Line"/>
          <p:cNvSpPr/>
          <p:nvPr/>
        </p:nvSpPr>
        <p:spPr>
          <a:xfrm flipV="1">
            <a:off x="5165409" y="4627951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1" name="Line"/>
          <p:cNvSpPr/>
          <p:nvPr/>
        </p:nvSpPr>
        <p:spPr>
          <a:xfrm flipV="1">
            <a:off x="5844117" y="4627951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2" name="Line"/>
          <p:cNvSpPr/>
          <p:nvPr/>
        </p:nvSpPr>
        <p:spPr>
          <a:xfrm flipV="1">
            <a:off x="6097076" y="4627951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3" name="Line"/>
          <p:cNvSpPr/>
          <p:nvPr/>
        </p:nvSpPr>
        <p:spPr>
          <a:xfrm flipV="1">
            <a:off x="6346028" y="4627951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4" name="Line"/>
          <p:cNvSpPr/>
          <p:nvPr/>
        </p:nvSpPr>
        <p:spPr>
          <a:xfrm flipV="1">
            <a:off x="6594979" y="4627951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5" name="Line"/>
          <p:cNvSpPr/>
          <p:nvPr/>
        </p:nvSpPr>
        <p:spPr>
          <a:xfrm flipV="1">
            <a:off x="6843931" y="4627951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6" name="Line"/>
          <p:cNvSpPr/>
          <p:nvPr/>
        </p:nvSpPr>
        <p:spPr>
          <a:xfrm>
            <a:off x="1812219" y="5365022"/>
            <a:ext cx="5719755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7" name="Line"/>
          <p:cNvSpPr/>
          <p:nvPr/>
        </p:nvSpPr>
        <p:spPr>
          <a:xfrm>
            <a:off x="1870306" y="5557610"/>
            <a:ext cx="5719755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8" name="Line"/>
          <p:cNvSpPr/>
          <p:nvPr/>
        </p:nvSpPr>
        <p:spPr>
          <a:xfrm>
            <a:off x="1812219" y="5750198"/>
            <a:ext cx="5719755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1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272" name="Mark and Recaptu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Mark and Recapture</a:t>
            </a:r>
          </a:p>
        </p:txBody>
      </p:sp>
      <p:sp>
        <p:nvSpPr>
          <p:cNvPr id="273" name="N = (M x C)/R…"/>
          <p:cNvSpPr txBox="1">
            <a:spLocks noGrp="1"/>
          </p:cNvSpPr>
          <p:nvPr>
            <p:ph type="body" idx="1"/>
          </p:nvPr>
        </p:nvSpPr>
        <p:spPr>
          <a:xfrm>
            <a:off x="541982" y="1701800"/>
            <a:ext cx="8180785" cy="48768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N = (M x C)/R</a:t>
            </a:r>
          </a:p>
          <a:p>
            <a:pPr>
              <a:buBlip>
                <a:blip r:embed="rId3"/>
              </a:buBlip>
            </a:pPr>
            <a:r>
              <a:t>N = estimated </a:t>
            </a:r>
            <a:r>
              <a:rPr u="sng"/>
              <a:t>N</a:t>
            </a:r>
            <a:r>
              <a:t>umber of individuals in the population.</a:t>
            </a:r>
          </a:p>
          <a:p>
            <a:pPr>
              <a:buBlip>
                <a:blip r:embed="rId3"/>
              </a:buBlip>
            </a:pPr>
            <a:r>
              <a:t>M = the number of individuals captured and </a:t>
            </a:r>
            <a:r>
              <a:rPr u="sng"/>
              <a:t>M</a:t>
            </a:r>
            <a:r>
              <a:t>arked the first time.</a:t>
            </a:r>
          </a:p>
          <a:p>
            <a:pPr>
              <a:buBlip>
                <a:blip r:embed="rId3"/>
              </a:buBlip>
            </a:pPr>
            <a:r>
              <a:t>C = total number </a:t>
            </a:r>
            <a:r>
              <a:rPr u="sng"/>
              <a:t>C</a:t>
            </a:r>
            <a:r>
              <a:t>aptured the second time.</a:t>
            </a:r>
          </a:p>
          <a:p>
            <a:pPr>
              <a:buBlip>
                <a:blip r:embed="rId3"/>
              </a:buBlip>
            </a:pPr>
            <a:r>
              <a:t>R = the number of individuals </a:t>
            </a:r>
            <a:r>
              <a:rPr u="sng"/>
              <a:t>R</a:t>
            </a:r>
            <a:r>
              <a:t>ecaptured.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277" name="Mark and Recaptu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Mark and Recapture</a:t>
            </a:r>
          </a:p>
        </p:txBody>
      </p:sp>
      <p:sp>
        <p:nvSpPr>
          <p:cNvPr id="278" name="Let’s say you have a population of birds that you can trap with special nets.  The first time you go out, you capture 20 of them and put a small plastic tag on their ankles.…"/>
          <p:cNvSpPr txBox="1">
            <a:spLocks noGrp="1"/>
          </p:cNvSpPr>
          <p:nvPr>
            <p:ph type="body" idx="1"/>
          </p:nvPr>
        </p:nvSpPr>
        <p:spPr>
          <a:xfrm>
            <a:off x="541982" y="1701800"/>
            <a:ext cx="8180785" cy="48768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Let’s say you have a population of birds that you can trap with special nets.  The first time you go out, you capture 20 of them and put a small plastic tag on their ankles.</a:t>
            </a:r>
          </a:p>
          <a:p>
            <a:pPr>
              <a:buBlip>
                <a:blip r:embed="rId3"/>
              </a:buBlip>
            </a:pPr>
            <a:r>
              <a:t>The following month, you catch 15 of them and 6 of them have the tags, what is the estimated size of the population?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282" name="Mark and Recapture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213892"/>
          </a:xfrm>
          <a:prstGeom prst="rect">
            <a:avLst/>
          </a:prstGeom>
        </p:spPr>
        <p:txBody>
          <a:bodyPr/>
          <a:lstStyle/>
          <a:p>
            <a:r>
              <a:t>Mark and Recapture</a:t>
            </a:r>
          </a:p>
        </p:txBody>
      </p:sp>
      <p:sp>
        <p:nvSpPr>
          <p:cNvPr id="283" name="N = (M x C)/R…"/>
          <p:cNvSpPr txBox="1">
            <a:spLocks noGrp="1"/>
          </p:cNvSpPr>
          <p:nvPr>
            <p:ph type="body" idx="1"/>
          </p:nvPr>
        </p:nvSpPr>
        <p:spPr>
          <a:xfrm>
            <a:off x="541982" y="1470074"/>
            <a:ext cx="8180785" cy="5108526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N = (M x C)/R</a:t>
            </a:r>
          </a:p>
          <a:p>
            <a:pPr>
              <a:buBlip>
                <a:blip r:embed="rId3"/>
              </a:buBlip>
            </a:pPr>
            <a:r>
              <a:t>N = (20 x 15)/6</a:t>
            </a:r>
          </a:p>
          <a:p>
            <a:pPr>
              <a:buBlip>
                <a:blip r:embed="rId3"/>
              </a:buBlip>
            </a:pPr>
            <a:r>
              <a:t>N = 50</a:t>
            </a:r>
          </a:p>
          <a:p>
            <a:pPr>
              <a:buBlip>
                <a:blip r:embed="rId3"/>
              </a:buBlip>
            </a:pPr>
            <a:r>
              <a:t>You have to assume the following:</a:t>
            </a:r>
          </a:p>
          <a:p>
            <a:pPr lvl="1"/>
            <a:r>
              <a:t>The mark can’t come off and must not harm the individuals, or make them more/less likely to be recaptured.</a:t>
            </a:r>
          </a:p>
          <a:p>
            <a:pPr lvl="1"/>
            <a:r>
              <a:t>There is no immigration of emigration.</a:t>
            </a:r>
          </a:p>
          <a:p>
            <a:pPr lvl="1"/>
            <a:r>
              <a:t>No individuals die between samplings.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287" name="Quadrat Sampling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213892"/>
          </a:xfrm>
          <a:prstGeom prst="rect">
            <a:avLst/>
          </a:prstGeom>
        </p:spPr>
        <p:txBody>
          <a:bodyPr/>
          <a:lstStyle/>
          <a:p>
            <a:r>
              <a:t>Quadrat Sampling</a:t>
            </a:r>
          </a:p>
        </p:txBody>
      </p:sp>
      <p:sp>
        <p:nvSpPr>
          <p:cNvPr id="288" name="Quadrat sampling is a way to look at the richness, evenness, and overall diversity of a sample plot.…"/>
          <p:cNvSpPr txBox="1">
            <a:spLocks noGrp="1"/>
          </p:cNvSpPr>
          <p:nvPr>
            <p:ph type="body" idx="1"/>
          </p:nvPr>
        </p:nvSpPr>
        <p:spPr>
          <a:xfrm>
            <a:off x="514399" y="1470074"/>
            <a:ext cx="8127902" cy="5108526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Quadrat sampling is a way to look at the richness, evenness, and overall diversity of a sample plot.</a:t>
            </a:r>
          </a:p>
          <a:p>
            <a:pPr>
              <a:buBlip>
                <a:blip r:embed="rId3"/>
              </a:buBlip>
            </a:pPr>
            <a:r>
              <a:t>It uses the Simpson’s Reciprocal Diversity Index: </a:t>
            </a:r>
          </a:p>
          <a:p>
            <a:pPr lvl="1">
              <a:defRPr sz="2600"/>
            </a:pPr>
            <a:endParaRPr/>
          </a:p>
          <a:p>
            <a:pPr lvl="1">
              <a:defRPr sz="2600"/>
            </a:pPr>
            <a:r>
              <a:t>DI = Diversity Index</a:t>
            </a:r>
          </a:p>
          <a:p>
            <a:pPr lvl="1">
              <a:defRPr sz="2600"/>
            </a:pPr>
            <a:r>
              <a:t>N = total number of all species counted</a:t>
            </a:r>
          </a:p>
          <a:p>
            <a:pPr lvl="1">
              <a:defRPr sz="2600"/>
            </a:pPr>
            <a:r>
              <a:t>n = number of individuals of a particular species.</a:t>
            </a:r>
          </a:p>
        </p:txBody>
      </p:sp>
      <p:pic>
        <p:nvPicPr>
          <p:cNvPr id="289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531" y="3491771"/>
            <a:ext cx="1529761" cy="859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293" name="Quadrat Sampling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213892"/>
          </a:xfrm>
          <a:prstGeom prst="rect">
            <a:avLst/>
          </a:prstGeom>
        </p:spPr>
        <p:txBody>
          <a:bodyPr/>
          <a:lstStyle/>
          <a:p>
            <a:r>
              <a:t>Quadrat Sampling</a:t>
            </a:r>
          </a:p>
        </p:txBody>
      </p:sp>
      <p:sp>
        <p:nvSpPr>
          <p:cNvPr id="294" name="A high value means high richness and evenness, low competition, and many open niches.…"/>
          <p:cNvSpPr txBox="1">
            <a:spLocks noGrp="1"/>
          </p:cNvSpPr>
          <p:nvPr>
            <p:ph type="body" idx="1"/>
          </p:nvPr>
        </p:nvSpPr>
        <p:spPr>
          <a:xfrm>
            <a:off x="514399" y="1470074"/>
            <a:ext cx="8127902" cy="5108526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A high value means high richness and evenness, low competition, and many open niches.</a:t>
            </a:r>
          </a:p>
          <a:p>
            <a:pPr>
              <a:buBlip>
                <a:blip r:embed="rId3"/>
              </a:buBlip>
            </a:pPr>
            <a:r>
              <a:t>A low reciprocal index value means the opposite.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Problem:…"/>
          <p:cNvSpPr txBox="1">
            <a:spLocks noGrp="1"/>
          </p:cNvSpPr>
          <p:nvPr>
            <p:ph type="body" idx="1"/>
          </p:nvPr>
        </p:nvSpPr>
        <p:spPr>
          <a:xfrm>
            <a:off x="514399" y="1470074"/>
            <a:ext cx="8127902" cy="5108526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Problem: </a:t>
            </a:r>
          </a:p>
          <a:p>
            <a:pPr marL="383539" indent="-342899">
              <a:buBlip>
                <a:blip r:embed="rId3"/>
              </a:buBlip>
              <a:defRPr sz="1900"/>
            </a:pPr>
            <a:r>
              <a:t>c) Use the following data table to calculate the Simpson’s Reciprocal Index of Diversity. The equation is:</a:t>
            </a:r>
          </a:p>
        </p:txBody>
      </p:sp>
      <p:pic>
        <p:nvPicPr>
          <p:cNvPr id="298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547" y="2373176"/>
            <a:ext cx="1529761" cy="8597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641" y="3294917"/>
            <a:ext cx="7731418" cy="1623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96642"/>
            <a:ext cx="9144001" cy="2800599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32" y="3482308"/>
            <a:ext cx="8776467" cy="8358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807" y="4431900"/>
            <a:ext cx="6763013" cy="49832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3" y="5347070"/>
            <a:ext cx="7712730" cy="409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303" y="6164887"/>
            <a:ext cx="1347635" cy="2492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3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334" name="Popula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Populations</a:t>
            </a:r>
          </a:p>
        </p:txBody>
      </p:sp>
      <p:sp>
        <p:nvSpPr>
          <p:cNvPr id="335" name="Sampling populations helps determine dispersion pattern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Sampling populations helps determine dispersion patterns. </a:t>
            </a:r>
          </a:p>
          <a:p>
            <a:pPr>
              <a:buBlip>
                <a:blip r:embed="rId3"/>
              </a:buBlip>
            </a:pPr>
            <a:r>
              <a:t>There are three common ones: </a:t>
            </a:r>
          </a:p>
        </p:txBody>
      </p:sp>
      <p:pic>
        <p:nvPicPr>
          <p:cNvPr id="33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738" y="3566583"/>
            <a:ext cx="5990790" cy="2364318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337" name="https://apbiologyctd.wordpress.com/ecology/population-ecology/"/>
          <p:cNvSpPr txBox="1"/>
          <p:nvPr/>
        </p:nvSpPr>
        <p:spPr>
          <a:xfrm>
            <a:off x="2312503" y="5797549"/>
            <a:ext cx="2105994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>
                <a:solidFill>
                  <a:srgbClr val="797979"/>
                </a:solidFill>
              </a:defRPr>
            </a:lvl1pPr>
          </a:lstStyle>
          <a:p>
            <a:r>
              <a:t>https://apbiologyctd.wordpress.com/ecology/population-ecology/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341" name="Popula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Populations</a:t>
            </a:r>
          </a:p>
        </p:txBody>
      </p:sp>
      <p:sp>
        <p:nvSpPr>
          <p:cNvPr id="342" name="Population growth is based upon the biotic potential—the maximum rate at which the population could increase under ideal conditions.…"/>
          <p:cNvSpPr txBox="1">
            <a:spLocks noGrp="1"/>
          </p:cNvSpPr>
          <p:nvPr>
            <p:ph type="body" idx="1"/>
          </p:nvPr>
        </p:nvSpPr>
        <p:spPr>
          <a:xfrm>
            <a:off x="692150" y="1727200"/>
            <a:ext cx="7772400" cy="48768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Population growth is based upon the biotic potential—the maximum rate at which the population could increase under ideal conditions.</a:t>
            </a:r>
          </a:p>
          <a:p>
            <a:pPr>
              <a:buBlip>
                <a:blip r:embed="rId3"/>
              </a:buBlip>
            </a:pPr>
            <a:r>
              <a:t>It is based upon the following factors:</a:t>
            </a:r>
          </a:p>
          <a:p>
            <a:pPr lvl="1">
              <a:defRPr sz="1800"/>
            </a:pPr>
            <a:r>
              <a:t>The age reproduction begins.</a:t>
            </a:r>
          </a:p>
          <a:p>
            <a:pPr lvl="1">
              <a:defRPr sz="1800"/>
            </a:pPr>
            <a:r>
              <a:t>The lifespan during which reproduction occurs.</a:t>
            </a:r>
          </a:p>
          <a:p>
            <a:pPr lvl="1">
              <a:defRPr sz="1800"/>
            </a:pPr>
            <a:r>
              <a:t>The number of reproductive periods within the lifetime.</a:t>
            </a:r>
          </a:p>
          <a:p>
            <a:pPr lvl="1">
              <a:defRPr sz="1800"/>
            </a:pPr>
            <a:r>
              <a:t>The number of offspring the organism is capable of having at one time.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346" name="Populations"/>
          <p:cNvSpPr txBox="1">
            <a:spLocks noGrp="1"/>
          </p:cNvSpPr>
          <p:nvPr>
            <p:ph type="title"/>
          </p:nvPr>
        </p:nvSpPr>
        <p:spPr>
          <a:xfrm>
            <a:off x="685800" y="241300"/>
            <a:ext cx="7772400" cy="1600200"/>
          </a:xfrm>
          <a:prstGeom prst="rect">
            <a:avLst/>
          </a:prstGeom>
        </p:spPr>
        <p:txBody>
          <a:bodyPr/>
          <a:lstStyle/>
          <a:p>
            <a:r>
              <a:t>Populations</a:t>
            </a:r>
          </a:p>
        </p:txBody>
      </p:sp>
      <p:sp>
        <p:nvSpPr>
          <p:cNvPr id="347" name="Ideally, a population would grow exponentially, but it soon becomes limited by many things, including:…"/>
          <p:cNvSpPr txBox="1">
            <a:spLocks noGrp="1"/>
          </p:cNvSpPr>
          <p:nvPr>
            <p:ph type="body" idx="1"/>
          </p:nvPr>
        </p:nvSpPr>
        <p:spPr>
          <a:xfrm>
            <a:off x="562867" y="1358900"/>
            <a:ext cx="8030966" cy="48768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Ideally, a population would grow exponentially, but it soon becomes limited by many things, including:</a:t>
            </a:r>
          </a:p>
          <a:p>
            <a:pPr lvl="1">
              <a:defRPr sz="1800"/>
            </a:pPr>
            <a:r>
              <a:t>Predation</a:t>
            </a:r>
          </a:p>
          <a:p>
            <a:pPr lvl="1">
              <a:defRPr sz="1800"/>
            </a:pPr>
            <a:r>
              <a:t>Competition</a:t>
            </a:r>
          </a:p>
          <a:p>
            <a:pPr lvl="1">
              <a:defRPr sz="1800"/>
            </a:pPr>
            <a:r>
              <a:t>Parasitism</a:t>
            </a:r>
          </a:p>
          <a:p>
            <a:pPr lvl="1">
              <a:defRPr sz="1800"/>
            </a:pPr>
            <a:r>
              <a:t>Immigration</a:t>
            </a:r>
          </a:p>
          <a:p>
            <a:pPr lvl="1">
              <a:defRPr sz="1800"/>
            </a:pPr>
            <a:r>
              <a:t>Emigration</a:t>
            </a:r>
          </a:p>
          <a:p>
            <a:pPr>
              <a:buBlip>
                <a:blip r:embed="rId3"/>
              </a:buBlip>
            </a:pPr>
            <a:r>
              <a:t>Regardless of the size of the population, growth will occur until it reaches its carrying capacity.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351" name="Populations"/>
          <p:cNvSpPr txBox="1">
            <a:spLocks noGrp="1"/>
          </p:cNvSpPr>
          <p:nvPr>
            <p:ph type="title"/>
          </p:nvPr>
        </p:nvSpPr>
        <p:spPr>
          <a:xfrm>
            <a:off x="692150" y="198307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Populations</a:t>
            </a:r>
          </a:p>
        </p:txBody>
      </p:sp>
      <p:sp>
        <p:nvSpPr>
          <p:cNvPr id="352" name="Carrying capacity is the amount of individuals that an environment can support. It can change as the environment changes."/>
          <p:cNvSpPr txBox="1">
            <a:spLocks noGrp="1"/>
          </p:cNvSpPr>
          <p:nvPr>
            <p:ph type="body" sz="half" idx="1"/>
          </p:nvPr>
        </p:nvSpPr>
        <p:spPr>
          <a:xfrm>
            <a:off x="453816" y="1462894"/>
            <a:ext cx="3852269" cy="4876801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Carrying capacity is the amount of individuals that an environment can support. It can change as the environment changes.</a:t>
            </a:r>
          </a:p>
        </p:txBody>
      </p:sp>
      <p:pic>
        <p:nvPicPr>
          <p:cNvPr id="353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142" y="1470325"/>
            <a:ext cx="4367845" cy="391735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354" name="https://schoolbag.info/biology/humans/34.html"/>
          <p:cNvSpPr txBox="1"/>
          <p:nvPr/>
        </p:nvSpPr>
        <p:spPr>
          <a:xfrm>
            <a:off x="4229458" y="5342171"/>
            <a:ext cx="1520578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>
                <a:solidFill>
                  <a:srgbClr val="5E5E5E"/>
                </a:solidFill>
              </a:defRPr>
            </a:lvl1pPr>
          </a:lstStyle>
          <a:p>
            <a:r>
              <a:t>https://schoolbag.info/biology/humans/34.html</a:t>
            </a:r>
          </a:p>
        </p:txBody>
      </p:sp>
      <p:pic>
        <p:nvPicPr>
          <p:cNvPr id="355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187" y="5624324"/>
            <a:ext cx="8308508" cy="1071389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58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359" name="Populations"/>
          <p:cNvSpPr txBox="1">
            <a:spLocks noGrp="1"/>
          </p:cNvSpPr>
          <p:nvPr>
            <p:ph type="title"/>
          </p:nvPr>
        </p:nvSpPr>
        <p:spPr>
          <a:xfrm>
            <a:off x="685800" y="241300"/>
            <a:ext cx="7772400" cy="1600200"/>
          </a:xfrm>
          <a:prstGeom prst="rect">
            <a:avLst/>
          </a:prstGeom>
        </p:spPr>
        <p:txBody>
          <a:bodyPr/>
          <a:lstStyle/>
          <a:p>
            <a:r>
              <a:t>Populations</a:t>
            </a:r>
          </a:p>
        </p:txBody>
      </p:sp>
      <p:sp>
        <p:nvSpPr>
          <p:cNvPr id="360" name="Reproductive strategies fall into one of two categories:…"/>
          <p:cNvSpPr txBox="1">
            <a:spLocks noGrp="1"/>
          </p:cNvSpPr>
          <p:nvPr>
            <p:ph type="body" idx="1"/>
          </p:nvPr>
        </p:nvSpPr>
        <p:spPr>
          <a:xfrm>
            <a:off x="562867" y="1630412"/>
            <a:ext cx="8030966" cy="4605288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Reproductive strategies fall into one of two categories:</a:t>
            </a:r>
          </a:p>
          <a:p>
            <a:pPr lvl="1"/>
            <a:r>
              <a:t>r-strategists</a:t>
            </a:r>
          </a:p>
          <a:p>
            <a:pPr lvl="1"/>
            <a:r>
              <a:t>K-strategists</a:t>
            </a:r>
          </a:p>
        </p:txBody>
      </p:sp>
      <p:pic>
        <p:nvPicPr>
          <p:cNvPr id="36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6637" y="2572829"/>
            <a:ext cx="5539180" cy="3418713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362" name="http://www.old-ib.bioninja.com.au/options/option-g-ecology-and-conser/g5-population-ecology.html"/>
          <p:cNvSpPr txBox="1"/>
          <p:nvPr/>
        </p:nvSpPr>
        <p:spPr>
          <a:xfrm>
            <a:off x="3609745" y="6024720"/>
            <a:ext cx="3169110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>
                <a:solidFill>
                  <a:srgbClr val="5E5E5E"/>
                </a:solidFill>
              </a:defRPr>
            </a:lvl1pPr>
          </a:lstStyle>
          <a:p>
            <a:r>
              <a:t>http://www.old-ib.bioninja.com.au/options/option-g-ecology-and-conser/g5-population-ecology.html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Populations"/>
          <p:cNvSpPr txBox="1">
            <a:spLocks noGrp="1"/>
          </p:cNvSpPr>
          <p:nvPr>
            <p:ph type="title"/>
          </p:nvPr>
        </p:nvSpPr>
        <p:spPr>
          <a:xfrm>
            <a:off x="685800" y="241300"/>
            <a:ext cx="7772400" cy="1600200"/>
          </a:xfrm>
          <a:prstGeom prst="rect">
            <a:avLst/>
          </a:prstGeom>
        </p:spPr>
        <p:txBody>
          <a:bodyPr/>
          <a:lstStyle/>
          <a:p>
            <a:r>
              <a:t>Populations</a:t>
            </a:r>
          </a:p>
        </p:txBody>
      </p:sp>
      <p:sp>
        <p:nvSpPr>
          <p:cNvPr id="366" name="https://spark.adobe.com/page/9xj6qyIfnfNI4/images/8027661f-b7f7-4fff-8a2f-1f1503a03278.jpg?asset_id=35c3e362-671a-491d-a20f-9c4ac2650117&amp;img_etag=031f14b0d33cef83cb942aa98435c3b3&amp;size=1024"/>
          <p:cNvSpPr txBox="1"/>
          <p:nvPr/>
        </p:nvSpPr>
        <p:spPr>
          <a:xfrm>
            <a:off x="1970738" y="6024720"/>
            <a:ext cx="6447124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>
                <a:solidFill>
                  <a:srgbClr val="5E5E5E"/>
                </a:solidFill>
              </a:defRPr>
            </a:lvl1pPr>
          </a:lstStyle>
          <a:p>
            <a:r>
              <a:t>https://spark.adobe.com/page/9xj6qyIfnfNI4/images/8027661f-b7f7-4fff-8a2f-1f1503a03278.jpg?asset_id=35c3e362-671a-491d-a20f-9c4ac2650117&amp;img_etag=031f14b0d33cef83cb942aa98435c3b3&amp;size=1024</a:t>
            </a:r>
          </a:p>
        </p:txBody>
      </p:sp>
      <p:pic>
        <p:nvPicPr>
          <p:cNvPr id="36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350" y="717550"/>
            <a:ext cx="5839088" cy="520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371" name="Populations"/>
          <p:cNvSpPr txBox="1">
            <a:spLocks noGrp="1"/>
          </p:cNvSpPr>
          <p:nvPr>
            <p:ph type="title"/>
          </p:nvPr>
        </p:nvSpPr>
        <p:spPr>
          <a:xfrm>
            <a:off x="685800" y="423992"/>
            <a:ext cx="7772400" cy="1039135"/>
          </a:xfrm>
          <a:prstGeom prst="rect">
            <a:avLst/>
          </a:prstGeom>
        </p:spPr>
        <p:txBody>
          <a:bodyPr/>
          <a:lstStyle/>
          <a:p>
            <a:r>
              <a:t>Populations</a:t>
            </a:r>
          </a:p>
        </p:txBody>
      </p:sp>
      <p:sp>
        <p:nvSpPr>
          <p:cNvPr id="372" name="Two categories of factors limit population growth:…"/>
          <p:cNvSpPr txBox="1">
            <a:spLocks noGrp="1"/>
          </p:cNvSpPr>
          <p:nvPr>
            <p:ph type="body" idx="1"/>
          </p:nvPr>
        </p:nvSpPr>
        <p:spPr>
          <a:xfrm>
            <a:off x="436025" y="1126356"/>
            <a:ext cx="8284650" cy="4605288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Two categories of factors limit population growth:</a:t>
            </a:r>
          </a:p>
          <a:p>
            <a:pPr lvl="1"/>
            <a:r>
              <a:t>Density-dependent factors—those that increase directly as population density increases—they push the population back to the carrying capacity (negative feedback).</a:t>
            </a:r>
          </a:p>
          <a:p>
            <a:pPr lvl="2"/>
            <a:r>
              <a:t>Competition, predation, disease, etc.</a:t>
            </a:r>
          </a:p>
          <a:p>
            <a:pPr lvl="1"/>
            <a:r>
              <a:t>Density independent factors—those that are unrelated to population density.</a:t>
            </a:r>
          </a:p>
          <a:p>
            <a:pPr lvl="2"/>
            <a:r>
              <a:t>Major disturbances—fires, floods, etc.</a:t>
            </a:r>
          </a:p>
        </p:txBody>
      </p:sp>
      <p:pic>
        <p:nvPicPr>
          <p:cNvPr id="373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100" y="5578481"/>
            <a:ext cx="6701800" cy="1262413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76" name="Population Density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213892"/>
          </a:xfrm>
          <a:prstGeom prst="rect">
            <a:avLst/>
          </a:prstGeom>
        </p:spPr>
        <p:txBody>
          <a:bodyPr/>
          <a:lstStyle/>
          <a:p>
            <a:r>
              <a:t>Population Density</a:t>
            </a:r>
          </a:p>
        </p:txBody>
      </p:sp>
      <p:sp>
        <p:nvSpPr>
          <p:cNvPr id="377" name="Population density is determined by resource availability.…"/>
          <p:cNvSpPr txBox="1">
            <a:spLocks noGrp="1"/>
          </p:cNvSpPr>
          <p:nvPr>
            <p:ph type="body" idx="1"/>
          </p:nvPr>
        </p:nvSpPr>
        <p:spPr>
          <a:xfrm>
            <a:off x="541982" y="1470074"/>
            <a:ext cx="8180785" cy="5108526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Population density is determined by resource availability. </a:t>
            </a:r>
          </a:p>
          <a:p>
            <a:pPr>
              <a:buBlip>
                <a:blip r:embed="rId3"/>
              </a:buBlip>
            </a:pPr>
            <a:r>
              <a:t>The population can produced a density that exceeds the carrying capacity, at which point limits to growth occur. 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80" name="Population Density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213892"/>
          </a:xfrm>
          <a:prstGeom prst="rect">
            <a:avLst/>
          </a:prstGeom>
        </p:spPr>
        <p:txBody>
          <a:bodyPr/>
          <a:lstStyle/>
          <a:p>
            <a:r>
              <a:t>Population Density</a:t>
            </a:r>
          </a:p>
        </p:txBody>
      </p:sp>
      <p:sp>
        <p:nvSpPr>
          <p:cNvPr id="381" name="When the carrying capacity of the environment is exceeded, density-dependent and density-independent factors start to take over and slow the population growth."/>
          <p:cNvSpPr txBox="1">
            <a:spLocks noGrp="1"/>
          </p:cNvSpPr>
          <p:nvPr>
            <p:ph type="body" idx="1"/>
          </p:nvPr>
        </p:nvSpPr>
        <p:spPr>
          <a:xfrm>
            <a:off x="541982" y="1470074"/>
            <a:ext cx="8180785" cy="5108526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When the carrying capacity of the environment is exceeded, density-dependent and density-independent factors start to take over and slow the population growth.</a:t>
            </a:r>
          </a:p>
        </p:txBody>
      </p:sp>
      <p:sp>
        <p:nvSpPr>
          <p:cNvPr id="382" name="https://socratic.org/questions/why-is-logistic-growth-more-realistic-than-exponential-growth"/>
          <p:cNvSpPr txBox="1"/>
          <p:nvPr/>
        </p:nvSpPr>
        <p:spPr>
          <a:xfrm>
            <a:off x="2263122" y="6579423"/>
            <a:ext cx="2947095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https://socratic.org/questions/why-is-logistic-growth-more-realistic-than-exponential-growth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85" name="Population Density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213892"/>
          </a:xfrm>
          <a:prstGeom prst="rect">
            <a:avLst/>
          </a:prstGeom>
        </p:spPr>
        <p:txBody>
          <a:bodyPr/>
          <a:lstStyle/>
          <a:p>
            <a:r>
              <a:t>Population Density</a:t>
            </a:r>
          </a:p>
        </p:txBody>
      </p:sp>
      <p:sp>
        <p:nvSpPr>
          <p:cNvPr id="386" name="A logistic growth model usually ensues."/>
          <p:cNvSpPr txBox="1">
            <a:spLocks noGrp="1"/>
          </p:cNvSpPr>
          <p:nvPr>
            <p:ph type="body" idx="1"/>
          </p:nvPr>
        </p:nvSpPr>
        <p:spPr>
          <a:xfrm>
            <a:off x="541982" y="1470074"/>
            <a:ext cx="8180785" cy="5108526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A logistic growth model usually ensues.</a:t>
            </a:r>
          </a:p>
        </p:txBody>
      </p:sp>
      <p:pic>
        <p:nvPicPr>
          <p:cNvPr id="387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363" y="2139616"/>
            <a:ext cx="4708023" cy="2100956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388" name="https://socratic.org/questions/why-is-logistic-growth-more-realistic-than-exponential-growth"/>
          <p:cNvSpPr txBox="1"/>
          <p:nvPr/>
        </p:nvSpPr>
        <p:spPr>
          <a:xfrm>
            <a:off x="2227989" y="4204419"/>
            <a:ext cx="2947095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https://socratic.org/questions/why-is-logistic-growth-more-realistic-than-exponential-growth</a:t>
            </a:r>
          </a:p>
        </p:txBody>
      </p:sp>
      <p:pic>
        <p:nvPicPr>
          <p:cNvPr id="389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370965"/>
            <a:ext cx="7772400" cy="2439292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393" name="A Commun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Community</a:t>
            </a:r>
          </a:p>
        </p:txBody>
      </p:sp>
      <p:sp>
        <p:nvSpPr>
          <p:cNvPr id="394" name="A community is all of the populations of species within a given area that have the ability to interact with one another and their environment.…"/>
          <p:cNvSpPr txBox="1">
            <a:spLocks noGrp="1"/>
          </p:cNvSpPr>
          <p:nvPr>
            <p:ph type="body" idx="1"/>
          </p:nvPr>
        </p:nvSpPr>
        <p:spPr>
          <a:xfrm>
            <a:off x="685800" y="1643921"/>
            <a:ext cx="7772400" cy="48768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A community is all of the populations of species within a given area that have the ability to interact with one another and their environment.</a:t>
            </a:r>
          </a:p>
          <a:p>
            <a:pPr>
              <a:buBlip>
                <a:blip r:embed="rId3"/>
              </a:buBlip>
            </a:pPr>
            <a:r>
              <a:t>Community structure is chiefly governed by the interactions of the organisms and their environments.</a:t>
            </a:r>
          </a:p>
        </p:txBody>
      </p:sp>
      <p:pic>
        <p:nvPicPr>
          <p:cNvPr id="395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47" y="5169082"/>
            <a:ext cx="7629606" cy="74270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98" name="A Commun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Community</a:t>
            </a:r>
          </a:p>
        </p:txBody>
      </p:sp>
      <p:sp>
        <p:nvSpPr>
          <p:cNvPr id="399" name="Interactions among populations determine how they access energy and matter within a community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Interactions among populations determine how they access energy and matter within a community.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03" name="A Community"/>
          <p:cNvSpPr txBox="1">
            <a:spLocks noGrp="1"/>
          </p:cNvSpPr>
          <p:nvPr>
            <p:ph type="title"/>
          </p:nvPr>
        </p:nvSpPr>
        <p:spPr>
          <a:xfrm>
            <a:off x="692150" y="149352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A Community</a:t>
            </a:r>
          </a:p>
        </p:txBody>
      </p:sp>
      <p:sp>
        <p:nvSpPr>
          <p:cNvPr id="404" name="All of the organisms within the community form an ecosystem consisting of the interactions between the abiotic and biotic environment."/>
          <p:cNvSpPr txBox="1">
            <a:spLocks noGrp="1"/>
          </p:cNvSpPr>
          <p:nvPr>
            <p:ph type="body" sz="half" idx="1"/>
          </p:nvPr>
        </p:nvSpPr>
        <p:spPr>
          <a:xfrm>
            <a:off x="435563" y="1215638"/>
            <a:ext cx="3884376" cy="4935226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All of the organisms within the community form an ecosystem consisting of the interactions between the abiotic and biotic environment.</a:t>
            </a:r>
          </a:p>
        </p:txBody>
      </p:sp>
      <p:pic>
        <p:nvPicPr>
          <p:cNvPr id="40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728" y="1505201"/>
            <a:ext cx="4165601" cy="4356101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40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446" y="5777991"/>
            <a:ext cx="901701" cy="203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9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10" name="A Commun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Community</a:t>
            </a:r>
          </a:p>
        </p:txBody>
      </p:sp>
      <p:sp>
        <p:nvSpPr>
          <p:cNvPr id="411" name="These interactions are complex, but can be categorized into one of five categories.…"/>
          <p:cNvSpPr txBox="1">
            <a:spLocks noGrp="1"/>
          </p:cNvSpPr>
          <p:nvPr>
            <p:ph type="body" idx="1"/>
          </p:nvPr>
        </p:nvSpPr>
        <p:spPr>
          <a:xfrm>
            <a:off x="524172" y="1721214"/>
            <a:ext cx="8095656" cy="48768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These interactions are complex, but can be categorized into one of five categories.</a:t>
            </a:r>
          </a:p>
          <a:p>
            <a:pPr lvl="1"/>
            <a:r>
              <a:t>1. Competition</a:t>
            </a:r>
          </a:p>
          <a:p>
            <a:pPr lvl="1"/>
            <a:r>
              <a:t>2. Predation</a:t>
            </a:r>
          </a:p>
          <a:p>
            <a:pPr lvl="1"/>
            <a:r>
              <a:t>3. Parasitism</a:t>
            </a:r>
          </a:p>
          <a:p>
            <a:pPr lvl="1"/>
            <a:r>
              <a:t>4. Mutualism</a:t>
            </a:r>
          </a:p>
          <a:p>
            <a:pPr lvl="1"/>
            <a:r>
              <a:t>5. Commensalism</a:t>
            </a:r>
          </a:p>
          <a:p>
            <a:pPr lvl="1"/>
            <a:r>
              <a:t>6. Pathogenicity</a:t>
            </a:r>
          </a:p>
        </p:txBody>
      </p:sp>
      <p:pic>
        <p:nvPicPr>
          <p:cNvPr id="41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504" y="2715342"/>
            <a:ext cx="3299595" cy="30716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413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50" y="5812908"/>
            <a:ext cx="7772400" cy="1002258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6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17" name="Competi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Competition</a:t>
            </a:r>
          </a:p>
        </p:txBody>
      </p:sp>
      <p:sp>
        <p:nvSpPr>
          <p:cNvPr id="418" name="The competitive exclusion principle states that two species who share a niche cannot coexist within a community because they share the same resource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The competitive exclusion principle states that two species who share a niche cannot coexist within a community because they share the same resources.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1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22" name="Nich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Niche</a:t>
            </a:r>
          </a:p>
        </p:txBody>
      </p:sp>
      <p:sp>
        <p:nvSpPr>
          <p:cNvPr id="423" name="So what’s a niche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So what’s a niche?</a:t>
            </a:r>
          </a:p>
          <a:p>
            <a:pPr>
              <a:buBlip>
                <a:blip r:embed="rId3"/>
              </a:buBlip>
            </a:pPr>
            <a:r>
              <a:t>It is an organism’s “place” in nature.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6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27" name="Fundamental vs. Realized Niche"/>
          <p:cNvSpPr txBox="1">
            <a:spLocks noGrp="1"/>
          </p:cNvSpPr>
          <p:nvPr>
            <p:ph type="title"/>
          </p:nvPr>
        </p:nvSpPr>
        <p:spPr>
          <a:xfrm>
            <a:off x="685800" y="549639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Fundamental vs. Realized Niche</a:t>
            </a:r>
          </a:p>
        </p:txBody>
      </p:sp>
      <p:sp>
        <p:nvSpPr>
          <p:cNvPr id="428" name="The fundamental niche is where an organism CAN exist.…"/>
          <p:cNvSpPr txBox="1">
            <a:spLocks noGrp="1"/>
          </p:cNvSpPr>
          <p:nvPr>
            <p:ph type="body" idx="1"/>
          </p:nvPr>
        </p:nvSpPr>
        <p:spPr>
          <a:xfrm>
            <a:off x="685800" y="2140088"/>
            <a:ext cx="7772400" cy="4717912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The fundamental niche is where an organism CAN exist.</a:t>
            </a:r>
          </a:p>
          <a:p>
            <a:pPr>
              <a:buBlip>
                <a:blip r:embed="rId3"/>
              </a:buBlip>
            </a:pPr>
            <a:r>
              <a:t>The realized niche is where it actually does exist.</a:t>
            </a:r>
          </a:p>
          <a:p>
            <a:pPr>
              <a:buBlip>
                <a:blip r:embed="rId3"/>
              </a:buBlip>
            </a:pPr>
            <a:r>
              <a:t>The realized niche is often associated with competition with other species.</a:t>
            </a:r>
          </a:p>
        </p:txBody>
      </p:sp>
      <p:pic>
        <p:nvPicPr>
          <p:cNvPr id="429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955" y="5512509"/>
            <a:ext cx="7702090" cy="121868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32" name="Competition"/>
          <p:cNvSpPr txBox="1">
            <a:spLocks noGrp="1"/>
          </p:cNvSpPr>
          <p:nvPr>
            <p:ph type="title"/>
          </p:nvPr>
        </p:nvSpPr>
        <p:spPr>
          <a:xfrm>
            <a:off x="685800" y="177227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Competition</a:t>
            </a:r>
          </a:p>
        </p:txBody>
      </p:sp>
      <p:sp>
        <p:nvSpPr>
          <p:cNvPr id="433" name="The relationships among interacting populations can be characterized by positive and negative effects.…"/>
          <p:cNvSpPr txBox="1">
            <a:spLocks noGrp="1"/>
          </p:cNvSpPr>
          <p:nvPr>
            <p:ph type="body" idx="1"/>
          </p:nvPr>
        </p:nvSpPr>
        <p:spPr>
          <a:xfrm>
            <a:off x="685800" y="1412042"/>
            <a:ext cx="7772400" cy="3592629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The relationships among interacting populations can be characterized by positive and negative effects.</a:t>
            </a:r>
          </a:p>
          <a:p>
            <a:pPr>
              <a:buBlip>
                <a:blip r:embed="rId3"/>
              </a:buBlip>
            </a:pPr>
            <a:r>
              <a:t>Examples include predator-prey interactions, character displacement, trophic cascades, and niche partitioning.</a:t>
            </a:r>
          </a:p>
        </p:txBody>
      </p:sp>
      <p:pic>
        <p:nvPicPr>
          <p:cNvPr id="434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30" y="4864110"/>
            <a:ext cx="8239140" cy="18749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37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38" name="Competi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Competition</a:t>
            </a:r>
          </a:p>
        </p:txBody>
      </p:sp>
      <p:sp>
        <p:nvSpPr>
          <p:cNvPr id="439" name="In nature, one of three things happen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In nature, one of three things happens:</a:t>
            </a:r>
          </a:p>
          <a:p>
            <a:pPr lvl="1"/>
            <a:r>
              <a:t>Extinction.</a:t>
            </a:r>
          </a:p>
          <a:p>
            <a:pPr lvl="1"/>
            <a:r>
              <a:t>Resource partitioning.</a:t>
            </a:r>
          </a:p>
          <a:p>
            <a:pPr lvl="1"/>
            <a:r>
              <a:t>Character displacement.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2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43" name="Resource Partitioning"/>
          <p:cNvSpPr txBox="1">
            <a:spLocks noGrp="1"/>
          </p:cNvSpPr>
          <p:nvPr>
            <p:ph type="title"/>
          </p:nvPr>
        </p:nvSpPr>
        <p:spPr>
          <a:xfrm>
            <a:off x="685800" y="261547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Resource Partitioning</a:t>
            </a:r>
          </a:p>
        </p:txBody>
      </p:sp>
      <p:sp>
        <p:nvSpPr>
          <p:cNvPr id="444" name="With resource partitioning, one of the species will evolve to exploit different resource."/>
          <p:cNvSpPr txBox="1">
            <a:spLocks noGrp="1"/>
          </p:cNvSpPr>
          <p:nvPr>
            <p:ph type="body" idx="1"/>
          </p:nvPr>
        </p:nvSpPr>
        <p:spPr>
          <a:xfrm>
            <a:off x="685800" y="1615064"/>
            <a:ext cx="5283409" cy="4876801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With resource partitioning, one of the species will evolve to exploit different resource.</a:t>
            </a:r>
          </a:p>
        </p:txBody>
      </p:sp>
      <p:pic>
        <p:nvPicPr>
          <p:cNvPr id="44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637" y="3586561"/>
            <a:ext cx="5283410" cy="2187663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446" name="Competitive Exclusion.png" descr="Competitive Exclusi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1965" y="1680241"/>
            <a:ext cx="2599852" cy="39835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447" name="pasted-movie.png" descr="pasted-movi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655" y="5838592"/>
            <a:ext cx="7772401" cy="974011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0" name="Resource/Niche Partitioning"/>
          <p:cNvSpPr txBox="1">
            <a:spLocks noGrp="1"/>
          </p:cNvSpPr>
          <p:nvPr>
            <p:ph type="title"/>
          </p:nvPr>
        </p:nvSpPr>
        <p:spPr>
          <a:xfrm>
            <a:off x="685800" y="233440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Resource/Niche Partitioning</a:t>
            </a:r>
          </a:p>
        </p:txBody>
      </p:sp>
      <p:sp>
        <p:nvSpPr>
          <p:cNvPr id="451" name="https://slidetodoc.com/presentation_image/180dc28206c354b82ffc519c24d42a69/image-7.jpg"/>
          <p:cNvSpPr txBox="1"/>
          <p:nvPr/>
        </p:nvSpPr>
        <p:spPr>
          <a:xfrm>
            <a:off x="3084704" y="5831227"/>
            <a:ext cx="2974592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https://slidetodoc.com/presentation_image/180dc28206c354b82ffc519c24d42a69/image-7.jpg</a:t>
            </a:r>
          </a:p>
        </p:txBody>
      </p:sp>
      <p:pic>
        <p:nvPicPr>
          <p:cNvPr id="45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310" y="1405916"/>
            <a:ext cx="5947380" cy="44605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5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56" name="Competitive Exclus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Competitive Exclusion</a:t>
            </a:r>
          </a:p>
        </p:txBody>
      </p:sp>
      <p:sp>
        <p:nvSpPr>
          <p:cNvPr id="457" name="With competitive exclusion, one of the species will survive and outcompete the other, driving it to extinction."/>
          <p:cNvSpPr txBox="1">
            <a:spLocks noGrp="1"/>
          </p:cNvSpPr>
          <p:nvPr>
            <p:ph type="body" idx="1"/>
          </p:nvPr>
        </p:nvSpPr>
        <p:spPr>
          <a:xfrm>
            <a:off x="685800" y="1615064"/>
            <a:ext cx="5283409" cy="4876801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With competitive exclusion, one of the species will survive and outcompete the other, driving it to extinction.</a:t>
            </a:r>
          </a:p>
        </p:txBody>
      </p:sp>
      <p:pic>
        <p:nvPicPr>
          <p:cNvPr id="45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071399"/>
            <a:ext cx="5283409" cy="2187663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459" name="Competitive Exclusion.png" descr="Competitive Exclusi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1965" y="1680241"/>
            <a:ext cx="2599852" cy="39835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2" name="Competi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Competition</a:t>
            </a:r>
          </a:p>
        </p:txBody>
      </p:sp>
      <p:sp>
        <p:nvSpPr>
          <p:cNvPr id="463" name="The competitive exclusion principle states that two species who share a niche cannot coexist within a community because they share the same resource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The competitive exclusion principle states that two species who share a niche cannot coexist within a community because they share the same resources.</a:t>
            </a:r>
          </a:p>
        </p:txBody>
      </p:sp>
      <p:pic>
        <p:nvPicPr>
          <p:cNvPr id="464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09" y="4669900"/>
            <a:ext cx="7772401" cy="121843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7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68" name="Character Displace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Character Displacement</a:t>
            </a:r>
          </a:p>
        </p:txBody>
      </p:sp>
      <p:sp>
        <p:nvSpPr>
          <p:cNvPr id="469" name="With character displacement a character of the species changes to make use of a resource and avoid competition."/>
          <p:cNvSpPr txBox="1">
            <a:spLocks noGrp="1"/>
          </p:cNvSpPr>
          <p:nvPr>
            <p:ph type="body" sz="half" idx="1"/>
          </p:nvPr>
        </p:nvSpPr>
        <p:spPr>
          <a:xfrm>
            <a:off x="508000" y="2032000"/>
            <a:ext cx="3942061" cy="48768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With character displacement a character of the species changes to make use of a resource and avoid competition.</a:t>
            </a:r>
          </a:p>
        </p:txBody>
      </p:sp>
      <p:pic>
        <p:nvPicPr>
          <p:cNvPr id="470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328" y="1536932"/>
            <a:ext cx="4083878" cy="451608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73" name="Trophic Cascad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Trophic Cascades</a:t>
            </a:r>
          </a:p>
        </p:txBody>
      </p:sp>
      <p:sp>
        <p:nvSpPr>
          <p:cNvPr id="474" name="Trophic cascades are interactions between the different species within an ecosystem."/>
          <p:cNvSpPr txBox="1">
            <a:spLocks noGrp="1"/>
          </p:cNvSpPr>
          <p:nvPr>
            <p:ph type="body" sz="half" idx="1"/>
          </p:nvPr>
        </p:nvSpPr>
        <p:spPr>
          <a:xfrm>
            <a:off x="508000" y="2032000"/>
            <a:ext cx="3942061" cy="48768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Trophic cascades are interactions between the different species within an ecosystem.</a:t>
            </a:r>
          </a:p>
        </p:txBody>
      </p:sp>
      <p:pic>
        <p:nvPicPr>
          <p:cNvPr id="47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317" y="1828686"/>
            <a:ext cx="4137044" cy="4137044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476" name="https://www.biointeractive.org/sites/default/files/styles/square_thumbnail/public/media/image/2020-02/TrophicCascades_thumbnail_0.png?itok=TAO4vJpj"/>
          <p:cNvSpPr txBox="1"/>
          <p:nvPr/>
        </p:nvSpPr>
        <p:spPr>
          <a:xfrm>
            <a:off x="4488120" y="5949779"/>
            <a:ext cx="3952279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"/>
            </a:lvl1pPr>
          </a:lstStyle>
          <a:p>
            <a:r>
              <a:t>https://www.biointeractive.org/sites/default/files/styles/square_thumbnail/public/media/image/2020-02/TrophicCascades_thumbnail_0.png?itok=TAO4vJpj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79" name="Trophic Cascades"/>
          <p:cNvSpPr txBox="1">
            <a:spLocks noGrp="1"/>
          </p:cNvSpPr>
          <p:nvPr>
            <p:ph type="title"/>
          </p:nvPr>
        </p:nvSpPr>
        <p:spPr>
          <a:xfrm>
            <a:off x="685800" y="212360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Trophic Cascades</a:t>
            </a:r>
          </a:p>
        </p:txBody>
      </p:sp>
      <p:sp>
        <p:nvSpPr>
          <p:cNvPr id="480" name="When one level of the trophic pyramid is disrupted, it has a bottom-up and a top-down effect."/>
          <p:cNvSpPr txBox="1">
            <a:spLocks noGrp="1"/>
          </p:cNvSpPr>
          <p:nvPr>
            <p:ph type="body" sz="half" idx="1"/>
          </p:nvPr>
        </p:nvSpPr>
        <p:spPr>
          <a:xfrm>
            <a:off x="555503" y="1953750"/>
            <a:ext cx="3952279" cy="3666687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When one level of the trophic pyramid is disrupted, it has a bottom-up and a top-down effect. </a:t>
            </a:r>
          </a:p>
        </p:txBody>
      </p:sp>
      <p:pic>
        <p:nvPicPr>
          <p:cNvPr id="48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423" y="1360478"/>
            <a:ext cx="4137045" cy="4137044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482" name="https://www.biointeractive.org/sites/default/files/styles/square_thumbnail/public/media/image/2020-02/TrophicCascades_thumbnail_0.png?itok=TAO4vJpj"/>
          <p:cNvSpPr txBox="1"/>
          <p:nvPr/>
        </p:nvSpPr>
        <p:spPr>
          <a:xfrm>
            <a:off x="4509200" y="5478994"/>
            <a:ext cx="3952279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"/>
            </a:lvl1pPr>
          </a:lstStyle>
          <a:p>
            <a:r>
              <a:t>https://www.biointeractive.org/sites/default/files/styles/square_thumbnail/public/media/image/2020-02/TrophicCascades_thumbnail_0.png?itok=TAO4vJpj</a:t>
            </a:r>
          </a:p>
        </p:txBody>
      </p:sp>
      <p:pic>
        <p:nvPicPr>
          <p:cNvPr id="483" name="pasted-movie.png" descr="pasted-movie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77875" y="5814965"/>
            <a:ext cx="7588103" cy="962395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6" name="Predator-Prey Interactions"/>
          <p:cNvSpPr txBox="1">
            <a:spLocks noGrp="1"/>
          </p:cNvSpPr>
          <p:nvPr>
            <p:ph type="title"/>
          </p:nvPr>
        </p:nvSpPr>
        <p:spPr>
          <a:xfrm>
            <a:off x="685800" y="469900"/>
            <a:ext cx="7772400" cy="1077814"/>
          </a:xfrm>
          <a:prstGeom prst="rect">
            <a:avLst/>
          </a:prstGeom>
        </p:spPr>
        <p:txBody>
          <a:bodyPr/>
          <a:lstStyle/>
          <a:p>
            <a:r>
              <a:t>Predator-Prey Interactions</a:t>
            </a:r>
          </a:p>
        </p:txBody>
      </p:sp>
      <p:sp>
        <p:nvSpPr>
          <p:cNvPr id="487" name="Predator-prey interactions are a major evolutionary driver.…"/>
          <p:cNvSpPr txBox="1">
            <a:spLocks noGrp="1"/>
          </p:cNvSpPr>
          <p:nvPr>
            <p:ph type="body" sz="half" idx="1"/>
          </p:nvPr>
        </p:nvSpPr>
        <p:spPr>
          <a:xfrm>
            <a:off x="584041" y="1518313"/>
            <a:ext cx="4515571" cy="5261819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Predator-prey interactions are a major evolutionary driver.</a:t>
            </a:r>
          </a:p>
          <a:p>
            <a:pPr>
              <a:buBlip>
                <a:blip r:embed="rId3"/>
              </a:buBlip>
            </a:pPr>
            <a:r>
              <a:t>These interactions also influence the numbers of predators and prey within the environment.</a:t>
            </a:r>
          </a:p>
        </p:txBody>
      </p:sp>
      <p:pic>
        <p:nvPicPr>
          <p:cNvPr id="488" name="53_20-HareLynxCycles-L.jpg" descr="53_20-HareLynxCycles-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787" y="1449325"/>
            <a:ext cx="4099957" cy="4583803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91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92" name="Predation"/>
          <p:cNvSpPr txBox="1">
            <a:spLocks noGrp="1"/>
          </p:cNvSpPr>
          <p:nvPr>
            <p:ph type="title"/>
          </p:nvPr>
        </p:nvSpPr>
        <p:spPr>
          <a:xfrm>
            <a:off x="685800" y="469900"/>
            <a:ext cx="7772400" cy="1077814"/>
          </a:xfrm>
          <a:prstGeom prst="rect">
            <a:avLst/>
          </a:prstGeom>
        </p:spPr>
        <p:txBody>
          <a:bodyPr/>
          <a:lstStyle/>
          <a:p>
            <a:r>
              <a:t>Predation</a:t>
            </a:r>
          </a:p>
        </p:txBody>
      </p:sp>
      <p:sp>
        <p:nvSpPr>
          <p:cNvPr id="493" name="Predation takes on two forms, animals eating other animals, or animals eating plants.…"/>
          <p:cNvSpPr txBox="1">
            <a:spLocks noGrp="1"/>
          </p:cNvSpPr>
          <p:nvPr>
            <p:ph type="body" idx="1"/>
          </p:nvPr>
        </p:nvSpPr>
        <p:spPr>
          <a:xfrm>
            <a:off x="685800" y="1532681"/>
            <a:ext cx="7772400" cy="44488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Predation takes on two forms, animals eating other animals, or animals eating plants. </a:t>
            </a:r>
          </a:p>
          <a:p>
            <a:pPr lvl="1"/>
            <a:r>
              <a:t>To defend against this, animals have evolved different mechanisms, hiding, fleeing, or defending themselves.</a:t>
            </a:r>
          </a:p>
          <a:p>
            <a:pPr lvl="2"/>
            <a:r>
              <a:t>Aposematic coloration, Batesian and Müllerian mimicry.</a:t>
            </a:r>
          </a:p>
          <a:p>
            <a:pPr lvl="1"/>
            <a:r>
              <a:t>Plants have evolved spines/thorns and chemicals.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96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97" name="Predation—Plant Response"/>
          <p:cNvSpPr txBox="1">
            <a:spLocks noGrp="1"/>
          </p:cNvSpPr>
          <p:nvPr>
            <p:ph type="title"/>
          </p:nvPr>
        </p:nvSpPr>
        <p:spPr>
          <a:xfrm>
            <a:off x="685800" y="469900"/>
            <a:ext cx="7772400" cy="1077814"/>
          </a:xfrm>
          <a:prstGeom prst="rect">
            <a:avLst/>
          </a:prstGeom>
        </p:spPr>
        <p:txBody>
          <a:bodyPr/>
          <a:lstStyle/>
          <a:p>
            <a:r>
              <a:t>Predation—Plant Response</a:t>
            </a:r>
          </a:p>
        </p:txBody>
      </p:sp>
      <p:sp>
        <p:nvSpPr>
          <p:cNvPr id="498" name="Some plant adaptations:"/>
          <p:cNvSpPr txBox="1">
            <a:spLocks noGrp="1"/>
          </p:cNvSpPr>
          <p:nvPr>
            <p:ph type="body" idx="1"/>
          </p:nvPr>
        </p:nvSpPr>
        <p:spPr>
          <a:xfrm>
            <a:off x="685800" y="1393055"/>
            <a:ext cx="7772400" cy="5261819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Some plant adaptations:</a:t>
            </a:r>
          </a:p>
        </p:txBody>
      </p:sp>
      <p:pic>
        <p:nvPicPr>
          <p:cNvPr id="499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4124" y="1941779"/>
            <a:ext cx="4095752" cy="3546027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500" name="https://learn.genetics.utah.edu/content/herbivores/defenses/"/>
          <p:cNvSpPr txBox="1"/>
          <p:nvPr/>
        </p:nvSpPr>
        <p:spPr>
          <a:xfrm>
            <a:off x="2489663" y="5448768"/>
            <a:ext cx="194589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"/>
            </a:lvl1pPr>
          </a:lstStyle>
          <a:p>
            <a:r>
              <a:t>https://learn.genetics.utah.edu/content/herbivores/defenses/</a:t>
            </a:r>
          </a:p>
        </p:txBody>
      </p:sp>
      <p:pic>
        <p:nvPicPr>
          <p:cNvPr id="501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575" y="5621912"/>
            <a:ext cx="7772401" cy="1210134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04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505" name="Predation—Herbivore Response"/>
          <p:cNvSpPr txBox="1">
            <a:spLocks noGrp="1"/>
          </p:cNvSpPr>
          <p:nvPr>
            <p:ph type="title"/>
          </p:nvPr>
        </p:nvSpPr>
        <p:spPr>
          <a:xfrm>
            <a:off x="207988" y="357473"/>
            <a:ext cx="8728024" cy="1329630"/>
          </a:xfrm>
          <a:prstGeom prst="rect">
            <a:avLst/>
          </a:prstGeom>
        </p:spPr>
        <p:txBody>
          <a:bodyPr/>
          <a:lstStyle/>
          <a:p>
            <a:r>
              <a:t>Predation—Herbivore Response</a:t>
            </a:r>
          </a:p>
        </p:txBody>
      </p:sp>
      <p:sp>
        <p:nvSpPr>
          <p:cNvPr id="506" name="Some herbivore adaptations:…"/>
          <p:cNvSpPr txBox="1">
            <a:spLocks noGrp="1"/>
          </p:cNvSpPr>
          <p:nvPr>
            <p:ph type="body" idx="1"/>
          </p:nvPr>
        </p:nvSpPr>
        <p:spPr>
          <a:xfrm>
            <a:off x="643640" y="1410567"/>
            <a:ext cx="5308732" cy="506773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  <a:defRPr sz="2800"/>
            </a:pPr>
            <a:r>
              <a:t>Some herbivore adaptations:</a:t>
            </a:r>
          </a:p>
          <a:p>
            <a:pPr marL="783589" lvl="1" indent="-285749">
              <a:defRPr sz="2400"/>
            </a:pPr>
            <a:r>
              <a:t>Giraffes have thick, tough lips, long tongues to maneuver around thorns, thick saliva to coat thorns, modifications to their mouths to process thorny foods.</a:t>
            </a:r>
          </a:p>
          <a:p>
            <a:pPr lvl="1">
              <a:defRPr sz="2400"/>
            </a:pPr>
            <a:r>
              <a:t>Some animals have high crowing teeth. Some of the teeth even regenerate crown as it is worn down. </a:t>
            </a:r>
          </a:p>
        </p:txBody>
      </p:sp>
      <p:pic>
        <p:nvPicPr>
          <p:cNvPr id="507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841" y="1777297"/>
            <a:ext cx="2908301" cy="311694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508" name="https://media.springernature.com/lw685/springer-static/image/chp%3A10.1007%2F978-1-4939-3185-9_13/MediaObjects/303845_1_En_13_Fig1_HTML.gif"/>
          <p:cNvSpPr txBox="1"/>
          <p:nvPr/>
        </p:nvSpPr>
        <p:spPr>
          <a:xfrm>
            <a:off x="5901157" y="4946331"/>
            <a:ext cx="321252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"/>
            </a:lvl1pPr>
          </a:lstStyle>
          <a:p>
            <a:r>
              <a:t>https://media.springernature.com/lw685/springer-static/image/chp%3A10.1007%2F978-1-4939-3185-9_13/MediaObjects/303845_1_En_13_Fig1_HTML.gif</a:t>
            </a:r>
          </a:p>
        </p:txBody>
      </p:sp>
      <p:pic>
        <p:nvPicPr>
          <p:cNvPr id="509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575" y="5621912"/>
            <a:ext cx="7772401" cy="1210134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2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513" name="Predation"/>
          <p:cNvSpPr txBox="1">
            <a:spLocks noGrp="1"/>
          </p:cNvSpPr>
          <p:nvPr>
            <p:ph type="title"/>
          </p:nvPr>
        </p:nvSpPr>
        <p:spPr>
          <a:xfrm>
            <a:off x="685800" y="469900"/>
            <a:ext cx="7772400" cy="1077814"/>
          </a:xfrm>
          <a:prstGeom prst="rect">
            <a:avLst/>
          </a:prstGeom>
        </p:spPr>
        <p:txBody>
          <a:bodyPr/>
          <a:lstStyle/>
          <a:p>
            <a:r>
              <a:t>Predation</a:t>
            </a:r>
          </a:p>
        </p:txBody>
      </p:sp>
      <p:sp>
        <p:nvSpPr>
          <p:cNvPr id="514" name="Animals have evolved many adaptations for catching and killing prey.…"/>
          <p:cNvSpPr txBox="1">
            <a:spLocks noGrp="1"/>
          </p:cNvSpPr>
          <p:nvPr>
            <p:ph type="body" idx="1"/>
          </p:nvPr>
        </p:nvSpPr>
        <p:spPr>
          <a:xfrm>
            <a:off x="685800" y="1532681"/>
            <a:ext cx="7772400" cy="5261819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Animals have evolved many adaptations for catching and killing prey.</a:t>
            </a:r>
          </a:p>
          <a:p>
            <a:pPr lvl="1"/>
            <a:r>
              <a:t>Fast running, endurance running</a:t>
            </a:r>
          </a:p>
          <a:p>
            <a:pPr lvl="1"/>
            <a:r>
              <a:t>Coloration, stripes, etc.</a:t>
            </a:r>
          </a:p>
          <a:p>
            <a:pPr lvl="1"/>
            <a:r>
              <a:t>Venom/poisons</a:t>
            </a:r>
          </a:p>
          <a:p>
            <a:pPr lvl="1"/>
            <a:r>
              <a:t>Modified teeth</a:t>
            </a:r>
          </a:p>
          <a:p>
            <a:pPr lvl="1"/>
            <a:r>
              <a:t>Pack hunting</a:t>
            </a:r>
          </a:p>
          <a:p>
            <a:pPr lvl="1"/>
            <a:r>
              <a:t>Etc.—use your device to explore.</a:t>
            </a:r>
          </a:p>
        </p:txBody>
      </p:sp>
      <p:pic>
        <p:nvPicPr>
          <p:cNvPr id="515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828" y="5479550"/>
            <a:ext cx="8318947" cy="1063562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8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519" name="Mimicry for Defense"/>
          <p:cNvSpPr txBox="1">
            <a:spLocks noGrp="1"/>
          </p:cNvSpPr>
          <p:nvPr>
            <p:ph type="title"/>
          </p:nvPr>
        </p:nvSpPr>
        <p:spPr>
          <a:xfrm>
            <a:off x="685800" y="469900"/>
            <a:ext cx="5214343" cy="1077814"/>
          </a:xfrm>
          <a:prstGeom prst="rect">
            <a:avLst/>
          </a:prstGeom>
        </p:spPr>
        <p:txBody>
          <a:bodyPr/>
          <a:lstStyle/>
          <a:p>
            <a:r>
              <a:t>Mimicry for Defense</a:t>
            </a:r>
          </a:p>
        </p:txBody>
      </p:sp>
      <p:sp>
        <p:nvSpPr>
          <p:cNvPr id="520" name="Batesian is where a benign version mimics a poisonous one.…"/>
          <p:cNvSpPr txBox="1">
            <a:spLocks noGrp="1"/>
          </p:cNvSpPr>
          <p:nvPr>
            <p:ph type="body" sz="half" idx="1"/>
          </p:nvPr>
        </p:nvSpPr>
        <p:spPr>
          <a:xfrm>
            <a:off x="644673" y="1532681"/>
            <a:ext cx="3356820" cy="5261819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Batesian is where a benign version mimics a poisonous one.</a:t>
            </a:r>
          </a:p>
          <a:p>
            <a:pPr>
              <a:buBlip>
                <a:blip r:embed="rId3"/>
              </a:buBlip>
            </a:pPr>
            <a:r>
              <a:t>Müllerian is where to poisonous ones look alike.</a:t>
            </a:r>
          </a:p>
        </p:txBody>
      </p:sp>
      <p:pic>
        <p:nvPicPr>
          <p:cNvPr id="52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6795" y="1272256"/>
            <a:ext cx="4394923" cy="2577668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522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1238" y="3752266"/>
            <a:ext cx="3846038" cy="245686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25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526" name="Parasitis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Parasitism</a:t>
            </a:r>
          </a:p>
        </p:txBody>
      </p:sp>
      <p:sp>
        <p:nvSpPr>
          <p:cNvPr id="527" name="This is a symbiotic relationship where one organism—the parasite—benefits, and the other—the host—suffers.…"/>
          <p:cNvSpPr txBox="1">
            <a:spLocks noGrp="1"/>
          </p:cNvSpPr>
          <p:nvPr>
            <p:ph type="body" sz="half" idx="1"/>
          </p:nvPr>
        </p:nvSpPr>
        <p:spPr>
          <a:xfrm>
            <a:off x="571500" y="1574800"/>
            <a:ext cx="4373910" cy="48768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This is a symbiotic relationship where one organism—the parasite—benefits, and the other—the host—suffers.</a:t>
            </a:r>
          </a:p>
          <a:p>
            <a:pPr lvl="1"/>
            <a:r>
              <a:t>Tapeworms in humans is an example.</a:t>
            </a:r>
          </a:p>
        </p:txBody>
      </p:sp>
      <p:pic>
        <p:nvPicPr>
          <p:cNvPr id="52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803" y="2117667"/>
            <a:ext cx="3933997" cy="262266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529" name="https://www.scmp.com/news/world/united-states-canada/article/3013517/new-york-surgeons-find-tapeworm-rachel-palmas-brain"/>
          <p:cNvSpPr txBox="1"/>
          <p:nvPr/>
        </p:nvSpPr>
        <p:spPr>
          <a:xfrm>
            <a:off x="4558507" y="4728616"/>
            <a:ext cx="4068589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https://www.scmp.com/news/world/united-states-canada/article/3013517/new-york-surgeons-find-tapeworm-rachel-palmas-brain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32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533" name="Mutualis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Mutualism</a:t>
            </a:r>
          </a:p>
        </p:txBody>
      </p:sp>
      <p:sp>
        <p:nvSpPr>
          <p:cNvPr id="534" name="Mutualism is a symbiotic relationship where both organisms benefit.…"/>
          <p:cNvSpPr txBox="1">
            <a:spLocks noGrp="1"/>
          </p:cNvSpPr>
          <p:nvPr>
            <p:ph type="body" sz="half" idx="1"/>
          </p:nvPr>
        </p:nvSpPr>
        <p:spPr>
          <a:xfrm>
            <a:off x="553126" y="1608788"/>
            <a:ext cx="4302275" cy="4876801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Mutualism is a symbiotic relationship where both organisms benefit.</a:t>
            </a:r>
          </a:p>
          <a:p>
            <a:pPr lvl="1"/>
            <a:r>
              <a:t>Clownfish and sea anemones are an example.</a:t>
            </a:r>
          </a:p>
        </p:txBody>
      </p:sp>
      <p:pic>
        <p:nvPicPr>
          <p:cNvPr id="53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303" y="2221202"/>
            <a:ext cx="4172123" cy="2781415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536" name="https://news.mit.edu/2016/species-relationships-jointly-beneficial-competitive-environments-0824"/>
          <p:cNvSpPr txBox="1"/>
          <p:nvPr/>
        </p:nvSpPr>
        <p:spPr>
          <a:xfrm>
            <a:off x="4421596" y="4984749"/>
            <a:ext cx="3094808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https://news.mit.edu/2016/species-relationships-jointly-beneficial-competitive-environments-0824</a:t>
            </a:r>
          </a:p>
        </p:txBody>
      </p:sp>
      <p:pic>
        <p:nvPicPr>
          <p:cNvPr id="537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337" y="5374785"/>
            <a:ext cx="7300923" cy="144911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40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541" name="Commensalism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195934"/>
          </a:xfrm>
          <a:prstGeom prst="rect">
            <a:avLst/>
          </a:prstGeom>
        </p:spPr>
        <p:txBody>
          <a:bodyPr/>
          <a:lstStyle/>
          <a:p>
            <a:r>
              <a:t>Commensalism</a:t>
            </a:r>
          </a:p>
        </p:txBody>
      </p:sp>
      <p:sp>
        <p:nvSpPr>
          <p:cNvPr id="542" name="Commensalism is a symbiotic relationship where one organism benefits and the other is nether helped nor harmed.…"/>
          <p:cNvSpPr txBox="1">
            <a:spLocks noGrp="1"/>
          </p:cNvSpPr>
          <p:nvPr>
            <p:ph type="body" idx="1"/>
          </p:nvPr>
        </p:nvSpPr>
        <p:spPr>
          <a:xfrm>
            <a:off x="444500" y="1389459"/>
            <a:ext cx="5476379" cy="5405041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Commensalism is a symbiotic relationship where one organism benefits and the other is nether helped nor harmed.</a:t>
            </a:r>
          </a:p>
          <a:p>
            <a:pPr lvl="1"/>
            <a:r>
              <a:t>Egrets hanging around grazing animals is an example.  The animals aren’t helped, but the egrets eat the insects they kick up.</a:t>
            </a:r>
          </a:p>
        </p:txBody>
      </p:sp>
      <p:pic>
        <p:nvPicPr>
          <p:cNvPr id="543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843" y="2000250"/>
            <a:ext cx="3390901" cy="24003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544" name="http://moodle.monashores.net/mod/page/view.php?id=41697"/>
          <p:cNvSpPr txBox="1"/>
          <p:nvPr/>
        </p:nvSpPr>
        <p:spPr>
          <a:xfrm>
            <a:off x="5694232" y="4387849"/>
            <a:ext cx="1971936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http://moodle.monashores.net/mod/page/view.php?id=41697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47" name="Cooperation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032448"/>
          </a:xfrm>
          <a:prstGeom prst="rect">
            <a:avLst/>
          </a:prstGeom>
        </p:spPr>
        <p:txBody>
          <a:bodyPr/>
          <a:lstStyle/>
          <a:p>
            <a:r>
              <a:t>Cooperation</a:t>
            </a:r>
          </a:p>
        </p:txBody>
      </p:sp>
      <p:sp>
        <p:nvSpPr>
          <p:cNvPr id="548" name="Cooperation is a beneficial behavior that organisms use to increase chances for survival.…"/>
          <p:cNvSpPr txBox="1">
            <a:spLocks noGrp="1"/>
          </p:cNvSpPr>
          <p:nvPr>
            <p:ph type="body" idx="1"/>
          </p:nvPr>
        </p:nvSpPr>
        <p:spPr>
          <a:xfrm>
            <a:off x="527863" y="1075820"/>
            <a:ext cx="5287393" cy="5405042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Cooperation is a beneficial behavior that organisms use to increase chances for survival. </a:t>
            </a:r>
          </a:p>
          <a:p>
            <a:pPr>
              <a:buBlip>
                <a:blip r:embed="rId3"/>
              </a:buBlip>
            </a:pPr>
            <a:r>
              <a:t>Many different types of organisms (plants, animals individual cells, etc.) cooperate in some fashion to achieve a common goal.</a:t>
            </a:r>
          </a:p>
        </p:txBody>
      </p:sp>
      <p:sp>
        <p:nvSpPr>
          <p:cNvPr id="549" name="https://www.nature.com/scitable/content/ne0000/ne0000/ne0000/ne0000/13307548/rubenstein_figure1.jpg"/>
          <p:cNvSpPr txBox="1"/>
          <p:nvPr/>
        </p:nvSpPr>
        <p:spPr>
          <a:xfrm>
            <a:off x="5353025" y="5561590"/>
            <a:ext cx="3394696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https://www.nature.com/scitable/content/ne0000/ne0000/ne0000/ne0000/13307548/rubenstein_figure1.jpg</a:t>
            </a:r>
          </a:p>
        </p:txBody>
      </p:sp>
      <p:pic>
        <p:nvPicPr>
          <p:cNvPr id="550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0339" y="2943908"/>
            <a:ext cx="3666199" cy="2639664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551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4555" y="5932389"/>
            <a:ext cx="5814890" cy="911564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54" name="Cooperation"/>
          <p:cNvSpPr txBox="1">
            <a:spLocks noGrp="1"/>
          </p:cNvSpPr>
          <p:nvPr>
            <p:ph type="title"/>
          </p:nvPr>
        </p:nvSpPr>
        <p:spPr>
          <a:xfrm>
            <a:off x="685800" y="470427"/>
            <a:ext cx="7772400" cy="1032449"/>
          </a:xfrm>
          <a:prstGeom prst="rect">
            <a:avLst/>
          </a:prstGeom>
        </p:spPr>
        <p:txBody>
          <a:bodyPr/>
          <a:lstStyle/>
          <a:p>
            <a:r>
              <a:t>Cooperation</a:t>
            </a:r>
          </a:p>
        </p:txBody>
      </p:sp>
      <p:sp>
        <p:nvSpPr>
          <p:cNvPr id="555" name="Cooperation can occur within and between species.…"/>
          <p:cNvSpPr txBox="1">
            <a:spLocks noGrp="1"/>
          </p:cNvSpPr>
          <p:nvPr>
            <p:ph type="body" idx="1"/>
          </p:nvPr>
        </p:nvSpPr>
        <p:spPr>
          <a:xfrm>
            <a:off x="471978" y="1333566"/>
            <a:ext cx="8200044" cy="5405042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Cooperation can occur within and between species.</a:t>
            </a:r>
          </a:p>
          <a:p>
            <a:pPr>
              <a:buBlip>
                <a:blip r:embed="rId3"/>
              </a:buBlip>
            </a:pPr>
            <a:r>
              <a:t>Examples include:</a:t>
            </a:r>
          </a:p>
          <a:p>
            <a:pPr lvl="1"/>
            <a:r>
              <a:t>Birds-when a predatory bird enters the area of a prey bird, the prey birds team up to fend off the predator.</a:t>
            </a:r>
          </a:p>
          <a:p>
            <a:pPr lvl="1"/>
            <a:r>
              <a:t>Fish-cleaner fish swimming into the mouth of a larger fish to rid it of bacteria. </a:t>
            </a:r>
          </a:p>
          <a:p>
            <a:pPr lvl="1"/>
            <a:r>
              <a:t>Bees-work together to bring food back to the hive.</a:t>
            </a:r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459" y="108879"/>
            <a:ext cx="6426801" cy="1956574"/>
          </a:xfrm>
          <a:prstGeom prst="rect">
            <a:avLst/>
          </a:prstGeom>
          <a:ln w="12700">
            <a:miter lim="400000"/>
          </a:ln>
        </p:spPr>
      </p:pic>
      <p:pic>
        <p:nvPicPr>
          <p:cNvPr id="55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070" y="2033458"/>
            <a:ext cx="5751860" cy="2791085"/>
          </a:xfrm>
          <a:prstGeom prst="rect">
            <a:avLst/>
          </a:prstGeom>
          <a:ln w="12700">
            <a:miter lim="400000"/>
          </a:ln>
        </p:spPr>
      </p:pic>
      <p:pic>
        <p:nvPicPr>
          <p:cNvPr id="55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127" y="4735548"/>
            <a:ext cx="5781465" cy="337280"/>
          </a:xfrm>
          <a:prstGeom prst="rect">
            <a:avLst/>
          </a:prstGeom>
          <a:ln w="12700">
            <a:miter lim="400000"/>
          </a:ln>
        </p:spPr>
      </p:pic>
      <p:pic>
        <p:nvPicPr>
          <p:cNvPr id="560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3436" y="5036407"/>
            <a:ext cx="6380243" cy="438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561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5488" y="5409423"/>
            <a:ext cx="6454284" cy="4431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62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1926" y="5748008"/>
            <a:ext cx="6479463" cy="310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63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5913" y="6088445"/>
            <a:ext cx="6479461" cy="310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64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2955" y="6462429"/>
            <a:ext cx="6197889" cy="2968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78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579" name="A Commun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Community</a:t>
            </a:r>
          </a:p>
        </p:txBody>
      </p:sp>
      <p:sp>
        <p:nvSpPr>
          <p:cNvPr id="580" name="All of the organisms within the community form an ecosystem consisting of the interactions between the biotic and abiotic environment."/>
          <p:cNvSpPr txBox="1">
            <a:spLocks noGrp="1"/>
          </p:cNvSpPr>
          <p:nvPr>
            <p:ph type="body" sz="half" idx="1"/>
          </p:nvPr>
        </p:nvSpPr>
        <p:spPr>
          <a:xfrm>
            <a:off x="469900" y="1536700"/>
            <a:ext cx="3975100" cy="48768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All of the organisms within the community form an ecosystem consisting of the interactions between the biotic and abiotic environment.</a:t>
            </a:r>
          </a:p>
        </p:txBody>
      </p:sp>
      <p:pic>
        <p:nvPicPr>
          <p:cNvPr id="581" name="Ecosystem Movement.jpg" descr="Ecosystem Moveme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207" y="1593157"/>
            <a:ext cx="4170387" cy="434478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582" name="askabiologist.asu.edu"/>
          <p:cNvSpPr/>
          <p:nvPr/>
        </p:nvSpPr>
        <p:spPr>
          <a:xfrm>
            <a:off x="4559300" y="5638800"/>
            <a:ext cx="887807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askabiologist.asu.edu</a:t>
            </a: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85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586" name="A Commun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Community</a:t>
            </a:r>
          </a:p>
        </p:txBody>
      </p:sp>
      <p:sp>
        <p:nvSpPr>
          <p:cNvPr id="587" name="Biotic factors…"/>
          <p:cNvSpPr txBox="1">
            <a:spLocks noGrp="1"/>
          </p:cNvSpPr>
          <p:nvPr>
            <p:ph type="body" idx="1"/>
          </p:nvPr>
        </p:nvSpPr>
        <p:spPr>
          <a:xfrm>
            <a:off x="476250" y="2000458"/>
            <a:ext cx="8204200" cy="48768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Biotic factors</a:t>
            </a:r>
          </a:p>
          <a:p>
            <a:pPr>
              <a:buBlip>
                <a:blip r:embed="rId3"/>
              </a:buBlip>
            </a:pPr>
            <a:r>
              <a:t>Abiotic factors</a:t>
            </a:r>
          </a:p>
        </p:txBody>
      </p:sp>
      <p:pic>
        <p:nvPicPr>
          <p:cNvPr id="588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11" y="4884533"/>
            <a:ext cx="7586878" cy="969969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1" name="A Community"/>
          <p:cNvSpPr txBox="1">
            <a:spLocks noGrp="1"/>
          </p:cNvSpPr>
          <p:nvPr>
            <p:ph type="title"/>
          </p:nvPr>
        </p:nvSpPr>
        <p:spPr>
          <a:xfrm>
            <a:off x="685800" y="514506"/>
            <a:ext cx="7772400" cy="1070751"/>
          </a:xfrm>
          <a:prstGeom prst="rect">
            <a:avLst/>
          </a:prstGeom>
        </p:spPr>
        <p:txBody>
          <a:bodyPr/>
          <a:lstStyle/>
          <a:p>
            <a:r>
              <a:t>A Community</a:t>
            </a:r>
          </a:p>
        </p:txBody>
      </p:sp>
      <p:sp>
        <p:nvSpPr>
          <p:cNvPr id="592" name="Biotic factors—the living components of the community.…"/>
          <p:cNvSpPr txBox="1">
            <a:spLocks noGrp="1"/>
          </p:cNvSpPr>
          <p:nvPr>
            <p:ph type="body" idx="1"/>
          </p:nvPr>
        </p:nvSpPr>
        <p:spPr>
          <a:xfrm>
            <a:off x="530975" y="1491986"/>
            <a:ext cx="8306903" cy="48768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Biotic factors—the living components of the community.</a:t>
            </a:r>
          </a:p>
          <a:p>
            <a:pPr lvl="1"/>
            <a:r>
              <a:t>The different species of organisms which live in the community.</a:t>
            </a:r>
          </a:p>
          <a:p>
            <a:pPr>
              <a:buBlip>
                <a:blip r:embed="rId3"/>
              </a:buBlip>
            </a:pPr>
            <a:r>
              <a:t>Abiotic factors—the nonliving components.</a:t>
            </a:r>
          </a:p>
          <a:p>
            <a:pPr lvl="1"/>
            <a:r>
              <a:t>Climate patterns.</a:t>
            </a:r>
          </a:p>
          <a:p>
            <a:pPr lvl="1"/>
            <a:r>
              <a:t>Soil.</a:t>
            </a:r>
          </a:p>
          <a:p>
            <a:pPr lvl="1"/>
            <a:r>
              <a:t>Amount of light.</a:t>
            </a:r>
          </a:p>
          <a:p>
            <a:pPr lvl="1"/>
            <a:r>
              <a:t>Etc.</a:t>
            </a:r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596" name="Ecosystem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Ecosystems</a:t>
            </a:r>
          </a:p>
        </p:txBody>
      </p:sp>
      <p:sp>
        <p:nvSpPr>
          <p:cNvPr id="597" name="Ecosystems have the potential to be sustainable over long periods of time."/>
          <p:cNvSpPr txBox="1">
            <a:spLocks noGrp="1"/>
          </p:cNvSpPr>
          <p:nvPr>
            <p:ph type="body" idx="1"/>
          </p:nvPr>
        </p:nvSpPr>
        <p:spPr>
          <a:xfrm>
            <a:off x="685800" y="1574800"/>
            <a:ext cx="7772400" cy="48768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Ecosystems have the potential to be sustainable over long periods of time.</a:t>
            </a:r>
          </a:p>
        </p:txBody>
      </p:sp>
      <p:pic>
        <p:nvPicPr>
          <p:cNvPr id="598" name="msp351.jpg" descr="msp35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995" y="2647498"/>
            <a:ext cx="5882010" cy="3950604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599" name="www.science.widener.edu"/>
          <p:cNvSpPr/>
          <p:nvPr/>
        </p:nvSpPr>
        <p:spPr>
          <a:xfrm>
            <a:off x="1612900" y="6413500"/>
            <a:ext cx="1027483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 u="sng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  <a:hlinkClick r:id="rId5"/>
              </a:defRPr>
            </a:lvl1pPr>
          </a:lstStyle>
          <a:p>
            <a:pPr>
              <a:defRPr u="none"/>
            </a:pPr>
            <a:r>
              <a:rPr u="sng">
                <a:hlinkClick r:id="rId5"/>
              </a:rPr>
              <a:t>www.science.widener.edu</a:t>
            </a:r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2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03" name="Invasive Spec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Invasive Species</a:t>
            </a:r>
          </a:p>
        </p:txBody>
      </p:sp>
      <p:sp>
        <p:nvSpPr>
          <p:cNvPr id="604" name="Invasive species can have a profound effect on ecosystem dynamics.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5577645" cy="48768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Invasive species can have a profound effect on ecosystem dynamics.</a:t>
            </a:r>
          </a:p>
          <a:p>
            <a:pPr>
              <a:buBlip>
                <a:blip r:embed="rId3"/>
              </a:buBlip>
            </a:pPr>
            <a:r>
              <a:t>They have no little to no competition and no disease to slow their growth.</a:t>
            </a:r>
          </a:p>
          <a:p>
            <a:pPr>
              <a:buBlip>
                <a:blip r:embed="rId3"/>
              </a:buBlip>
            </a:pPr>
            <a:r>
              <a:t>They outcompete native.</a:t>
            </a:r>
          </a:p>
        </p:txBody>
      </p:sp>
      <p:sp>
        <p:nvSpPr>
          <p:cNvPr id="6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57</a:t>
            </a:fld>
            <a:endParaRPr/>
          </a:p>
        </p:txBody>
      </p:sp>
      <p:pic>
        <p:nvPicPr>
          <p:cNvPr id="60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7225" y="1522739"/>
            <a:ext cx="2761171" cy="4938549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607" name="https://study.com/cimages/multimages/16/invasive_species.png"/>
          <p:cNvSpPr txBox="1"/>
          <p:nvPr/>
        </p:nvSpPr>
        <p:spPr>
          <a:xfrm>
            <a:off x="6284649" y="6444302"/>
            <a:ext cx="1397319" cy="133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defTabSz="410765">
              <a:defRPr sz="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r>
              <a:t>https://study.com/cimages/multimages/16/invasive_species.png</a:t>
            </a:r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10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11" name="Invasive Species"/>
          <p:cNvSpPr txBox="1">
            <a:spLocks noGrp="1"/>
          </p:cNvSpPr>
          <p:nvPr>
            <p:ph type="title"/>
          </p:nvPr>
        </p:nvSpPr>
        <p:spPr>
          <a:xfrm>
            <a:off x="685800" y="240467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Invasive Species</a:t>
            </a:r>
          </a:p>
        </p:txBody>
      </p:sp>
      <p:sp>
        <p:nvSpPr>
          <p:cNvPr id="612" name="An invasive species can be introduced intentionally or unintentionally.…"/>
          <p:cNvSpPr txBox="1">
            <a:spLocks noGrp="1"/>
          </p:cNvSpPr>
          <p:nvPr>
            <p:ph type="body" sz="half" idx="1"/>
          </p:nvPr>
        </p:nvSpPr>
        <p:spPr>
          <a:xfrm>
            <a:off x="559320" y="1515828"/>
            <a:ext cx="4892568" cy="48768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An invasive species can be introduced intentionally or unintentionally.</a:t>
            </a:r>
          </a:p>
          <a:p>
            <a:pPr>
              <a:buBlip>
                <a:blip r:embed="rId3"/>
              </a:buBlip>
            </a:pPr>
            <a:r>
              <a:t>Kudzu was introduced in the 19</a:t>
            </a:r>
            <a:r>
              <a:rPr baseline="31999"/>
              <a:t>th</a:t>
            </a:r>
            <a:r>
              <a:t> century as a garden novelty. Now it has taken over many areas.</a:t>
            </a:r>
          </a:p>
        </p:txBody>
      </p:sp>
      <p:sp>
        <p:nvSpPr>
          <p:cNvPr id="613" name="https://cdn.kastatic.org/ka-perseus-images/c1e1608364096c4ef422c1c246cccfb908b5b91b.jpg"/>
          <p:cNvSpPr txBox="1"/>
          <p:nvPr/>
        </p:nvSpPr>
        <p:spPr>
          <a:xfrm>
            <a:off x="5128690" y="5172919"/>
            <a:ext cx="2017281" cy="133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defTabSz="410765">
              <a:defRPr sz="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r>
              <a:t>https://cdn.kastatic.org/ka-perseus-images/c1e1608364096c4ef422c1c246cccfb908b5b91b.jpg</a:t>
            </a:r>
          </a:p>
        </p:txBody>
      </p:sp>
      <p:pic>
        <p:nvPicPr>
          <p:cNvPr id="61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4108" y="2232436"/>
            <a:ext cx="3932252" cy="2949189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615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591" y="5906809"/>
            <a:ext cx="7186690" cy="92673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18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19" name="Invasive Species"/>
          <p:cNvSpPr txBox="1">
            <a:spLocks noGrp="1"/>
          </p:cNvSpPr>
          <p:nvPr>
            <p:ph type="title"/>
          </p:nvPr>
        </p:nvSpPr>
        <p:spPr>
          <a:xfrm>
            <a:off x="685800" y="184254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Invasive Species</a:t>
            </a:r>
          </a:p>
        </p:txBody>
      </p:sp>
      <p:sp>
        <p:nvSpPr>
          <p:cNvPr id="620" name="Since there is no competition, the invasives often rapidly use the available resources resulting in uncontrolled population growth and profound ecological changes."/>
          <p:cNvSpPr txBox="1">
            <a:spLocks noGrp="1"/>
          </p:cNvSpPr>
          <p:nvPr>
            <p:ph type="body" sz="half" idx="1"/>
          </p:nvPr>
        </p:nvSpPr>
        <p:spPr>
          <a:xfrm>
            <a:off x="475000" y="1643921"/>
            <a:ext cx="4628884" cy="4876801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Since there is no competition, the invasives often rapidly use the available resources resulting in uncontrolled population growth and profound ecological changes.</a:t>
            </a:r>
          </a:p>
        </p:txBody>
      </p:sp>
      <p:pic>
        <p:nvPicPr>
          <p:cNvPr id="62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1886" y="1475281"/>
            <a:ext cx="3814968" cy="4876801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24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25" name="Invasive Species"/>
          <p:cNvSpPr txBox="1">
            <a:spLocks noGrp="1"/>
          </p:cNvSpPr>
          <p:nvPr>
            <p:ph type="title"/>
          </p:nvPr>
        </p:nvSpPr>
        <p:spPr>
          <a:xfrm>
            <a:off x="692150" y="331813"/>
            <a:ext cx="7772400" cy="1343633"/>
          </a:xfrm>
          <a:prstGeom prst="rect">
            <a:avLst/>
          </a:prstGeom>
        </p:spPr>
        <p:txBody>
          <a:bodyPr/>
          <a:lstStyle/>
          <a:p>
            <a:r>
              <a:t>Invasive Species</a:t>
            </a:r>
          </a:p>
        </p:txBody>
      </p:sp>
      <p:sp>
        <p:nvSpPr>
          <p:cNvPr id="626" name="Since there is no competition, the invasives often rapidly use the available resources resulting in uncontrolled population growth and profound ecological changes."/>
          <p:cNvSpPr txBox="1">
            <a:spLocks noGrp="1"/>
          </p:cNvSpPr>
          <p:nvPr>
            <p:ph type="body" sz="half" idx="1"/>
          </p:nvPr>
        </p:nvSpPr>
        <p:spPr>
          <a:xfrm>
            <a:off x="517160" y="1629867"/>
            <a:ext cx="4576952" cy="4876801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Since there is no competition, the invasives often rapidly use the available resources resulting in uncontrolled population growth and profound ecological changes.</a:t>
            </a:r>
          </a:p>
        </p:txBody>
      </p:sp>
      <p:pic>
        <p:nvPicPr>
          <p:cNvPr id="627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826" y="1445438"/>
            <a:ext cx="3474662" cy="260599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628" name="http://dbw.parks.ca.gov/pages/28702/images/quagga%20on%20other%20mussel.jpg"/>
          <p:cNvSpPr txBox="1"/>
          <p:nvPr/>
        </p:nvSpPr>
        <p:spPr>
          <a:xfrm>
            <a:off x="5339871" y="4014210"/>
            <a:ext cx="1814793" cy="133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defTabSz="410765">
              <a:defRPr sz="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r>
              <a:t>http://dbw.parks.ca.gov/pages/28702/images/quagga%20on%20other%20mussel.jpg</a:t>
            </a:r>
          </a:p>
        </p:txBody>
      </p:sp>
      <p:pic>
        <p:nvPicPr>
          <p:cNvPr id="629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6674" y="4217068"/>
            <a:ext cx="3448966" cy="244876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630" name="https://images.ctfassets.net/cnu0m8re1exe/3Thx7fr24V8H4iEmb3PtQd/3cbd74b5fee8c2310a061888ed3d4c34/quagga-pile.jpg"/>
          <p:cNvSpPr txBox="1"/>
          <p:nvPr/>
        </p:nvSpPr>
        <p:spPr>
          <a:xfrm>
            <a:off x="5345642" y="6650855"/>
            <a:ext cx="2631810" cy="133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defTabSz="410765">
              <a:defRPr sz="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r>
              <a:t>https://images.ctfassets.net/cnu0m8re1exe/3Thx7fr24V8H4iEmb3PtQd/3cbd74b5fee8c2310a061888ed3d4c34/quagga-pile.jpg</a:t>
            </a:r>
          </a:p>
        </p:txBody>
      </p: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3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34" name="Invasive Spec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Invasive Species</a:t>
            </a:r>
          </a:p>
        </p:txBody>
      </p:sp>
      <p:sp>
        <p:nvSpPr>
          <p:cNvPr id="635" name="Since there is no competition, the invasives often rapidly use the available resources resulting in uncontrolled population growth and profound ecological changes."/>
          <p:cNvSpPr txBox="1">
            <a:spLocks noGrp="1"/>
          </p:cNvSpPr>
          <p:nvPr>
            <p:ph type="body" sz="half" idx="1"/>
          </p:nvPr>
        </p:nvSpPr>
        <p:spPr>
          <a:xfrm>
            <a:off x="685800" y="1882827"/>
            <a:ext cx="4778388" cy="4876801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Since there is no competition, the invasives often rapidly use the available resources resulting in uncontrolled population growth and profound ecological changes.</a:t>
            </a:r>
          </a:p>
        </p:txBody>
      </p:sp>
      <p:pic>
        <p:nvPicPr>
          <p:cNvPr id="63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6546" y="2252967"/>
            <a:ext cx="3700867" cy="2968557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637" name="https://ciglr.seas.umich.edu/wp-content/uploads/2017/10/Q2.png"/>
          <p:cNvSpPr txBox="1"/>
          <p:nvPr/>
        </p:nvSpPr>
        <p:spPr>
          <a:xfrm>
            <a:off x="5359003" y="5199415"/>
            <a:ext cx="1412609" cy="13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defTabSz="410765">
              <a:defRPr sz="4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</a:lstStyle>
          <a:p>
            <a:r>
              <a:t>https://ciglr.seas.umich.edu/wp-content/uploads/2017/10/Q2.png</a:t>
            </a:r>
          </a:p>
        </p:txBody>
      </p: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0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41" name="Spec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Species</a:t>
            </a:r>
          </a:p>
        </p:txBody>
      </p:sp>
      <p:sp>
        <p:nvSpPr>
          <p:cNvPr id="642" name="Recall, according to the BSC, species are groups of organisms that can potentially interbreed and produce viable, fertile offspring."/>
          <p:cNvSpPr txBox="1">
            <a:spLocks noGrp="1"/>
          </p:cNvSpPr>
          <p:nvPr>
            <p:ph type="body" idx="1"/>
          </p:nvPr>
        </p:nvSpPr>
        <p:spPr>
          <a:xfrm>
            <a:off x="685800" y="1689100"/>
            <a:ext cx="7772400" cy="48768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Recall, according to the BSC, species are groups of organisms that can potentially interbreed and produce viable, fertile offspring.</a:t>
            </a:r>
          </a:p>
        </p:txBody>
      </p:sp>
      <p:pic>
        <p:nvPicPr>
          <p:cNvPr id="643" name="Picture1.png" descr="Pictur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700" y="3708400"/>
            <a:ext cx="6565900" cy="25273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644" name="sandburgevolution.wikispaces.com"/>
          <p:cNvSpPr/>
          <p:nvPr/>
        </p:nvSpPr>
        <p:spPr>
          <a:xfrm>
            <a:off x="1295400" y="6400800"/>
            <a:ext cx="1332431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sandburgevolution.wikispaces.com</a:t>
            </a:r>
          </a:p>
        </p:txBody>
      </p: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7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48" name="Spec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Species</a:t>
            </a:r>
          </a:p>
        </p:txBody>
      </p:sp>
      <p:sp>
        <p:nvSpPr>
          <p:cNvPr id="649" name="Members of the same species may be reproductively isolated in separate population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Members of the same species may be reproductively isolated in separate populations.</a:t>
            </a:r>
          </a:p>
        </p:txBody>
      </p:sp>
      <p:sp>
        <p:nvSpPr>
          <p:cNvPr id="6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49666" y="6248400"/>
            <a:ext cx="312068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63</a:t>
            </a:fld>
            <a:endParaRPr/>
          </a:p>
        </p:txBody>
      </p:sp>
      <p:pic>
        <p:nvPicPr>
          <p:cNvPr id="651" name="frogcartoon.gif" descr="frogcartoo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113" y="3464966"/>
            <a:ext cx="5130801" cy="2247901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652" name="tochango-jesuslab.blogspot.com"/>
          <p:cNvSpPr/>
          <p:nvPr/>
        </p:nvSpPr>
        <p:spPr>
          <a:xfrm>
            <a:off x="3150692" y="5713126"/>
            <a:ext cx="1247824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tochango-jesuslab.blogspot.com</a:t>
            </a:r>
          </a:p>
        </p:txBody>
      </p:sp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55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56" name="Methods of Nutri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Methods of Nutrition</a:t>
            </a:r>
          </a:p>
        </p:txBody>
      </p:sp>
      <p:sp>
        <p:nvSpPr>
          <p:cNvPr id="657" name="Regardless of the type of organism, a species may have an autotrophic or a heterotrophic mode of nutrition."/>
          <p:cNvSpPr txBox="1">
            <a:spLocks noGrp="1"/>
          </p:cNvSpPr>
          <p:nvPr>
            <p:ph type="body" idx="1"/>
          </p:nvPr>
        </p:nvSpPr>
        <p:spPr>
          <a:xfrm>
            <a:off x="685800" y="1739900"/>
            <a:ext cx="7772400" cy="48768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Regardless of the type of organism, a species may have an autotrophic or a heterotrophic mode of nutrition.</a:t>
            </a:r>
          </a:p>
        </p:txBody>
      </p:sp>
      <p:pic>
        <p:nvPicPr>
          <p:cNvPr id="658" name="152191-049-2F8E7C7A.jpg" descr="152191-049-2F8E7C7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900" y="3467100"/>
            <a:ext cx="5410200" cy="30480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659" name="www.britannica.com"/>
          <p:cNvSpPr/>
          <p:nvPr/>
        </p:nvSpPr>
        <p:spPr>
          <a:xfrm>
            <a:off x="1828800" y="6464300"/>
            <a:ext cx="832518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 u="sng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  <a:hlinkClick r:id="rId5"/>
              </a:defRPr>
            </a:lvl1pPr>
          </a:lstStyle>
          <a:p>
            <a:pPr>
              <a:defRPr u="none"/>
            </a:pPr>
            <a:r>
              <a:rPr u="sng">
                <a:hlinkClick r:id="rId5"/>
              </a:rPr>
              <a:t>www.britannica.com</a:t>
            </a:r>
          </a:p>
        </p:txBody>
      </p: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62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63" name="Autotroph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Autotrophs</a:t>
            </a:r>
          </a:p>
        </p:txBody>
      </p:sp>
      <p:sp>
        <p:nvSpPr>
          <p:cNvPr id="664" name="Autotrophic organisms synthesize organic materials from inorganic ones, often using sunlight energy to do so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Autotrophic organisms synthesize organic materials from inorganic ones, often using sunlight energy to do so.</a:t>
            </a:r>
          </a:p>
          <a:p>
            <a:pPr>
              <a:buBlip>
                <a:blip r:embed="rId3"/>
              </a:buBlip>
            </a:pPr>
            <a:r>
              <a:t>They obtain inorganic nutrients from the abiotic environment.</a:t>
            </a:r>
          </a:p>
        </p:txBody>
      </p:sp>
      <p:pic>
        <p:nvPicPr>
          <p:cNvPr id="665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50" y="4852712"/>
            <a:ext cx="7772400" cy="1013364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68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69" name="Autotroph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Autotrophs</a:t>
            </a:r>
          </a:p>
        </p:txBody>
      </p:sp>
      <p:sp>
        <p:nvSpPr>
          <p:cNvPr id="670" name="Photosynthetic autotrophs have adaptations for harvesting ligh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Photosynthetic autotrophs have adaptations for harvesting light.</a:t>
            </a:r>
          </a:p>
          <a:p>
            <a:pPr>
              <a:buBlip>
                <a:blip r:embed="rId3"/>
              </a:buBlip>
            </a:pPr>
            <a:r>
              <a:t>Use your device to explore, be prepared to share out.</a:t>
            </a:r>
          </a:p>
        </p:txBody>
      </p:sp>
      <p:pic>
        <p:nvPicPr>
          <p:cNvPr id="671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282" y="4720351"/>
            <a:ext cx="7772401" cy="1249488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4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75" name="Heterotroph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Heterotrophs</a:t>
            </a:r>
          </a:p>
        </p:txBody>
      </p:sp>
      <p:sp>
        <p:nvSpPr>
          <p:cNvPr id="676" name="Heterotrophs rely on other organisms for their complex organic compound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Heterotrophs rely on other organisms for their complex organic compounds.</a:t>
            </a:r>
          </a:p>
          <a:p>
            <a:pPr>
              <a:buBlip>
                <a:blip r:embed="rId3"/>
              </a:buBlip>
            </a:pPr>
            <a:r>
              <a:t>They use these compounds for energy, growth and repair.</a:t>
            </a:r>
          </a:p>
          <a:p>
            <a:pPr>
              <a:buBlip>
                <a:blip r:embed="rId3"/>
              </a:buBlip>
            </a:pPr>
            <a:r>
              <a:t>Consumers are heterotrophs that ingest other organisms.</a:t>
            </a:r>
          </a:p>
          <a:p>
            <a:pPr lvl="1"/>
            <a:r>
              <a:t>Animals, fungi, and bacteria are examples of consumers.</a:t>
            </a:r>
          </a:p>
        </p:txBody>
      </p:sp>
      <p:sp>
        <p:nvSpPr>
          <p:cNvPr id="6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49666" y="6248400"/>
            <a:ext cx="312068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67</a:t>
            </a:fld>
            <a:endParaRPr/>
          </a:p>
        </p:txBody>
      </p:sp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9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0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81" name="Heterotrophs"/>
          <p:cNvSpPr txBox="1">
            <a:spLocks noGrp="1"/>
          </p:cNvSpPr>
          <p:nvPr>
            <p:ph type="title"/>
          </p:nvPr>
        </p:nvSpPr>
        <p:spPr>
          <a:xfrm>
            <a:off x="685800" y="163174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Heterotrophs</a:t>
            </a:r>
          </a:p>
        </p:txBody>
      </p:sp>
      <p:sp>
        <p:nvSpPr>
          <p:cNvPr id="682" name="Animals are consumers that eat other organisms, can’t make their own food, and are considered heterotrophs."/>
          <p:cNvSpPr txBox="1">
            <a:spLocks noGrp="1"/>
          </p:cNvSpPr>
          <p:nvPr>
            <p:ph type="body" idx="1"/>
          </p:nvPr>
        </p:nvSpPr>
        <p:spPr>
          <a:xfrm>
            <a:off x="692150" y="1306642"/>
            <a:ext cx="7772400" cy="4876801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Animals are consumers that eat other organisms, can’t make their own food, and are considered heterotrophs.</a:t>
            </a:r>
          </a:p>
        </p:txBody>
      </p:sp>
      <p:sp>
        <p:nvSpPr>
          <p:cNvPr id="6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49666" y="6248400"/>
            <a:ext cx="312068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68</a:t>
            </a:fld>
            <a:endParaRPr/>
          </a:p>
        </p:txBody>
      </p:sp>
      <p:pic>
        <p:nvPicPr>
          <p:cNvPr id="684" name="41_02dAnimalFeedingMech_UP.jpg" descr="41_02dAnimalFeedingMech_UP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92150" y="3784469"/>
            <a:ext cx="7772400" cy="298132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685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50" y="2764724"/>
            <a:ext cx="7772400" cy="1033042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8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89" name="Holozoic vs. Mixotrophic"/>
          <p:cNvSpPr txBox="1">
            <a:spLocks noGrp="1"/>
          </p:cNvSpPr>
          <p:nvPr>
            <p:ph type="title"/>
          </p:nvPr>
        </p:nvSpPr>
        <p:spPr>
          <a:xfrm>
            <a:off x="685800" y="240467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Holozoic vs. Mixotrophic</a:t>
            </a:r>
          </a:p>
        </p:txBody>
      </p:sp>
      <p:sp>
        <p:nvSpPr>
          <p:cNvPr id="690" name="Holozoic animals ingest food, digest it internally, and absorb and assimilate the nutrients.…"/>
          <p:cNvSpPr txBox="1">
            <a:spLocks noGrp="1"/>
          </p:cNvSpPr>
          <p:nvPr>
            <p:ph type="body" idx="1"/>
          </p:nvPr>
        </p:nvSpPr>
        <p:spPr>
          <a:xfrm>
            <a:off x="692150" y="1549110"/>
            <a:ext cx="7772400" cy="4479747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Holozoic animals ingest food, digest it internally, and absorb and assimilate the nutrients. </a:t>
            </a:r>
          </a:p>
          <a:p>
            <a:pPr>
              <a:buBlip>
                <a:blip r:embed="rId3"/>
              </a:buBlip>
            </a:pPr>
            <a:r>
              <a:t>Mixotrophs are both autotrophic and heterotrophic, and include many species that are part of the ocean plankton.</a:t>
            </a:r>
          </a:p>
        </p:txBody>
      </p:sp>
      <p:pic>
        <p:nvPicPr>
          <p:cNvPr id="691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009519"/>
            <a:ext cx="7772400" cy="1229811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4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95" name="Mixotrophic"/>
          <p:cNvSpPr txBox="1">
            <a:spLocks noGrp="1"/>
          </p:cNvSpPr>
          <p:nvPr>
            <p:ph type="title"/>
          </p:nvPr>
        </p:nvSpPr>
        <p:spPr>
          <a:xfrm>
            <a:off x="685800" y="240467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Mixotrophic</a:t>
            </a:r>
          </a:p>
        </p:txBody>
      </p:sp>
      <p:sp>
        <p:nvSpPr>
          <p:cNvPr id="696" name="Euglena is a freshwater protist that is a good example of a mixotroph.…"/>
          <p:cNvSpPr txBox="1">
            <a:spLocks noGrp="1"/>
          </p:cNvSpPr>
          <p:nvPr>
            <p:ph type="body" idx="1"/>
          </p:nvPr>
        </p:nvSpPr>
        <p:spPr>
          <a:xfrm>
            <a:off x="692150" y="1450737"/>
            <a:ext cx="7772400" cy="4479747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Euglena is a freshwater protist that is a good example of a mixotroph.</a:t>
            </a:r>
          </a:p>
          <a:p>
            <a:pPr>
              <a:buBlip>
                <a:blip r:embed="rId3"/>
              </a:buBlip>
            </a:pPr>
            <a:r>
              <a:t>They have chloroplasts that enable photosynthesis, but can also absorb food via phagocytosis.</a:t>
            </a:r>
          </a:p>
        </p:txBody>
      </p:sp>
      <p:pic>
        <p:nvPicPr>
          <p:cNvPr id="697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110" y="4054935"/>
            <a:ext cx="3735368" cy="2041722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448" y="65582"/>
            <a:ext cx="6691104" cy="4234595"/>
          </a:xfrm>
          <a:prstGeom prst="rect">
            <a:avLst/>
          </a:prstGeom>
          <a:ln w="12700">
            <a:miter lim="400000"/>
          </a:ln>
        </p:spPr>
      </p:pic>
      <p:pic>
        <p:nvPicPr>
          <p:cNvPr id="70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55" y="4281323"/>
            <a:ext cx="3527509" cy="203142"/>
          </a:xfrm>
          <a:prstGeom prst="rect">
            <a:avLst/>
          </a:prstGeom>
          <a:ln w="12700">
            <a:miter lim="400000"/>
          </a:ln>
        </p:spPr>
      </p:pic>
      <p:pic>
        <p:nvPicPr>
          <p:cNvPr id="70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204" y="4447413"/>
            <a:ext cx="6124700" cy="444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702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773" y="4855003"/>
            <a:ext cx="6032849" cy="649095"/>
          </a:xfrm>
          <a:prstGeom prst="rect">
            <a:avLst/>
          </a:prstGeom>
          <a:ln w="12700">
            <a:miter lim="400000"/>
          </a:ln>
        </p:spPr>
      </p:pic>
      <p:pic>
        <p:nvPicPr>
          <p:cNvPr id="703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5125" y="5481846"/>
            <a:ext cx="1614430" cy="297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704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962" y="5756984"/>
            <a:ext cx="5905107" cy="4446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326" y="2273036"/>
            <a:ext cx="6331348" cy="609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70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048" y="3285390"/>
            <a:ext cx="6312555" cy="2872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5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726" name="Heterotroph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Heterotrophs</a:t>
            </a:r>
          </a:p>
        </p:txBody>
      </p:sp>
      <p:sp>
        <p:nvSpPr>
          <p:cNvPr id="727" name="Fungi and bacteria are also heterotrophic."/>
          <p:cNvSpPr txBox="1">
            <a:spLocks noGrp="1"/>
          </p:cNvSpPr>
          <p:nvPr>
            <p:ph type="body" idx="1"/>
          </p:nvPr>
        </p:nvSpPr>
        <p:spPr>
          <a:xfrm>
            <a:off x="520700" y="1993900"/>
            <a:ext cx="8102600" cy="48768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Fungi and bacteria are also heterotrophic.</a:t>
            </a:r>
          </a:p>
        </p:txBody>
      </p:sp>
      <p:sp>
        <p:nvSpPr>
          <p:cNvPr id="7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49666" y="6248400"/>
            <a:ext cx="312068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73</a:t>
            </a:fld>
            <a:endParaRPr/>
          </a:p>
        </p:txBody>
      </p:sp>
      <p:pic>
        <p:nvPicPr>
          <p:cNvPr id="729" name="IMG_7686 copy.jpg" descr="IMG_7686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942" y="3134995"/>
            <a:ext cx="5263516" cy="350901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730" name="image018.jpg" descr="image01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300" y="2806700"/>
            <a:ext cx="4445000" cy="34798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731" name="leavingbio.net"/>
          <p:cNvSpPr/>
          <p:nvPr/>
        </p:nvSpPr>
        <p:spPr>
          <a:xfrm>
            <a:off x="292100" y="6299200"/>
            <a:ext cx="62520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leavingbio.net</a:t>
            </a:r>
          </a:p>
        </p:txBody>
      </p:sp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34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735" name="Saprotroph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Saprotrophs</a:t>
            </a:r>
          </a:p>
        </p:txBody>
      </p:sp>
      <p:sp>
        <p:nvSpPr>
          <p:cNvPr id="736" name="Saprotrophs are heterotrophs that obtain organic nutrients from dead organisms by external digestion.…"/>
          <p:cNvSpPr txBox="1">
            <a:spLocks noGrp="1"/>
          </p:cNvSpPr>
          <p:nvPr>
            <p:ph type="body" idx="1"/>
          </p:nvPr>
        </p:nvSpPr>
        <p:spPr>
          <a:xfrm>
            <a:off x="685800" y="1651000"/>
            <a:ext cx="7772400" cy="48768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Saprotrophs are heterotrophs that obtain organic nutrients from dead organisms by external digestion.</a:t>
            </a:r>
          </a:p>
          <a:p>
            <a:pPr>
              <a:buBlip>
                <a:blip r:embed="rId3"/>
              </a:buBlip>
            </a:pPr>
            <a:r>
              <a:t>It is most often associated with fungi and soil bacteria.</a:t>
            </a:r>
          </a:p>
        </p:txBody>
      </p:sp>
      <p:sp>
        <p:nvSpPr>
          <p:cNvPr id="737" name="leavingbio.net"/>
          <p:cNvSpPr/>
          <p:nvPr/>
        </p:nvSpPr>
        <p:spPr>
          <a:xfrm>
            <a:off x="1473200" y="6654800"/>
            <a:ext cx="62520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leavingbio.net</a:t>
            </a:r>
          </a:p>
        </p:txBody>
      </p:sp>
      <p:pic>
        <p:nvPicPr>
          <p:cNvPr id="738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50" y="5052363"/>
            <a:ext cx="7772400" cy="767403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41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742" name="Saprotrophs"/>
          <p:cNvSpPr txBox="1">
            <a:spLocks noGrp="1"/>
          </p:cNvSpPr>
          <p:nvPr>
            <p:ph type="title"/>
          </p:nvPr>
        </p:nvSpPr>
        <p:spPr>
          <a:xfrm>
            <a:off x="685800" y="163174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Saprotrophs</a:t>
            </a:r>
          </a:p>
        </p:txBody>
      </p:sp>
      <p:sp>
        <p:nvSpPr>
          <p:cNvPr id="743" name="These organisms release proteases, lipases, and amylases onto the substrate to break down the matter.…"/>
          <p:cNvSpPr txBox="1">
            <a:spLocks noGrp="1"/>
          </p:cNvSpPr>
          <p:nvPr>
            <p:ph type="body" idx="1"/>
          </p:nvPr>
        </p:nvSpPr>
        <p:spPr>
          <a:xfrm>
            <a:off x="685800" y="1334749"/>
            <a:ext cx="7772400" cy="48768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These organisms release proteases, lipases, and amylases onto the substrate to break down the matter.</a:t>
            </a:r>
          </a:p>
          <a:p>
            <a:pPr>
              <a:buBlip>
                <a:blip r:embed="rId3"/>
              </a:buBlip>
            </a:pPr>
            <a:r>
              <a:t>The matter is then reabsorbed into the saprotroph to aid in growth, repair, and energy production.</a:t>
            </a:r>
          </a:p>
        </p:txBody>
      </p:sp>
      <p:pic>
        <p:nvPicPr>
          <p:cNvPr id="744" name="image018.jpg" descr="image0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64" y="4375871"/>
            <a:ext cx="2988591" cy="233964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745" name="IMG_7686 copy.jpg" descr="IMG_7686 cop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3751" y="3871369"/>
            <a:ext cx="3509461" cy="233964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48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749" name="Archaea"/>
          <p:cNvSpPr txBox="1">
            <a:spLocks noGrp="1"/>
          </p:cNvSpPr>
          <p:nvPr>
            <p:ph type="title"/>
          </p:nvPr>
        </p:nvSpPr>
        <p:spPr>
          <a:xfrm>
            <a:off x="685800" y="338840"/>
            <a:ext cx="7772400" cy="1600201"/>
          </a:xfrm>
          <a:prstGeom prst="rect">
            <a:avLst/>
          </a:prstGeom>
        </p:spPr>
        <p:txBody>
          <a:bodyPr/>
          <a:lstStyle/>
          <a:p>
            <a:r>
              <a:t>Archaea</a:t>
            </a:r>
          </a:p>
        </p:txBody>
      </p:sp>
      <p:sp>
        <p:nvSpPr>
          <p:cNvPr id="750" name="Archaea, recall, are extremophiles. They have a varied ability to obtain energy for ATP production."/>
          <p:cNvSpPr txBox="1">
            <a:spLocks noGrp="1"/>
          </p:cNvSpPr>
          <p:nvPr>
            <p:ph type="body" sz="half" idx="1"/>
          </p:nvPr>
        </p:nvSpPr>
        <p:spPr>
          <a:xfrm>
            <a:off x="572697" y="1700134"/>
            <a:ext cx="4037532" cy="3608342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Archaea, recall, are extremophiles. They have a varied ability to obtain energy for ATP production. </a:t>
            </a:r>
          </a:p>
        </p:txBody>
      </p:sp>
      <p:pic>
        <p:nvPicPr>
          <p:cNvPr id="751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6850" y="1893391"/>
            <a:ext cx="3789852" cy="2842389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752" name="https://image1.slideserve.com/2377448/modes-of-nutrition-l.jpg"/>
          <p:cNvSpPr txBox="1"/>
          <p:nvPr/>
        </p:nvSpPr>
        <p:spPr>
          <a:xfrm>
            <a:off x="4764856" y="4703944"/>
            <a:ext cx="2059559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"/>
            </a:lvl1pPr>
          </a:lstStyle>
          <a:p>
            <a:r>
              <a:t>https://image1.slideserve.com/2377448/modes-of-nutrition-l.jpg</a:t>
            </a:r>
          </a:p>
        </p:txBody>
      </p:sp>
      <p:pic>
        <p:nvPicPr>
          <p:cNvPr id="753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442" y="4956517"/>
            <a:ext cx="7772401" cy="1229811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6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757" name="Detritu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Detritus</a:t>
            </a:r>
          </a:p>
        </p:txBody>
      </p:sp>
      <p:sp>
        <p:nvSpPr>
          <p:cNvPr id="758" name="Detritus is dead particulate organic matter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Detritus is dead particulate organic matter.</a:t>
            </a:r>
          </a:p>
          <a:p>
            <a:pPr>
              <a:buBlip>
                <a:blip r:embed="rId3"/>
              </a:buBlip>
            </a:pPr>
            <a:r>
              <a:t>It often includes the bodies of dead organisms.</a:t>
            </a:r>
          </a:p>
          <a:p>
            <a:pPr>
              <a:buBlip>
                <a:blip r:embed="rId3"/>
              </a:buBlip>
            </a:pPr>
            <a:r>
              <a:t>It is typically colonized by microorganisms that decompose the material.</a:t>
            </a:r>
          </a:p>
        </p:txBody>
      </p:sp>
      <p:sp>
        <p:nvSpPr>
          <p:cNvPr id="7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49666" y="6248400"/>
            <a:ext cx="312068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77</a:t>
            </a:fld>
            <a:endParaRPr/>
          </a:p>
        </p:txBody>
      </p:sp>
    </p:spTree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2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763" name="Detritivor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Detritivores</a:t>
            </a:r>
          </a:p>
        </p:txBody>
      </p:sp>
      <p:sp>
        <p:nvSpPr>
          <p:cNvPr id="764" name="Detritivores are heterotrophic organisms that obtain organic nutrients from detritus by internal ingestion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Detritivores are heterotrophic organisms that obtain organic nutrients from detritus by internal ingestion.</a:t>
            </a:r>
          </a:p>
          <a:p>
            <a:pPr>
              <a:buBlip>
                <a:blip r:embed="rId3"/>
              </a:buBlip>
            </a:pPr>
            <a:r>
              <a:t>Typical detritivores:</a:t>
            </a:r>
          </a:p>
          <a:p>
            <a:pPr lvl="1"/>
            <a:r>
              <a:t>Millipedes</a:t>
            </a:r>
          </a:p>
          <a:p>
            <a:pPr lvl="1"/>
            <a:r>
              <a:t>Woodlice</a:t>
            </a:r>
          </a:p>
          <a:p>
            <a:pPr lvl="1"/>
            <a:r>
              <a:t>Dung flies</a:t>
            </a:r>
          </a:p>
          <a:p>
            <a:pPr lvl="1"/>
            <a:r>
              <a:t>Slugs</a:t>
            </a:r>
          </a:p>
        </p:txBody>
      </p:sp>
      <p:pic>
        <p:nvPicPr>
          <p:cNvPr id="765" name="maxresdefault.jpg" descr="maxresdefaul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8163" y="3022047"/>
            <a:ext cx="2530675" cy="142350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766" name="imgres.jpg" descr="imgr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6552" y="3804442"/>
            <a:ext cx="1537896" cy="123031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767" name="www.amentsoc.org"/>
          <p:cNvSpPr/>
          <p:nvPr/>
        </p:nvSpPr>
        <p:spPr>
          <a:xfrm>
            <a:off x="5080000" y="4838700"/>
            <a:ext cx="798659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 u="sng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  <a:hlinkClick r:id="rId6"/>
              </a:defRPr>
            </a:lvl1pPr>
          </a:lstStyle>
          <a:p>
            <a:pPr>
              <a:defRPr u="none"/>
            </a:pPr>
            <a:r>
              <a:rPr u="sng">
                <a:hlinkClick r:id="rId6"/>
              </a:rPr>
              <a:t>www.amentsoc.org</a:t>
            </a:r>
          </a:p>
        </p:txBody>
      </p:sp>
      <p:pic>
        <p:nvPicPr>
          <p:cNvPr id="768" name="Scathophaga_stercoraria_male_Central_Farm.jpg" descr="Scathophaga_stercoraria_male_Central_Farm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7727" y="4432580"/>
            <a:ext cx="1963246" cy="132024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769" name="www.marylandinsects.com"/>
          <p:cNvSpPr/>
          <p:nvPr/>
        </p:nvSpPr>
        <p:spPr>
          <a:xfrm>
            <a:off x="6464300" y="5575300"/>
            <a:ext cx="267970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algn="l" defTabSz="914400">
              <a:defRPr sz="600" u="sng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  <a:hlinkClick r:id="rId8"/>
              </a:defRPr>
            </a:lvl1pPr>
          </a:lstStyle>
          <a:p>
            <a:pPr>
              <a:defRPr u="none"/>
            </a:pPr>
            <a:r>
              <a:rPr u="sng">
                <a:hlinkClick r:id="rId8"/>
              </a:rPr>
              <a:t>www.marylandinsects.com</a:t>
            </a:r>
          </a:p>
        </p:txBody>
      </p:sp>
      <p:pic>
        <p:nvPicPr>
          <p:cNvPr id="770" name="zing_sen_khong_lo4.JPG" descr="zing_sen_khong_lo4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9137" y="4996426"/>
            <a:ext cx="2174527" cy="1653048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771" name="news.zing.vn"/>
          <p:cNvSpPr/>
          <p:nvPr/>
        </p:nvSpPr>
        <p:spPr>
          <a:xfrm>
            <a:off x="4432300" y="6451600"/>
            <a:ext cx="595435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news.zing.vn</a:t>
            </a:r>
          </a:p>
        </p:txBody>
      </p:sp>
    </p:spTree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4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775" name="Distinguish Between..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Distinguish Between...</a:t>
            </a:r>
          </a:p>
        </p:txBody>
      </p:sp>
      <p:sp>
        <p:nvSpPr>
          <p:cNvPr id="776" name="A consumer, a detritivore, and a saprotroph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A consumer, a detritivore, and a saprotroph.</a:t>
            </a:r>
          </a:p>
          <a:p>
            <a:pPr lvl="1"/>
            <a:r>
              <a:rPr b="1"/>
              <a:t>Consumer</a:t>
            </a:r>
            <a:r>
              <a:t>:  ingests organic matter that is living or recently killed.</a:t>
            </a:r>
          </a:p>
          <a:p>
            <a:pPr lvl="1"/>
            <a:r>
              <a:rPr b="1"/>
              <a:t>Detritivore</a:t>
            </a:r>
            <a:r>
              <a:t>:  ingests dead organic matter.</a:t>
            </a:r>
          </a:p>
          <a:p>
            <a:pPr lvl="1"/>
            <a:r>
              <a:rPr b="1"/>
              <a:t>Saprotroph</a:t>
            </a:r>
            <a:r>
              <a:t>:  absorbs products of external digestion of dead organic matter.</a:t>
            </a:r>
          </a:p>
        </p:txBody>
      </p:sp>
      <p:sp>
        <p:nvSpPr>
          <p:cNvPr id="7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49666" y="6248400"/>
            <a:ext cx="312068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79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6" grpId="1" build="p" bldLvl="5" animBg="1" advAuto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9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0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781" name="These organisms contribute greatly to decomposition and the nutrient cycles.…"/>
          <p:cNvSpPr txBox="1">
            <a:spLocks noGrp="1"/>
          </p:cNvSpPr>
          <p:nvPr>
            <p:ph type="body" idx="1"/>
          </p:nvPr>
        </p:nvSpPr>
        <p:spPr>
          <a:xfrm>
            <a:off x="685800" y="1714500"/>
            <a:ext cx="7772400" cy="48768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These organisms contribute greatly to decomposition and the nutrient cycles.</a:t>
            </a:r>
          </a:p>
          <a:p>
            <a:pPr>
              <a:buBlip>
                <a:blip r:embed="rId3"/>
              </a:buBlip>
            </a:pPr>
            <a:r>
              <a:t>They make the chemical elements available to other organisms.</a:t>
            </a:r>
          </a:p>
        </p:txBody>
      </p:sp>
      <p:sp>
        <p:nvSpPr>
          <p:cNvPr id="782" name="Detritivor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Detritivores</a:t>
            </a:r>
          </a:p>
        </p:txBody>
      </p:sp>
      <p:pic>
        <p:nvPicPr>
          <p:cNvPr id="783" name="54_02EnergyNutrientFlow_L.jpg" descr="54_02EnergyNutrientFlow_L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259564" y="3729337"/>
            <a:ext cx="4624872" cy="308867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6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787" name="Life on earth depends on the recycling of nutrients, and the supply of these nutrients is maintained by nutrient cycling.…"/>
          <p:cNvSpPr txBox="1">
            <a:spLocks noGrp="1"/>
          </p:cNvSpPr>
          <p:nvPr>
            <p:ph type="body" idx="1"/>
          </p:nvPr>
        </p:nvSpPr>
        <p:spPr>
          <a:xfrm>
            <a:off x="609600" y="1993900"/>
            <a:ext cx="7874000" cy="457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Life on earth depends on the recycling of nutrients, and the supply of these nutrients is maintained by nutrient cycling.</a:t>
            </a:r>
          </a:p>
          <a:p>
            <a:pPr>
              <a:buBlip>
                <a:blip r:embed="rId3"/>
              </a:buBlip>
            </a:pPr>
            <a:r>
              <a:t>The assimilation of nutrients and their removal from the organism through waste is a way in which many nutrients are recycled.</a:t>
            </a:r>
          </a:p>
        </p:txBody>
      </p:sp>
      <p:sp>
        <p:nvSpPr>
          <p:cNvPr id="788" name="Recycling of Nutrients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Recycling of Nutrients</a:t>
            </a:r>
          </a:p>
        </p:txBody>
      </p:sp>
    </p:spTree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91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792" name="Who belongs to the family Hominidae?…"/>
          <p:cNvSpPr txBox="1">
            <a:spLocks noGrp="1"/>
          </p:cNvSpPr>
          <p:nvPr>
            <p:ph type="body" idx="1"/>
          </p:nvPr>
        </p:nvSpPr>
        <p:spPr>
          <a:xfrm>
            <a:off x="635000" y="1747967"/>
            <a:ext cx="7874000" cy="45720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Who belongs to the family Hominidae?</a:t>
            </a:r>
          </a:p>
          <a:p>
            <a:pPr>
              <a:buBlip>
                <a:blip r:embed="rId3"/>
              </a:buBlip>
            </a:pPr>
            <a:r>
              <a:t>Examine the relationship between the dentition and diet of hominids.</a:t>
            </a:r>
          </a:p>
          <a:p>
            <a:pPr>
              <a:buBlip>
                <a:blip r:embed="rId3"/>
              </a:buBlip>
            </a:pPr>
            <a:r>
              <a:t>Use digital images to infer diets of omnivores and herbivores. </a:t>
            </a:r>
          </a:p>
        </p:txBody>
      </p:sp>
      <p:sp>
        <p:nvSpPr>
          <p:cNvPr id="793" name="Using Your Devic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Using Your Device</a:t>
            </a:r>
          </a:p>
        </p:txBody>
      </p:sp>
      <p:pic>
        <p:nvPicPr>
          <p:cNvPr id="794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50" y="4376213"/>
            <a:ext cx="7772400" cy="222177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6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97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798" name="The nutrient recycling involves both biotic and abiotic components.…"/>
          <p:cNvSpPr txBox="1">
            <a:spLocks noGrp="1"/>
          </p:cNvSpPr>
          <p:nvPr>
            <p:ph type="body" idx="1"/>
          </p:nvPr>
        </p:nvSpPr>
        <p:spPr>
          <a:xfrm>
            <a:off x="495300" y="1663700"/>
            <a:ext cx="7950200" cy="457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The nutrient recycling involves both biotic and abiotic components.</a:t>
            </a:r>
          </a:p>
          <a:p>
            <a:pPr>
              <a:buBlip>
                <a:blip r:embed="rId3"/>
              </a:buBlip>
            </a:pPr>
            <a:r>
              <a:t>There are 2 general categories:</a:t>
            </a:r>
          </a:p>
          <a:p>
            <a:pPr lvl="1"/>
            <a:r>
              <a:t>1.  Global</a:t>
            </a:r>
          </a:p>
          <a:p>
            <a:pPr lvl="1"/>
            <a:r>
              <a:t>2.  Local</a:t>
            </a:r>
          </a:p>
        </p:txBody>
      </p:sp>
      <p:sp>
        <p:nvSpPr>
          <p:cNvPr id="799" name="Biogeochemical Cycles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Biogeochemical Cycles</a:t>
            </a:r>
          </a:p>
        </p:txBody>
      </p:sp>
      <p:pic>
        <p:nvPicPr>
          <p:cNvPr id="800" name="deciduous_nutrient_demand_small.jpg" descr="deciduous_nutrient_demand_sma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96" y="4202262"/>
            <a:ext cx="2426108" cy="259367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801" name="img53.jpg" descr="img5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539" y="3384168"/>
            <a:ext cx="4838122" cy="3315464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802" name="dscweb.daltonstate.edu"/>
          <p:cNvSpPr/>
          <p:nvPr/>
        </p:nvSpPr>
        <p:spPr>
          <a:xfrm>
            <a:off x="3784600" y="6375400"/>
            <a:ext cx="955599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dscweb.daltonstate.edu</a:t>
            </a:r>
          </a:p>
        </p:txBody>
      </p:sp>
      <p:sp>
        <p:nvSpPr>
          <p:cNvPr id="803" name="earthonlinemedia.com"/>
          <p:cNvSpPr/>
          <p:nvPr/>
        </p:nvSpPr>
        <p:spPr>
          <a:xfrm>
            <a:off x="787400" y="6680200"/>
            <a:ext cx="904662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earthonlinemedia.com</a:t>
            </a:r>
          </a:p>
        </p:txBody>
      </p:sp>
    </p:spTree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06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07" name="Gaseous forms of C, N, O, S are found in the atmosphere—globally.…"/>
          <p:cNvSpPr txBox="1">
            <a:spLocks noGrp="1"/>
          </p:cNvSpPr>
          <p:nvPr>
            <p:ph type="body" idx="1"/>
          </p:nvPr>
        </p:nvSpPr>
        <p:spPr>
          <a:xfrm>
            <a:off x="533400" y="2286000"/>
            <a:ext cx="7950200" cy="457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Gaseous forms of C, N, O, S are found in the atmosphere—globally.</a:t>
            </a:r>
          </a:p>
          <a:p>
            <a:pPr lvl="1"/>
            <a:r>
              <a:t>These elements are more mobile.</a:t>
            </a:r>
          </a:p>
          <a:p>
            <a:pPr>
              <a:buBlip>
                <a:blip r:embed="rId3"/>
              </a:buBlip>
            </a:pPr>
            <a:r>
              <a:t>K, P, Ca are found in different concentrations on a more local scale in the soil.</a:t>
            </a:r>
          </a:p>
          <a:p>
            <a:pPr lvl="1"/>
            <a:r>
              <a:t>They are less mobile.</a:t>
            </a:r>
          </a:p>
        </p:txBody>
      </p:sp>
      <p:sp>
        <p:nvSpPr>
          <p:cNvPr id="808" name="Biogeochemical Cycles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Biogeochemical Cycles</a:t>
            </a:r>
          </a:p>
        </p:txBody>
      </p:sp>
    </p:spTree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11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12" name="We have to look at:…"/>
          <p:cNvSpPr txBox="1">
            <a:spLocks noGrp="1"/>
          </p:cNvSpPr>
          <p:nvPr>
            <p:ph type="body" idx="1"/>
          </p:nvPr>
        </p:nvSpPr>
        <p:spPr>
          <a:xfrm>
            <a:off x="609600" y="2286000"/>
            <a:ext cx="7874000" cy="457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We have to look at:</a:t>
            </a:r>
          </a:p>
          <a:p>
            <a:pPr lvl="1"/>
            <a:r>
              <a:t>The main reservoirs for elements.</a:t>
            </a:r>
          </a:p>
          <a:p>
            <a:pPr lvl="1"/>
            <a:r>
              <a:t>Processes that transfer the elements between reservoirs.</a:t>
            </a:r>
          </a:p>
        </p:txBody>
      </p:sp>
      <p:sp>
        <p:nvSpPr>
          <p:cNvPr id="813" name="Model for Nutrient Cycling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Model for Nutrient Cycling</a:t>
            </a:r>
          </a:p>
        </p:txBody>
      </p:sp>
    </p:spTree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16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17" name="Each reservoir has two questions that need to be answered:…"/>
          <p:cNvSpPr txBox="1">
            <a:spLocks noGrp="1"/>
          </p:cNvSpPr>
          <p:nvPr>
            <p:ph type="body" sz="half" idx="1"/>
          </p:nvPr>
        </p:nvSpPr>
        <p:spPr>
          <a:xfrm>
            <a:off x="469900" y="1473200"/>
            <a:ext cx="4203700" cy="48006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Each reservoir has two questions that need to be answered:</a:t>
            </a:r>
          </a:p>
          <a:p>
            <a:pPr lvl="1"/>
            <a:r>
              <a:t>Does it contain organic or inorganic materials?</a:t>
            </a:r>
          </a:p>
          <a:p>
            <a:pPr lvl="1"/>
            <a:r>
              <a:t>Are the materials directly available for use by organisms?</a:t>
            </a:r>
          </a:p>
        </p:txBody>
      </p:sp>
      <p:pic>
        <p:nvPicPr>
          <p:cNvPr id="818" name="54_16NutrientCycling_L.jpg" descr="54_16NutrientCycling_L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524441" y="1686616"/>
            <a:ext cx="4525831" cy="4370593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819" name="Model for Nutrient Cycling"/>
          <p:cNvSpPr/>
          <p:nvPr/>
        </p:nvSpPr>
        <p:spPr>
          <a:xfrm>
            <a:off x="685800" y="2413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Model for Nutrient Cycling</a:t>
            </a:r>
          </a:p>
        </p:txBody>
      </p:sp>
    </p:spTree>
  </p:cSld>
  <p:clrMapOvr>
    <a:masterClrMapping/>
  </p:clrMapOvr>
  <p:transition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22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23" name="Rates of 1-2% production within an ecosystem depend on the water cycle as well as decomposition.…"/>
          <p:cNvSpPr txBox="1">
            <a:spLocks noGrp="1"/>
          </p:cNvSpPr>
          <p:nvPr>
            <p:ph type="body" idx="1"/>
          </p:nvPr>
        </p:nvSpPr>
        <p:spPr>
          <a:xfrm>
            <a:off x="609600" y="1828800"/>
            <a:ext cx="7924800" cy="47244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Rates of 1-2% production within an ecosystem depend on the water cycle as well as decomposition.</a:t>
            </a:r>
          </a:p>
          <a:p>
            <a:pPr>
              <a:buBlip>
                <a:blip r:embed="rId3"/>
              </a:buBlip>
            </a:pPr>
            <a:r>
              <a:t>The liquid phase is the important phase available to most organisms.</a:t>
            </a:r>
          </a:p>
          <a:p>
            <a:pPr lvl="1"/>
            <a:r>
              <a:t>97% of H</a:t>
            </a:r>
            <a:r>
              <a:rPr baseline="-25000"/>
              <a:t>2</a:t>
            </a:r>
            <a:r>
              <a:t>O is in the oceans.</a:t>
            </a:r>
          </a:p>
          <a:p>
            <a:pPr lvl="1"/>
            <a:r>
              <a:t>2% is in glaciers and polar ice caps.</a:t>
            </a:r>
          </a:p>
          <a:p>
            <a:pPr lvl="1"/>
            <a:r>
              <a:t>1% is in lakes and streams. </a:t>
            </a:r>
          </a:p>
        </p:txBody>
      </p:sp>
      <p:sp>
        <p:nvSpPr>
          <p:cNvPr id="824" name="Water Cycl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Water Cycle</a:t>
            </a:r>
          </a:p>
        </p:txBody>
      </p:sp>
    </p:spTree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27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28" name="Evaporation by solar energy and wind are the main processes driving the water cycle.…"/>
          <p:cNvSpPr txBox="1">
            <a:spLocks noGrp="1"/>
          </p:cNvSpPr>
          <p:nvPr>
            <p:ph type="body" sz="half" idx="1"/>
          </p:nvPr>
        </p:nvSpPr>
        <p:spPr>
          <a:xfrm>
            <a:off x="533400" y="2057400"/>
            <a:ext cx="4953000" cy="48006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Evaporation by solar energy and wind are the main processes driving the water cycle.</a:t>
            </a:r>
          </a:p>
          <a:p>
            <a:pPr>
              <a:buBlip>
                <a:blip r:embed="rId3"/>
              </a:buBlip>
            </a:pPr>
            <a:r>
              <a:t>Condensation into clouds and precipitation make up the rest of the water cycle.</a:t>
            </a:r>
          </a:p>
        </p:txBody>
      </p:sp>
      <p:pic>
        <p:nvPicPr>
          <p:cNvPr id="829" name="54_17aWaterCycle_L.jpg" descr="54_17aWaterCycle_L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2209800"/>
            <a:ext cx="3571875" cy="35814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830" name="Water Cycl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Water Cycle</a:t>
            </a:r>
          </a:p>
        </p:txBody>
      </p:sp>
    </p:spTree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33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34" name="Carbon is important because it forms the framework for organic molecules essential to all life.…"/>
          <p:cNvSpPr txBox="1">
            <a:spLocks noGrp="1"/>
          </p:cNvSpPr>
          <p:nvPr>
            <p:ph type="body" sz="half" idx="1"/>
          </p:nvPr>
        </p:nvSpPr>
        <p:spPr>
          <a:xfrm>
            <a:off x="584200" y="1549400"/>
            <a:ext cx="4800600" cy="4572000"/>
          </a:xfrm>
          <a:prstGeom prst="rect">
            <a:avLst/>
          </a:prstGeom>
        </p:spPr>
        <p:txBody>
          <a:bodyPr/>
          <a:lstStyle/>
          <a:p>
            <a:pPr marL="340677" indent="-300037">
              <a:buBlip>
                <a:blip r:embed="rId3"/>
              </a:buBlip>
            </a:pPr>
            <a:r>
              <a:rPr sz="2800"/>
              <a:t>Carbon is important because it forms the framework for organic molecules essential to all life.</a:t>
            </a:r>
          </a:p>
          <a:p>
            <a:pPr marL="340677" indent="-300037">
              <a:buBlip>
                <a:blip r:embed="rId3"/>
              </a:buBlip>
            </a:pPr>
            <a:r>
              <a:rPr sz="2800"/>
              <a:t>Photosynthesis makes use of CO</a:t>
            </a:r>
            <a:r>
              <a:rPr sz="2800" baseline="-25000"/>
              <a:t>2</a:t>
            </a:r>
            <a:r>
              <a:rPr sz="2800"/>
              <a:t> by converting it into forms used by consumers.</a:t>
            </a:r>
          </a:p>
          <a:p>
            <a:pPr marL="1126489" lvl="2" indent="-171450">
              <a:defRPr sz="1800"/>
            </a:pPr>
            <a:r>
              <a:t>CO</a:t>
            </a:r>
            <a:r>
              <a:rPr baseline="-5999"/>
              <a:t>2</a:t>
            </a:r>
            <a:r>
              <a:t> + H</a:t>
            </a:r>
            <a:r>
              <a:rPr baseline="-5999"/>
              <a:t>2</a:t>
            </a:r>
            <a:r>
              <a:t>O --&gt; O</a:t>
            </a:r>
            <a:r>
              <a:rPr baseline="-5999"/>
              <a:t>2</a:t>
            </a:r>
            <a:r>
              <a:t> + C</a:t>
            </a:r>
            <a:r>
              <a:rPr baseline="-5999"/>
              <a:t>6</a:t>
            </a:r>
            <a:r>
              <a:t>H</a:t>
            </a:r>
            <a:r>
              <a:rPr baseline="-5999"/>
              <a:t>12</a:t>
            </a:r>
            <a:r>
              <a:t>O</a:t>
            </a:r>
            <a:r>
              <a:rPr baseline="-5999"/>
              <a:t>6</a:t>
            </a:r>
          </a:p>
        </p:txBody>
      </p:sp>
      <p:sp>
        <p:nvSpPr>
          <p:cNvPr id="835" name="Carbon Cycl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Carbon Cycle</a:t>
            </a:r>
          </a:p>
        </p:txBody>
      </p:sp>
      <p:pic>
        <p:nvPicPr>
          <p:cNvPr id="836" name="images.png" descr="imag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400" y="2159000"/>
            <a:ext cx="2857500" cy="28575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837" name="commons.wikimedia.org"/>
          <p:cNvSpPr/>
          <p:nvPr/>
        </p:nvSpPr>
        <p:spPr>
          <a:xfrm>
            <a:off x="5588572" y="5011607"/>
            <a:ext cx="97223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commons.wikimedia.org</a:t>
            </a:r>
          </a:p>
        </p:txBody>
      </p:sp>
    </p:spTree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40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41" name="Carbon is found in great proportions in fossil fuels, sediments of aquatic ecosystems, the oceans, plants and animal biomass, and the atmosphere."/>
          <p:cNvSpPr txBox="1">
            <a:spLocks noGrp="1"/>
          </p:cNvSpPr>
          <p:nvPr>
            <p:ph type="body" sz="half" idx="1"/>
          </p:nvPr>
        </p:nvSpPr>
        <p:spPr>
          <a:xfrm>
            <a:off x="444500" y="2120900"/>
            <a:ext cx="4267200" cy="41148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Carbon is found in great proportions in fossil fuels, sediments of aquatic ecosystems, the oceans, plants and animal biomass, and the atmosphere.</a:t>
            </a:r>
          </a:p>
        </p:txBody>
      </p:sp>
      <p:sp>
        <p:nvSpPr>
          <p:cNvPr id="842" name="Carbon Cycl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Carbon Cycle</a:t>
            </a:r>
          </a:p>
        </p:txBody>
      </p:sp>
      <p:pic>
        <p:nvPicPr>
          <p:cNvPr id="843" name="2000px-Carbon_sequestration-2009-10-07.svg.tiff" descr="2000px-Carbon_sequestration-2009-10-07.svg.tif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031" y="2420667"/>
            <a:ext cx="4440338" cy="351526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844" name="en.wikipedia.org"/>
          <p:cNvSpPr/>
          <p:nvPr/>
        </p:nvSpPr>
        <p:spPr>
          <a:xfrm>
            <a:off x="4686300" y="5880100"/>
            <a:ext cx="705605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en.wikipedia.org</a:t>
            </a:r>
          </a:p>
        </p:txBody>
      </p:sp>
    </p:spTree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6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47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48" name="The largest carbon reservoir is found in sedimentary rocks like limestone."/>
          <p:cNvSpPr txBox="1">
            <a:spLocks noGrp="1"/>
          </p:cNvSpPr>
          <p:nvPr>
            <p:ph type="body" idx="1"/>
          </p:nvPr>
        </p:nvSpPr>
        <p:spPr>
          <a:xfrm>
            <a:off x="495300" y="1993900"/>
            <a:ext cx="7874000" cy="4572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The largest carbon reservoir is found in sedimentary rocks like limestone. </a:t>
            </a:r>
          </a:p>
        </p:txBody>
      </p:sp>
      <p:pic>
        <p:nvPicPr>
          <p:cNvPr id="849" name="image.png" descr="image.pn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3201987"/>
            <a:ext cx="4953000" cy="3313113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850" name="Bob Krist/Corbis"/>
          <p:cNvSpPr/>
          <p:nvPr/>
        </p:nvSpPr>
        <p:spPr>
          <a:xfrm>
            <a:off x="2095500" y="6494462"/>
            <a:ext cx="705456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buClr>
                <a:srgbClr val="424242"/>
              </a:buClr>
              <a:buFont typeface="Arial"/>
              <a:defRPr sz="600" i="1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Bob Krist/Corbis</a:t>
            </a:r>
          </a:p>
        </p:txBody>
      </p:sp>
      <p:sp>
        <p:nvSpPr>
          <p:cNvPr id="851" name="Carbon Cycl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Carbon Cycle</a:t>
            </a:r>
          </a:p>
        </p:txBody>
      </p:sp>
    </p:spTree>
  </p:cSld>
  <p:clrMapOvr>
    <a:masterClrMapping/>
  </p:clrMapOvr>
  <p:transition spd="med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54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55" name="Key processes concerning the carbon cycle:…"/>
          <p:cNvSpPr txBox="1">
            <a:spLocks noGrp="1"/>
          </p:cNvSpPr>
          <p:nvPr>
            <p:ph type="body" idx="1"/>
          </p:nvPr>
        </p:nvSpPr>
        <p:spPr>
          <a:xfrm>
            <a:off x="609600" y="2286000"/>
            <a:ext cx="6413500" cy="457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Key processes concerning the carbon cycle:</a:t>
            </a:r>
          </a:p>
          <a:p>
            <a:pPr lvl="1"/>
            <a:r>
              <a:t>The fixing of CO</a:t>
            </a:r>
            <a:r>
              <a:rPr baseline="-25000"/>
              <a:t>2</a:t>
            </a:r>
            <a:r>
              <a:t> by plants</a:t>
            </a:r>
          </a:p>
          <a:p>
            <a:pPr marL="1126489" lvl="2" indent="-171450">
              <a:defRPr sz="1800"/>
            </a:pPr>
            <a:r>
              <a:t>CO</a:t>
            </a:r>
            <a:r>
              <a:rPr baseline="-5999"/>
              <a:t>2</a:t>
            </a:r>
            <a:r>
              <a:t> + H</a:t>
            </a:r>
            <a:r>
              <a:rPr baseline="-5999"/>
              <a:t>2</a:t>
            </a:r>
            <a:r>
              <a:t>O --&gt; O</a:t>
            </a:r>
            <a:r>
              <a:rPr baseline="-5999"/>
              <a:t>2</a:t>
            </a:r>
            <a:r>
              <a:t> + C</a:t>
            </a:r>
            <a:r>
              <a:rPr baseline="-5999"/>
              <a:t>6</a:t>
            </a:r>
            <a:r>
              <a:t>H</a:t>
            </a:r>
            <a:r>
              <a:rPr baseline="-5999"/>
              <a:t>12</a:t>
            </a:r>
            <a:r>
              <a:t>O</a:t>
            </a:r>
            <a:r>
              <a:rPr baseline="-5999"/>
              <a:t>6</a:t>
            </a:r>
          </a:p>
          <a:p>
            <a:pPr lvl="1"/>
            <a:r>
              <a:t>The return of CO</a:t>
            </a:r>
            <a:r>
              <a:rPr baseline="-25000"/>
              <a:t>2</a:t>
            </a:r>
            <a:r>
              <a:t> to the atmosphere through cell respiration.</a:t>
            </a:r>
          </a:p>
          <a:p>
            <a:pPr marL="1126489" lvl="2" indent="-171450">
              <a:defRPr sz="1800"/>
            </a:pPr>
            <a:r>
              <a:t>C</a:t>
            </a:r>
            <a:r>
              <a:rPr baseline="-5999"/>
              <a:t>6</a:t>
            </a:r>
            <a:r>
              <a:t>H</a:t>
            </a:r>
            <a:r>
              <a:rPr baseline="-5999"/>
              <a:t>12</a:t>
            </a:r>
            <a:r>
              <a:t>O</a:t>
            </a:r>
            <a:r>
              <a:rPr baseline="-5999"/>
              <a:t>6  </a:t>
            </a:r>
            <a:r>
              <a:t>+</a:t>
            </a:r>
            <a:r>
              <a:rPr baseline="-5999"/>
              <a:t> </a:t>
            </a:r>
            <a:r>
              <a:t>O</a:t>
            </a:r>
            <a:r>
              <a:rPr baseline="-5999"/>
              <a:t>2</a:t>
            </a:r>
            <a:r>
              <a:t> --&gt; H</a:t>
            </a:r>
            <a:r>
              <a:rPr baseline="-5999"/>
              <a:t>2</a:t>
            </a:r>
            <a:r>
              <a:t>O + CO</a:t>
            </a:r>
            <a:r>
              <a:rPr baseline="-5999"/>
              <a:t>2</a:t>
            </a:r>
            <a:r>
              <a:t> </a:t>
            </a:r>
          </a:p>
        </p:txBody>
      </p:sp>
      <p:sp>
        <p:nvSpPr>
          <p:cNvPr id="856" name="Carbon Cycl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Carbon Cycle</a:t>
            </a:r>
          </a:p>
        </p:txBody>
      </p:sp>
      <p:pic>
        <p:nvPicPr>
          <p:cNvPr id="857" name="54_17bCarbonCycle_L.jpg" descr="54_17bCarbonCycle_L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3656012"/>
            <a:ext cx="3124200" cy="3113088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60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61" name="Volcanoes contribute a lot of CO2 to the atmosphere over geologic time.…"/>
          <p:cNvSpPr txBox="1">
            <a:spLocks noGrp="1"/>
          </p:cNvSpPr>
          <p:nvPr>
            <p:ph type="body" sz="half" idx="1"/>
          </p:nvPr>
        </p:nvSpPr>
        <p:spPr>
          <a:xfrm>
            <a:off x="521793" y="1968500"/>
            <a:ext cx="3911601" cy="4800600"/>
          </a:xfrm>
          <a:prstGeom prst="rect">
            <a:avLst/>
          </a:prstGeom>
        </p:spPr>
        <p:txBody>
          <a:bodyPr/>
          <a:lstStyle/>
          <a:p>
            <a:pPr marL="340677" indent="-300037">
              <a:buBlip>
                <a:blip r:embed="rId3"/>
              </a:buBlip>
            </a:pPr>
            <a:r>
              <a:rPr sz="2800"/>
              <a:t>Volcanoes contribute a lot of CO</a:t>
            </a:r>
            <a:r>
              <a:rPr sz="2800" baseline="-25000"/>
              <a:t>2</a:t>
            </a:r>
            <a:r>
              <a:rPr sz="2800"/>
              <a:t> to the atmosphere over geologic time.</a:t>
            </a:r>
          </a:p>
          <a:p>
            <a:pPr marL="340677" indent="-300037">
              <a:buBlip>
                <a:blip r:embed="rId3"/>
              </a:buBlip>
            </a:pPr>
            <a:r>
              <a:rPr sz="2800"/>
              <a:t>The burning of fossil fuels is also adding a lot of CO</a:t>
            </a:r>
            <a:r>
              <a:rPr sz="2800" baseline="-25000"/>
              <a:t>2</a:t>
            </a:r>
            <a:r>
              <a:rPr sz="2800"/>
              <a:t> to the atmosphere.</a:t>
            </a:r>
          </a:p>
        </p:txBody>
      </p:sp>
      <p:sp>
        <p:nvSpPr>
          <p:cNvPr id="862" name="Carbon Cycl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Carbon Cycle</a:t>
            </a:r>
          </a:p>
        </p:txBody>
      </p:sp>
      <p:pic>
        <p:nvPicPr>
          <p:cNvPr id="863" name="volcano_thumb_jgw.jpg" descr="volcano_thumb_jg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4559" y="2169669"/>
            <a:ext cx="4662082" cy="3496562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864" name="jgwolfe.com"/>
          <p:cNvSpPr/>
          <p:nvPr/>
        </p:nvSpPr>
        <p:spPr>
          <a:xfrm>
            <a:off x="4368800" y="5664200"/>
            <a:ext cx="55726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jgwolfe.com</a:t>
            </a:r>
          </a:p>
        </p:txBody>
      </p:sp>
    </p:spTree>
  </p:cSld>
  <p:clrMapOvr>
    <a:masterClrMapping/>
  </p:clrMapOvr>
  <p:transition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6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67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68" name="Nitrogen is important to the building of amino acids, proteins, and nucleic acids.…"/>
          <p:cNvSpPr txBox="1">
            <a:spLocks noGrp="1"/>
          </p:cNvSpPr>
          <p:nvPr>
            <p:ph type="body" idx="1"/>
          </p:nvPr>
        </p:nvSpPr>
        <p:spPr>
          <a:xfrm>
            <a:off x="635000" y="1816100"/>
            <a:ext cx="7874000" cy="457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Nitrogen is important to the building of amino acids, proteins, and nucleic acids.</a:t>
            </a:r>
          </a:p>
          <a:p>
            <a:pPr>
              <a:buBlip>
                <a:blip r:embed="rId3"/>
              </a:buBlip>
            </a:pPr>
            <a:r>
              <a:t>It is the crucial and limiting nutrient to plants. </a:t>
            </a:r>
          </a:p>
          <a:p>
            <a:pPr lvl="1"/>
            <a:r>
              <a:t>Plants and algae use NH</a:t>
            </a:r>
            <a:r>
              <a:rPr baseline="-25000"/>
              <a:t>4</a:t>
            </a:r>
            <a:r>
              <a:rPr baseline="29999"/>
              <a:t>+</a:t>
            </a:r>
            <a:r>
              <a:t> and NO</a:t>
            </a:r>
            <a:r>
              <a:rPr baseline="-25000"/>
              <a:t>3</a:t>
            </a:r>
            <a:r>
              <a:rPr baseline="29999"/>
              <a:t>-</a:t>
            </a:r>
          </a:p>
          <a:p>
            <a:pPr lvl="1"/>
            <a:r>
              <a:t>Bacteria use NH</a:t>
            </a:r>
            <a:r>
              <a:rPr baseline="-25000"/>
              <a:t>4</a:t>
            </a:r>
            <a:r>
              <a:rPr baseline="29999"/>
              <a:t>+</a:t>
            </a:r>
            <a:r>
              <a:t>, NO</a:t>
            </a:r>
            <a:r>
              <a:rPr baseline="-25000"/>
              <a:t>3</a:t>
            </a:r>
            <a:r>
              <a:rPr baseline="29999"/>
              <a:t>-</a:t>
            </a:r>
            <a:r>
              <a:t>, and NO</a:t>
            </a:r>
            <a:r>
              <a:rPr baseline="-25000"/>
              <a:t>2</a:t>
            </a:r>
            <a:r>
              <a:rPr baseline="29999"/>
              <a:t>-</a:t>
            </a:r>
          </a:p>
          <a:p>
            <a:pPr lvl="1"/>
            <a:r>
              <a:t>Animals can only use organic forms of nitrogen--aa’s and protein.</a:t>
            </a:r>
          </a:p>
        </p:txBody>
      </p:sp>
      <p:sp>
        <p:nvSpPr>
          <p:cNvPr id="869" name="Nitrogen Cycl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Nitrogen Cycle</a:t>
            </a:r>
          </a:p>
        </p:txBody>
      </p:sp>
    </p:spTree>
  </p:cSld>
  <p:clrMapOvr>
    <a:masterClrMapping/>
  </p:clrMapOvr>
  <p:transition spd="med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72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73" name="The atmosphere is the main reservoir of nitrogen ~80%.…"/>
          <p:cNvSpPr txBox="1">
            <a:spLocks noGrp="1"/>
          </p:cNvSpPr>
          <p:nvPr>
            <p:ph type="body" sz="half" idx="1"/>
          </p:nvPr>
        </p:nvSpPr>
        <p:spPr>
          <a:xfrm>
            <a:off x="508000" y="1524000"/>
            <a:ext cx="4267200" cy="48006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The atmosphere is the main reservoir of nitrogen ~80%.</a:t>
            </a:r>
          </a:p>
          <a:p>
            <a:pPr>
              <a:buBlip>
                <a:blip r:embed="rId3"/>
              </a:buBlip>
            </a:pPr>
            <a:r>
              <a:t>It is also found dissolved in the various water sources on the planet and locked in living organisms.</a:t>
            </a:r>
          </a:p>
        </p:txBody>
      </p:sp>
      <p:pic>
        <p:nvPicPr>
          <p:cNvPr id="874" name="54_17cNitrogenCycle_L.jpg" descr="54_17cNitrogenCycle_L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0" y="1978025"/>
            <a:ext cx="3867150" cy="3889375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875" name="Nitrogen Cycl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Nitrogen Cycle</a:t>
            </a:r>
          </a:p>
        </p:txBody>
      </p:sp>
    </p:spTree>
  </p:cSld>
  <p:clrMapOvr>
    <a:masterClrMapping/>
  </p:clrMapOvr>
  <p:transition spd="med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7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78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79" name="Nitrogen Cycl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Nitrogen Cycle</a:t>
            </a:r>
          </a:p>
        </p:txBody>
      </p:sp>
      <p:pic>
        <p:nvPicPr>
          <p:cNvPr id="88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2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83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84" name="Phosphorous is a major constituent of nucleic acids, phospholipids, and ATP.…"/>
          <p:cNvSpPr txBox="1">
            <a:spLocks noGrp="1"/>
          </p:cNvSpPr>
          <p:nvPr>
            <p:ph type="body" idx="1"/>
          </p:nvPr>
        </p:nvSpPr>
        <p:spPr>
          <a:xfrm>
            <a:off x="596900" y="1866900"/>
            <a:ext cx="7950200" cy="4572000"/>
          </a:xfrm>
          <a:prstGeom prst="rect">
            <a:avLst/>
          </a:prstGeom>
        </p:spPr>
        <p:txBody>
          <a:bodyPr/>
          <a:lstStyle/>
          <a:p>
            <a:pPr marL="340677" indent="-300037">
              <a:buBlip>
                <a:blip r:embed="rId3"/>
              </a:buBlip>
            </a:pPr>
            <a:r>
              <a:rPr sz="2800"/>
              <a:t>Phosphorous is a major constituent of nucleic acids, phospholipids, and ATP.</a:t>
            </a:r>
          </a:p>
          <a:p>
            <a:pPr lvl="1"/>
            <a:r>
              <a:t>It is important to living organisms for bone and teeth too.</a:t>
            </a:r>
          </a:p>
          <a:p>
            <a:pPr lvl="1"/>
            <a:r>
              <a:t>PO</a:t>
            </a:r>
            <a:r>
              <a:rPr baseline="-25000"/>
              <a:t>4</a:t>
            </a:r>
            <a:r>
              <a:rPr baseline="29999"/>
              <a:t>3-</a:t>
            </a:r>
            <a:r>
              <a:t> is the only biologically important form of phosphorous.</a:t>
            </a:r>
          </a:p>
          <a:p>
            <a:pPr lvl="1"/>
            <a:r>
              <a:t>Plants use it to synthesize organic compounds.</a:t>
            </a:r>
          </a:p>
        </p:txBody>
      </p:sp>
      <p:sp>
        <p:nvSpPr>
          <p:cNvPr id="885" name="Phosphorus Cycl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Phosphorus Cycle</a:t>
            </a:r>
          </a:p>
        </p:txBody>
      </p:sp>
    </p:spTree>
  </p:cSld>
  <p:clrMapOvr>
    <a:masterClrMapping/>
  </p:clrMapOvr>
  <p:transition spd="med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7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88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89" name="Sedimentary rock of marine origin is the largest source of PO43-.  It is also found in the soil.…"/>
          <p:cNvSpPr txBox="1">
            <a:spLocks noGrp="1"/>
          </p:cNvSpPr>
          <p:nvPr>
            <p:ph type="body" sz="half" idx="1"/>
          </p:nvPr>
        </p:nvSpPr>
        <p:spPr>
          <a:xfrm>
            <a:off x="558539" y="1600200"/>
            <a:ext cx="4191001" cy="4927600"/>
          </a:xfrm>
          <a:prstGeom prst="rect">
            <a:avLst/>
          </a:prstGeom>
        </p:spPr>
        <p:txBody>
          <a:bodyPr/>
          <a:lstStyle/>
          <a:p>
            <a:pPr marL="340677" indent="-300037">
              <a:buBlip>
                <a:blip r:embed="rId3"/>
              </a:buBlip>
            </a:pPr>
            <a:r>
              <a:rPr sz="2800"/>
              <a:t>Sedimentary rock of marine origin is the largest source of PO</a:t>
            </a:r>
            <a:r>
              <a:rPr sz="2800" baseline="-25000"/>
              <a:t>4</a:t>
            </a:r>
            <a:r>
              <a:rPr sz="2800" baseline="29999"/>
              <a:t>3-</a:t>
            </a:r>
            <a:r>
              <a:rPr sz="2800"/>
              <a:t>.  It is also found in the soil.</a:t>
            </a:r>
          </a:p>
          <a:p>
            <a:pPr marL="340677" indent="-300037">
              <a:buBlip>
                <a:blip r:embed="rId3"/>
              </a:buBlip>
              <a:defRPr sz="2800"/>
            </a:pPr>
            <a:r>
              <a:t>The weathering of rock adds phosphorous to the soil in the form of phosphate.</a:t>
            </a:r>
          </a:p>
        </p:txBody>
      </p:sp>
      <p:sp>
        <p:nvSpPr>
          <p:cNvPr id="890" name="Phosphorus Cycl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Phosphorus Cycle</a:t>
            </a:r>
          </a:p>
        </p:txBody>
      </p:sp>
      <p:pic>
        <p:nvPicPr>
          <p:cNvPr id="891" name="4.jpg" descr="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917" y="2221439"/>
            <a:ext cx="4476766" cy="2999322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94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895" name="Phosphate taken up by producers can get distributed throughout the ecosystem when organisms excrete it or they die and decompose.…"/>
          <p:cNvSpPr txBox="1">
            <a:spLocks noGrp="1"/>
          </p:cNvSpPr>
          <p:nvPr>
            <p:ph type="body" idx="1"/>
          </p:nvPr>
        </p:nvSpPr>
        <p:spPr>
          <a:xfrm>
            <a:off x="596900" y="1968500"/>
            <a:ext cx="7950200" cy="457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Phosphate taken up by producers can get distributed throughout the ecosystem when organisms excrete it or they die and decompose.</a:t>
            </a:r>
          </a:p>
          <a:p>
            <a:pPr>
              <a:buBlip>
                <a:blip r:embed="rId3"/>
              </a:buBlip>
            </a:pPr>
            <a:r>
              <a:t>Only small amounts of phosphorous are found in the atmosphere because there are no significant phosphate gases.</a:t>
            </a:r>
          </a:p>
        </p:txBody>
      </p:sp>
      <p:sp>
        <p:nvSpPr>
          <p:cNvPr id="896" name="Phosphorus Cycle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Phosphorus Cycle</a:t>
            </a:r>
          </a:p>
        </p:txBody>
      </p:sp>
    </p:spTree>
  </p:cSld>
  <p:clrMapOvr>
    <a:masterClrMapping/>
  </p:clrMapOvr>
  <p:transition spd="med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travismulthaupt.com"/>
          <p:cNvSpPr/>
          <p:nvPr/>
        </p:nvSpPr>
        <p:spPr>
          <a:xfrm>
            <a:off x="3124200" y="6261100"/>
            <a:ext cx="2908300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pic>
        <p:nvPicPr>
          <p:cNvPr id="899" name="54_17dPhosphorusCycle_L.jpg" descr="54_17dPhosphorusCycle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50937" y="0"/>
            <a:ext cx="6838951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02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903" name="Phosphorus Cyc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Phosphorus Cycle</a:t>
            </a:r>
          </a:p>
        </p:txBody>
      </p:sp>
      <p:sp>
        <p:nvSpPr>
          <p:cNvPr id="904" name="Phosphate contributes to a lot of over-growth and was a major pollutant in waterways prior to the early 1970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Phosphate contributes to a lot of over-growth and was a major pollutant in waterways prior to the early 1970s.</a:t>
            </a:r>
          </a:p>
        </p:txBody>
      </p:sp>
    </p:spTree>
  </p:cSld>
  <p:clrMapOvr>
    <a:masterClrMapping/>
  </p:clrMapOvr>
  <p:transition spd="med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6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07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908" name="Phosphorus Cyc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Phosphorus Cycle</a:t>
            </a:r>
          </a:p>
        </p:txBody>
      </p:sp>
      <p:sp>
        <p:nvSpPr>
          <p:cNvPr id="909" name="In a landmark study, David Schindler showed that phosphates were a major contributor to water pollution."/>
          <p:cNvSpPr txBox="1">
            <a:spLocks noGrp="1"/>
          </p:cNvSpPr>
          <p:nvPr>
            <p:ph type="body" sz="half" idx="1"/>
          </p:nvPr>
        </p:nvSpPr>
        <p:spPr>
          <a:xfrm>
            <a:off x="533400" y="1854200"/>
            <a:ext cx="3340100" cy="48768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In a landmark study, David Schindler showed that phosphates were a major contributor to water pollution.</a:t>
            </a:r>
          </a:p>
        </p:txBody>
      </p:sp>
      <p:pic>
        <p:nvPicPr>
          <p:cNvPr id="910" name="slide_0016_640_480.jpg" descr="slide_0016_640_48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7290" y="1841767"/>
            <a:ext cx="5248620" cy="393646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911" name="www.minnpost.com"/>
          <p:cNvSpPr/>
          <p:nvPr/>
        </p:nvSpPr>
        <p:spPr>
          <a:xfrm>
            <a:off x="3721100" y="5676900"/>
            <a:ext cx="81131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algn="l" defTabSz="914400">
              <a:defRPr sz="600" u="sng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  <a:hlinkClick r:id="rId5"/>
              </a:defRPr>
            </a:lvl1pPr>
          </a:lstStyle>
          <a:p>
            <a:pPr>
              <a:defRPr u="none"/>
            </a:pPr>
            <a:r>
              <a:rPr u="sng">
                <a:hlinkClick r:id="rId5"/>
              </a:rPr>
              <a:t>www.minnpost.com</a:t>
            </a:r>
          </a:p>
        </p:txBody>
      </p:sp>
    </p:spTree>
  </p:cSld>
  <p:clrMapOvr>
    <a:masterClrMapping/>
  </p:clrMapOvr>
  <p:transition spd="med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14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915" name="These are generally faster in the tropics where temperatures are warmer and more moisture falls.…"/>
          <p:cNvSpPr txBox="1">
            <a:spLocks noGrp="1"/>
          </p:cNvSpPr>
          <p:nvPr>
            <p:ph type="body" idx="1"/>
          </p:nvPr>
        </p:nvSpPr>
        <p:spPr>
          <a:xfrm>
            <a:off x="533400" y="1739900"/>
            <a:ext cx="7874000" cy="457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These are generally faster in the tropics where temperatures are warmer and more moisture falls.</a:t>
            </a:r>
          </a:p>
          <a:p>
            <a:pPr lvl="1"/>
            <a:r>
              <a:t>~10% of nutrients are available in the detritus of tropical forests.</a:t>
            </a:r>
          </a:p>
          <a:p>
            <a:pPr>
              <a:buBlip>
                <a:blip r:embed="rId3"/>
              </a:buBlip>
            </a:pPr>
            <a:r>
              <a:t>It is slower in temperate regions.</a:t>
            </a:r>
          </a:p>
          <a:p>
            <a:pPr lvl="1"/>
            <a:r>
              <a:t>~50% of nutrients are available in temperate forests.</a:t>
            </a:r>
          </a:p>
        </p:txBody>
      </p:sp>
      <p:sp>
        <p:nvSpPr>
          <p:cNvPr id="916" name="Nutrient Cycles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Nutrient Cycles</a:t>
            </a:r>
          </a:p>
        </p:txBody>
      </p:sp>
    </p:spTree>
  </p:cSld>
  <p:clrMapOvr>
    <a:masterClrMapping/>
  </p:clrMapOvr>
  <p:transition spd="med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19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920" name="In aquatic ecosystems, nutrient cycling is generally much slower and only occurs during the turnover.…"/>
          <p:cNvSpPr txBox="1">
            <a:spLocks noGrp="1"/>
          </p:cNvSpPr>
          <p:nvPr>
            <p:ph type="body" idx="1"/>
          </p:nvPr>
        </p:nvSpPr>
        <p:spPr>
          <a:xfrm>
            <a:off x="533400" y="2286000"/>
            <a:ext cx="7950200" cy="457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In aquatic ecosystems, nutrient cycling is generally much slower and only occurs during the turnover.</a:t>
            </a:r>
          </a:p>
          <a:p>
            <a:pPr>
              <a:buBlip>
                <a:blip r:embed="rId3"/>
              </a:buBlip>
            </a:pPr>
            <a:r>
              <a:t>Generally due to the lack of oxygen in the water.</a:t>
            </a:r>
          </a:p>
        </p:txBody>
      </p:sp>
      <p:sp>
        <p:nvSpPr>
          <p:cNvPr id="921" name="Nutrient Cycles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Nutrient Cycles</a:t>
            </a:r>
          </a:p>
        </p:txBody>
      </p:sp>
    </p:spTree>
  </p:cSld>
  <p:clrMapOvr>
    <a:masterClrMapping/>
  </p:clrMapOvr>
  <p:transition spd="med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24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925" name="Human activities have greatly disrupted the nutrient flows within ecosystems.…"/>
          <p:cNvSpPr txBox="1">
            <a:spLocks noGrp="1"/>
          </p:cNvSpPr>
          <p:nvPr>
            <p:ph type="body" idx="1"/>
          </p:nvPr>
        </p:nvSpPr>
        <p:spPr>
          <a:xfrm>
            <a:off x="596900" y="1905000"/>
            <a:ext cx="7950200" cy="457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Human activities have greatly disrupted the nutrient flows within ecosystems.</a:t>
            </a:r>
          </a:p>
          <a:p>
            <a:pPr>
              <a:buBlip>
                <a:blip r:embed="rId3"/>
              </a:buBlip>
            </a:pPr>
            <a:r>
              <a:t>One example:</a:t>
            </a:r>
          </a:p>
          <a:p>
            <a:pPr lvl="1"/>
            <a:r>
              <a:t>Normally, organisms grow and die in the “same” spot and their nutrients are cycled there.</a:t>
            </a:r>
          </a:p>
          <a:p>
            <a:pPr lvl="1"/>
            <a:r>
              <a:t>Now, many crops are grown and shipped all across the globe.</a:t>
            </a:r>
          </a:p>
        </p:txBody>
      </p:sp>
      <p:sp>
        <p:nvSpPr>
          <p:cNvPr id="926" name="Nutrient Cycles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Nutrient Cycles</a:t>
            </a:r>
          </a:p>
        </p:txBody>
      </p:sp>
    </p:spTree>
  </p:cSld>
  <p:clrMapOvr>
    <a:masterClrMapping/>
  </p:clrMapOvr>
  <p:transition spd="med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8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29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930" name="To combat this problem, we apply fertilizers.…"/>
          <p:cNvSpPr txBox="1">
            <a:spLocks noGrp="1"/>
          </p:cNvSpPr>
          <p:nvPr>
            <p:ph type="body" idx="1"/>
          </p:nvPr>
        </p:nvSpPr>
        <p:spPr>
          <a:xfrm>
            <a:off x="520700" y="1828800"/>
            <a:ext cx="8445500" cy="50165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To combat this problem, we apply fertilizers.  </a:t>
            </a:r>
          </a:p>
          <a:p>
            <a:pPr>
              <a:buBlip>
                <a:blip r:embed="rId3"/>
              </a:buBlip>
            </a:pPr>
            <a:r>
              <a:t>One problem with this, however, is adding too much.</a:t>
            </a:r>
          </a:p>
          <a:p>
            <a:pPr>
              <a:buBlip>
                <a:blip r:embed="rId3"/>
              </a:buBlip>
            </a:pPr>
            <a:r>
              <a:t>Nitrogen has become a large problem.</a:t>
            </a:r>
          </a:p>
          <a:p>
            <a:pPr>
              <a:buBlip>
                <a:blip r:embed="rId3"/>
              </a:buBlip>
            </a:pPr>
            <a:r>
              <a:t>It contaminates ground water, water ways, and freshwater and marine ecosystems.</a:t>
            </a:r>
          </a:p>
        </p:txBody>
      </p:sp>
      <p:sp>
        <p:nvSpPr>
          <p:cNvPr id="931" name="Nutrient Cycles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Nutrient Cycles</a:t>
            </a:r>
          </a:p>
        </p:txBody>
      </p:sp>
    </p:spTree>
  </p:cSld>
  <p:clrMapOvr>
    <a:masterClrMapping/>
  </p:clrMapOvr>
  <p:transition spd="med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34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935" name="High concentrations of nitrogen containing compounds—NH4+, NO3- and other biologically usable nitrogen containing compounds accumulate.…"/>
          <p:cNvSpPr txBox="1">
            <a:spLocks noGrp="1"/>
          </p:cNvSpPr>
          <p:nvPr>
            <p:ph type="body" idx="1"/>
          </p:nvPr>
        </p:nvSpPr>
        <p:spPr>
          <a:xfrm>
            <a:off x="609600" y="2286000"/>
            <a:ext cx="7874000" cy="4572000"/>
          </a:xfrm>
          <a:prstGeom prst="rect">
            <a:avLst/>
          </a:prstGeom>
        </p:spPr>
        <p:txBody>
          <a:bodyPr/>
          <a:lstStyle/>
          <a:p>
            <a:pPr marL="340677" indent="-300037">
              <a:buBlip>
                <a:blip r:embed="rId3"/>
              </a:buBlip>
            </a:pPr>
            <a:r>
              <a:rPr sz="2800"/>
              <a:t>High concentrations of nitrogen containing compounds—NH</a:t>
            </a:r>
            <a:r>
              <a:rPr sz="2800" baseline="-25000"/>
              <a:t>4</a:t>
            </a:r>
            <a:r>
              <a:rPr sz="2800" baseline="29999"/>
              <a:t>+</a:t>
            </a:r>
            <a:r>
              <a:rPr sz="2800"/>
              <a:t>, NO</a:t>
            </a:r>
            <a:r>
              <a:rPr sz="2800" baseline="-25000"/>
              <a:t>3</a:t>
            </a:r>
            <a:r>
              <a:rPr sz="2800" baseline="29999"/>
              <a:t>-</a:t>
            </a:r>
            <a:r>
              <a:rPr sz="2800"/>
              <a:t> and other biologically usable nitrogen containing compounds accumulate.</a:t>
            </a:r>
          </a:p>
          <a:p>
            <a:pPr marL="340677" indent="-300037">
              <a:buBlip>
                <a:blip r:embed="rId3"/>
              </a:buBlip>
            </a:pPr>
            <a:r>
              <a:rPr sz="2800"/>
              <a:t>The problem is that aquatic ecosystems get overgrown and use up all of the dissolved O</a:t>
            </a:r>
            <a:r>
              <a:rPr sz="2800" baseline="-25000"/>
              <a:t>2</a:t>
            </a:r>
            <a:r>
              <a:rPr sz="2800"/>
              <a:t>.  </a:t>
            </a:r>
          </a:p>
          <a:p>
            <a:pPr marL="340677" indent="-300037">
              <a:buBlip>
                <a:blip r:embed="rId3"/>
              </a:buBlip>
              <a:defRPr sz="2800"/>
            </a:pPr>
            <a:r>
              <a:t>This chokes out many organisms.</a:t>
            </a:r>
          </a:p>
        </p:txBody>
      </p:sp>
      <p:sp>
        <p:nvSpPr>
          <p:cNvPr id="936" name="Nutrient Cycles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Nutrient Cycles</a:t>
            </a:r>
          </a:p>
        </p:txBody>
      </p:sp>
    </p:spTree>
  </p:cSld>
  <p:clrMapOvr>
    <a:masterClrMapping/>
  </p:clrMapOvr>
  <p:transition spd="med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8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39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940" name="Two types of lakes exist, and the type is influenced by the amount of runoff.…"/>
          <p:cNvSpPr txBox="1">
            <a:spLocks noGrp="1"/>
          </p:cNvSpPr>
          <p:nvPr>
            <p:ph type="body" idx="1"/>
          </p:nvPr>
        </p:nvSpPr>
        <p:spPr>
          <a:xfrm>
            <a:off x="596900" y="1930400"/>
            <a:ext cx="7950200" cy="457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Two types of lakes exist, and the type is influenced by the amount of runoff.</a:t>
            </a:r>
          </a:p>
          <a:p>
            <a:pPr lvl="1"/>
            <a:r>
              <a:t>Oligotrophic lakes—have a low primary production.</a:t>
            </a:r>
          </a:p>
          <a:p>
            <a:pPr lvl="1"/>
            <a:r>
              <a:t>Eutrophic lakes—have a high primary production.</a:t>
            </a:r>
          </a:p>
          <a:p>
            <a:pPr>
              <a:buBlip>
                <a:blip r:embed="rId3"/>
              </a:buBlip>
            </a:pPr>
            <a:r>
              <a:t>Humans have contributed to cultural eutrophication due to runoff.</a:t>
            </a:r>
          </a:p>
        </p:txBody>
      </p:sp>
      <p:sp>
        <p:nvSpPr>
          <p:cNvPr id="941" name="Nutrient Cycles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Nutrient Cycles</a:t>
            </a:r>
          </a:p>
        </p:txBody>
      </p:sp>
    </p:spTree>
  </p:cSld>
  <p:clrMapOvr>
    <a:masterClrMapping/>
  </p:clrMapOvr>
  <p:transition spd="med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44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9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06822" y="6248400"/>
            <a:ext cx="397756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109</a:t>
            </a:fld>
            <a:endParaRPr/>
          </a:p>
        </p:txBody>
      </p:sp>
      <p:pic>
        <p:nvPicPr>
          <p:cNvPr id="946" name="lake-erie-algae-42.jpg" descr="lake-erie-algae-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2048" y="28671"/>
            <a:ext cx="9571296" cy="680065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49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950" name="The burning of fossil fuels has increased the amount of acid producing compounds in the atmosphere (SO42-, NO3-, etc.).…"/>
          <p:cNvSpPr txBox="1">
            <a:spLocks noGrp="1"/>
          </p:cNvSpPr>
          <p:nvPr>
            <p:ph type="body" idx="1"/>
          </p:nvPr>
        </p:nvSpPr>
        <p:spPr>
          <a:xfrm>
            <a:off x="533400" y="2286000"/>
            <a:ext cx="7950200" cy="4572000"/>
          </a:xfrm>
          <a:prstGeom prst="rect">
            <a:avLst/>
          </a:prstGeom>
        </p:spPr>
        <p:txBody>
          <a:bodyPr/>
          <a:lstStyle/>
          <a:p>
            <a:pPr marL="340677" indent="-300037">
              <a:buBlip>
                <a:blip r:embed="rId3"/>
              </a:buBlip>
            </a:pPr>
            <a:r>
              <a:rPr sz="2800"/>
              <a:t>The burning of fossil fuels has increased the amount of acid producing compounds in the atmosphere (SO</a:t>
            </a:r>
            <a:r>
              <a:rPr sz="2800" baseline="-25000"/>
              <a:t>4</a:t>
            </a:r>
            <a:r>
              <a:rPr sz="2800" baseline="29999"/>
              <a:t>2-</a:t>
            </a:r>
            <a:r>
              <a:rPr sz="2800"/>
              <a:t>, NO</a:t>
            </a:r>
            <a:r>
              <a:rPr sz="2800" baseline="-25000"/>
              <a:t>3</a:t>
            </a:r>
            <a:r>
              <a:rPr sz="2800" baseline="29999"/>
              <a:t>-</a:t>
            </a:r>
            <a:r>
              <a:rPr sz="2800"/>
              <a:t>, etc.).</a:t>
            </a:r>
          </a:p>
          <a:p>
            <a:pPr marL="340677" indent="-300037">
              <a:buBlip>
                <a:blip r:embed="rId3"/>
              </a:buBlip>
            </a:pPr>
            <a:r>
              <a:rPr sz="2800"/>
              <a:t>This has contributed to a disruption of some of the nutrient cycles, as well as the growth of plants, soil pH, the pH of rivers and lakes, etc.</a:t>
            </a:r>
          </a:p>
        </p:txBody>
      </p:sp>
      <p:sp>
        <p:nvSpPr>
          <p:cNvPr id="951" name="Nutrient Cycles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Nutrient Cycles</a:t>
            </a:r>
          </a:p>
        </p:txBody>
      </p:sp>
    </p:spTree>
  </p:cSld>
  <p:clrMapOvr>
    <a:masterClrMapping/>
  </p:clrMapOvr>
  <p:transition spd="med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3" name="image.png" descr="image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54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buClr>
                <a:srgbClr val="004100"/>
              </a:buClr>
              <a:buFont typeface="Arial"/>
              <a:defRPr sz="1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955" name="Nutrient Cycles"/>
          <p:cNvSpPr/>
          <p:nvPr/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40639" marR="40639" defTabSz="914400">
              <a:defRPr sz="4400">
                <a:solidFill>
                  <a:srgbClr val="004100"/>
                </a:solidFill>
                <a:uFill>
                  <a:solidFill>
                    <a:srgbClr val="0041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Nutrient Cycles</a:t>
            </a:r>
          </a:p>
        </p:txBody>
      </p:sp>
      <p:pic>
        <p:nvPicPr>
          <p:cNvPr id="956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47"/>
            <a:ext cx="9144000" cy="68311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662" y="72269"/>
            <a:ext cx="6246766" cy="1829633"/>
          </a:xfrm>
          <a:prstGeom prst="rect">
            <a:avLst/>
          </a:prstGeom>
          <a:ln w="12700">
            <a:miter lim="400000"/>
          </a:ln>
        </p:spPr>
      </p:pic>
      <p:pic>
        <p:nvPicPr>
          <p:cNvPr id="95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836" y="1897993"/>
            <a:ext cx="5992571" cy="942765"/>
          </a:xfrm>
          <a:prstGeom prst="rect">
            <a:avLst/>
          </a:prstGeom>
          <a:ln w="12700">
            <a:miter lim="400000"/>
          </a:ln>
        </p:spPr>
      </p:pic>
      <p:pic>
        <p:nvPicPr>
          <p:cNvPr id="960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832" y="2809563"/>
            <a:ext cx="3590426" cy="2386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96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0250" y="5155346"/>
            <a:ext cx="3083790" cy="203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962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2214" y="5342642"/>
            <a:ext cx="6427094" cy="486893"/>
          </a:xfrm>
          <a:prstGeom prst="rect">
            <a:avLst/>
          </a:prstGeom>
          <a:ln w="12700">
            <a:miter lim="400000"/>
          </a:ln>
        </p:spPr>
      </p:pic>
      <p:pic>
        <p:nvPicPr>
          <p:cNvPr id="963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6815" y="5772459"/>
            <a:ext cx="6376292" cy="483044"/>
          </a:xfrm>
          <a:prstGeom prst="rect">
            <a:avLst/>
          </a:prstGeom>
          <a:ln w="12700">
            <a:miter lim="400000"/>
          </a:ln>
        </p:spPr>
      </p:pic>
      <p:pic>
        <p:nvPicPr>
          <p:cNvPr id="964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5438" y="6350965"/>
            <a:ext cx="7163966" cy="3124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06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06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4025</Words>
  <Application>Microsoft Macintosh PowerPoint</Application>
  <PresentationFormat>On-screen Show (4:3)</PresentationFormat>
  <Paragraphs>509</Paragraphs>
  <Slides>112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112</vt:i4>
      </vt:variant>
    </vt:vector>
  </HeadingPairs>
  <TitlesOfParts>
    <vt:vector size="117" baseType="lpstr">
      <vt:lpstr>Arial</vt:lpstr>
      <vt:lpstr>Helvetica Neue</vt:lpstr>
      <vt:lpstr>Helvetica Neue Light</vt:lpstr>
      <vt:lpstr>Lucida Grande</vt:lpstr>
      <vt:lpstr>White</vt:lpstr>
      <vt:lpstr>Chapters 55 and 56</vt:lpstr>
      <vt:lpstr>Populations</vt:lpstr>
      <vt:lpstr>Populations</vt:lpstr>
      <vt:lpstr>Populations</vt:lpstr>
      <vt:lpstr>Populations</vt:lpstr>
      <vt:lpstr>Populations</vt:lpstr>
      <vt:lpstr>Populations</vt:lpstr>
      <vt:lpstr>Mark and Recapture</vt:lpstr>
      <vt:lpstr>Mark and Recapture</vt:lpstr>
      <vt:lpstr>Mark and Recapture</vt:lpstr>
      <vt:lpstr>Quadrat Sampling</vt:lpstr>
      <vt:lpstr>Quadrat Sampling</vt:lpstr>
      <vt:lpstr>PowerPoint Presentation</vt:lpstr>
      <vt:lpstr>PowerPoint Presentation</vt:lpstr>
      <vt:lpstr>Populations</vt:lpstr>
      <vt:lpstr>Populations</vt:lpstr>
      <vt:lpstr>Populations</vt:lpstr>
      <vt:lpstr>Populations</vt:lpstr>
      <vt:lpstr>Populations</vt:lpstr>
      <vt:lpstr>Populations</vt:lpstr>
      <vt:lpstr>Populations</vt:lpstr>
      <vt:lpstr>Population Density</vt:lpstr>
      <vt:lpstr>Population Density</vt:lpstr>
      <vt:lpstr>Population Density</vt:lpstr>
      <vt:lpstr>A Community</vt:lpstr>
      <vt:lpstr>A Community</vt:lpstr>
      <vt:lpstr>A Community</vt:lpstr>
      <vt:lpstr>A Community</vt:lpstr>
      <vt:lpstr>Competition</vt:lpstr>
      <vt:lpstr>Niche</vt:lpstr>
      <vt:lpstr>Fundamental vs. Realized Niche</vt:lpstr>
      <vt:lpstr>Competition</vt:lpstr>
      <vt:lpstr>Competition</vt:lpstr>
      <vt:lpstr>Resource Partitioning</vt:lpstr>
      <vt:lpstr>Resource/Niche Partitioning</vt:lpstr>
      <vt:lpstr>Competitive Exclusion</vt:lpstr>
      <vt:lpstr>Competition</vt:lpstr>
      <vt:lpstr>Character Displacement</vt:lpstr>
      <vt:lpstr>Trophic Cascades</vt:lpstr>
      <vt:lpstr>Trophic Cascades</vt:lpstr>
      <vt:lpstr>Predator-Prey Interactions</vt:lpstr>
      <vt:lpstr>Predation</vt:lpstr>
      <vt:lpstr>Predation—Plant Response</vt:lpstr>
      <vt:lpstr>Predation—Herbivore Response</vt:lpstr>
      <vt:lpstr>Predation</vt:lpstr>
      <vt:lpstr>Mimicry for Defense</vt:lpstr>
      <vt:lpstr>Parasitism</vt:lpstr>
      <vt:lpstr>Mutualism</vt:lpstr>
      <vt:lpstr>Commensalism</vt:lpstr>
      <vt:lpstr>Cooperation</vt:lpstr>
      <vt:lpstr>Cooperation</vt:lpstr>
      <vt:lpstr>PowerPoint Presentation</vt:lpstr>
      <vt:lpstr>A Community</vt:lpstr>
      <vt:lpstr>A Community</vt:lpstr>
      <vt:lpstr>A Community</vt:lpstr>
      <vt:lpstr>Ecosystems</vt:lpstr>
      <vt:lpstr>Invasive Species</vt:lpstr>
      <vt:lpstr>Invasive Species</vt:lpstr>
      <vt:lpstr>Invasive Species</vt:lpstr>
      <vt:lpstr>Invasive Species</vt:lpstr>
      <vt:lpstr>Invasive Species</vt:lpstr>
      <vt:lpstr>Species</vt:lpstr>
      <vt:lpstr>Species</vt:lpstr>
      <vt:lpstr>Methods of Nutrition</vt:lpstr>
      <vt:lpstr>Autotrophs</vt:lpstr>
      <vt:lpstr>Autotrophs</vt:lpstr>
      <vt:lpstr>Heterotrophs</vt:lpstr>
      <vt:lpstr>Heterotrophs</vt:lpstr>
      <vt:lpstr>Holozoic vs. Mixotrophic</vt:lpstr>
      <vt:lpstr>Mixotrophic</vt:lpstr>
      <vt:lpstr>PowerPoint Presentation</vt:lpstr>
      <vt:lpstr>PowerPoint Presentation</vt:lpstr>
      <vt:lpstr>Heterotrophs</vt:lpstr>
      <vt:lpstr>Saprotrophs</vt:lpstr>
      <vt:lpstr>Saprotrophs</vt:lpstr>
      <vt:lpstr>Archaea</vt:lpstr>
      <vt:lpstr>Detritus</vt:lpstr>
      <vt:lpstr>Detritivores</vt:lpstr>
      <vt:lpstr>Distinguish Between...</vt:lpstr>
      <vt:lpstr>Detritivores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Phosphorus Cycle</vt:lpstr>
      <vt:lpstr>Phosphorus 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MULTHAUPT, TRAVIS</cp:lastModifiedBy>
  <cp:revision>2</cp:revision>
  <dcterms:modified xsi:type="dcterms:W3CDTF">2025-12-29T03:44:34Z</dcterms:modified>
</cp:coreProperties>
</file>