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80" r:id="rId2"/>
  </p:sldMasterIdLst>
  <p:sldIdLst>
    <p:sldId id="256" r:id="rId3"/>
    <p:sldId id="286" r:id="rId4"/>
    <p:sldId id="287" r:id="rId5"/>
    <p:sldId id="283" r:id="rId6"/>
    <p:sldId id="289" r:id="rId7"/>
    <p:sldId id="290" r:id="rId8"/>
    <p:sldId id="291" r:id="rId9"/>
    <p:sldId id="292" r:id="rId10"/>
    <p:sldId id="288" r:id="rId11"/>
    <p:sldId id="259" r:id="rId12"/>
    <p:sldId id="277" r:id="rId13"/>
    <p:sldId id="278" r:id="rId14"/>
    <p:sldId id="279" r:id="rId15"/>
    <p:sldId id="280" r:id="rId16"/>
    <p:sldId id="281" r:id="rId17"/>
    <p:sldId id="282" r:id="rId18"/>
    <p:sldId id="300" r:id="rId19"/>
    <p:sldId id="299" r:id="rId20"/>
    <p:sldId id="260" r:id="rId21"/>
    <p:sldId id="261" r:id="rId22"/>
    <p:sldId id="262" r:id="rId23"/>
    <p:sldId id="263" r:id="rId24"/>
    <p:sldId id="285" r:id="rId25"/>
    <p:sldId id="274" r:id="rId26"/>
    <p:sldId id="275" r:id="rId27"/>
    <p:sldId id="276" r:id="rId28"/>
    <p:sldId id="293" r:id="rId29"/>
    <p:sldId id="264" r:id="rId30"/>
    <p:sldId id="265" r:id="rId31"/>
    <p:sldId id="266" r:id="rId32"/>
    <p:sldId id="267" r:id="rId33"/>
    <p:sldId id="268" r:id="rId34"/>
    <p:sldId id="269" r:id="rId35"/>
    <p:sldId id="271" r:id="rId36"/>
    <p:sldId id="270" r:id="rId37"/>
    <p:sldId id="272" r:id="rId38"/>
    <p:sldId id="273" r:id="rId39"/>
    <p:sldId id="295" r:id="rId40"/>
    <p:sldId id="294" r:id="rId41"/>
    <p:sldId id="296" r:id="rId42"/>
    <p:sldId id="298" r:id="rId43"/>
    <p:sldId id="297" r:id="rId44"/>
    <p:sldId id="28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31"/>
    <p:restoredTop sz="94694"/>
  </p:normalViewPr>
  <p:slideViewPr>
    <p:cSldViewPr snapToGrid="0" snapToObjects="1">
      <p:cViewPr varScale="1">
        <p:scale>
          <a:sx n="140" d="100"/>
          <a:sy n="140" d="100"/>
        </p:scale>
        <p:origin x="208" y="8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dirty="0"/>
          </a:p>
        </p:txBody>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dirty="0"/>
          </a:p>
        </p:txBody>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4/25/26</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741797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4/25/26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10686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4/25/26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176063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grpSp>
        <p:nvGrpSpPr>
          <p:cNvPr id="18" name="Group"/>
          <p:cNvGrpSpPr/>
          <p:nvPr/>
        </p:nvGrpSpPr>
        <p:grpSpPr>
          <a:xfrm>
            <a:off x="511969" y="455414"/>
            <a:ext cx="11197167" cy="5563195"/>
            <a:chOff x="0" y="0"/>
            <a:chExt cx="11943644" cy="7912100"/>
          </a:xfrm>
        </p:grpSpPr>
        <p:sp>
          <p:nvSpPr>
            <p:cNvPr id="15" name="Rectangle"/>
            <p:cNvSpPr/>
            <p:nvPr/>
          </p:nvSpPr>
          <p:spPr>
            <a:xfrm>
              <a:off x="0" y="0"/>
              <a:ext cx="11943645" cy="7912100"/>
            </a:xfrm>
            <a:prstGeom prst="rect">
              <a:avLst/>
            </a:prstGeom>
            <a:solidFill>
              <a:srgbClr val="000000"/>
            </a:solidFill>
            <a:ln w="50800" cap="flat">
              <a:solidFill>
                <a:srgbClr val="FFFFFF"/>
              </a:solidFill>
              <a:prstDash val="solid"/>
              <a:miter lim="400000"/>
            </a:ln>
            <a:effectLst/>
          </p:spPr>
          <p:txBody>
            <a:bodyPr wrap="square" lIns="50800" tIns="50800" rIns="50800" bIns="50800" numCol="1" anchor="ctr">
              <a:noAutofit/>
            </a:bodyPr>
            <a:lstStyle/>
            <a:p>
              <a:pPr marL="40638" marR="40638" defTabSz="910796">
                <a:defRPr sz="3400">
                  <a:solidFill>
                    <a:srgbClr val="FFFFFF"/>
                  </a:solidFill>
                  <a:uFill>
                    <a:solidFill>
                      <a:srgbClr val="FFFFFF"/>
                    </a:solidFill>
                  </a:uFill>
                  <a:latin typeface="+mn-lt"/>
                  <a:ea typeface="+mn-ea"/>
                  <a:cs typeface="+mn-cs"/>
                  <a:sym typeface="Arial"/>
                </a:defRPr>
              </a:pPr>
              <a:endParaRPr sz="2391" dirty="0"/>
            </a:p>
          </p:txBody>
        </p:sp>
        <p:sp>
          <p:nvSpPr>
            <p:cNvPr id="16" name="Rectangle"/>
            <p:cNvSpPr/>
            <p:nvPr/>
          </p:nvSpPr>
          <p:spPr>
            <a:xfrm>
              <a:off x="97366" y="114300"/>
              <a:ext cx="11709401" cy="7696200"/>
            </a:xfrm>
            <a:prstGeom prst="rect">
              <a:avLst/>
            </a:prstGeom>
            <a:noFill/>
            <a:ln w="9525" cap="flat">
              <a:solidFill>
                <a:srgbClr val="FFFFFF"/>
              </a:solidFill>
              <a:prstDash val="solid"/>
              <a:round/>
            </a:ln>
            <a:effectLst/>
          </p:spPr>
          <p:txBody>
            <a:bodyPr wrap="square" lIns="50800" tIns="50800" rIns="50800" bIns="50800" numCol="1" anchor="ctr">
              <a:noAutofit/>
            </a:bodyPr>
            <a:lstStyle/>
            <a:p>
              <a:pPr marL="40638" marR="40638" defTabSz="910796">
                <a:defRPr sz="3400">
                  <a:solidFill>
                    <a:srgbClr val="FFFFFF"/>
                  </a:solidFill>
                  <a:uFill>
                    <a:solidFill>
                      <a:srgbClr val="FFFFFF"/>
                    </a:solidFill>
                  </a:uFill>
                  <a:latin typeface="+mn-lt"/>
                  <a:ea typeface="+mn-ea"/>
                  <a:cs typeface="+mn-cs"/>
                  <a:sym typeface="Arial"/>
                </a:defRPr>
              </a:pPr>
              <a:endParaRPr sz="2391" dirty="0"/>
            </a:p>
          </p:txBody>
        </p:sp>
        <p:sp>
          <p:nvSpPr>
            <p:cNvPr id="17" name="Line"/>
            <p:cNvSpPr/>
            <p:nvPr/>
          </p:nvSpPr>
          <p:spPr>
            <a:xfrm>
              <a:off x="749300" y="4445000"/>
              <a:ext cx="10401300" cy="2258"/>
            </a:xfrm>
            <a:prstGeom prst="line">
              <a:avLst/>
            </a:prstGeom>
            <a:noFill/>
            <a:ln w="19050" cap="flat">
              <a:solidFill>
                <a:srgbClr val="AB1500"/>
              </a:solidFill>
              <a:prstDash val="solid"/>
              <a:round/>
            </a:ln>
            <a:effectLst/>
          </p:spPr>
          <p:txBody>
            <a:bodyPr wrap="square" lIns="50800" tIns="50800" rIns="50800" bIns="50800" numCol="1" anchor="ctr">
              <a:noAutofit/>
            </a:bodyPr>
            <a:lstStyle/>
            <a:p>
              <a:endParaRPr sz="1266" dirty="0"/>
            </a:p>
          </p:txBody>
        </p:sp>
      </p:grpSp>
      <p:sp>
        <p:nvSpPr>
          <p:cNvPr id="19" name="Title Text"/>
          <p:cNvSpPr txBox="1">
            <a:spLocks noGrp="1"/>
          </p:cNvSpPr>
          <p:nvPr>
            <p:ph type="title"/>
          </p:nvPr>
        </p:nvSpPr>
        <p:spPr>
          <a:xfrm>
            <a:off x="1631156" y="1"/>
            <a:ext cx="9036844" cy="3397250"/>
          </a:xfrm>
          <a:prstGeom prst="rect">
            <a:avLst/>
          </a:prstGeom>
        </p:spPr>
        <p:txBody>
          <a:bodyPr/>
          <a:lstStyle>
            <a:lvl1pPr algn="ctr">
              <a:defRPr sz="6187"/>
            </a:lvl1pPr>
          </a:lstStyle>
          <a:p>
            <a:r>
              <a:t>Title Text</a:t>
            </a:r>
          </a:p>
        </p:txBody>
      </p:sp>
      <p:sp>
        <p:nvSpPr>
          <p:cNvPr id="20" name="Body Level One…"/>
          <p:cNvSpPr txBox="1">
            <a:spLocks noGrp="1"/>
          </p:cNvSpPr>
          <p:nvPr>
            <p:ph type="body" sz="half" idx="1"/>
          </p:nvPr>
        </p:nvSpPr>
        <p:spPr>
          <a:xfrm>
            <a:off x="1833563" y="3732609"/>
            <a:ext cx="8536781" cy="3125391"/>
          </a:xfrm>
          <a:prstGeom prst="rect">
            <a:avLst/>
          </a:prstGeom>
        </p:spPr>
        <p:txBody>
          <a:bodyPr/>
          <a:lstStyle>
            <a:lvl1pPr marL="40638" indent="0" algn="ctr">
              <a:spcBef>
                <a:spcPts val="633"/>
              </a:spcBef>
              <a:buSzTx/>
              <a:buFont typeface="Wingdings"/>
              <a:buNone/>
              <a:defRPr sz="2953"/>
            </a:lvl1pPr>
            <a:lvl2pPr marL="497822" indent="0" algn="ctr">
              <a:buSzTx/>
              <a:buFont typeface="Wingdings"/>
              <a:buNone/>
            </a:lvl2pPr>
            <a:lvl3pPr marL="955006" indent="0" algn="ctr">
              <a:buSzTx/>
              <a:buFont typeface="Wingdings"/>
              <a:buNone/>
            </a:lvl3pPr>
            <a:lvl4pPr marL="1412189" indent="0" algn="ctr">
              <a:buSzTx/>
              <a:buFont typeface="Wingdings"/>
              <a:buNone/>
            </a:lvl4pPr>
            <a:lvl5pPr marL="1869373" indent="0" algn="ctr">
              <a:buSzTx/>
              <a:buFont typeface="Wingdings"/>
              <a:buNone/>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xfrm>
            <a:off x="10192627" y="6460883"/>
            <a:ext cx="256480" cy="254044"/>
          </a:xfrm>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31692380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Refined">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211878107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FFFFFF"/>
        </a:solidFill>
        <a:effectLst/>
      </p:bgPr>
    </p:bg>
    <p:spTree>
      <p:nvGrpSpPr>
        <p:cNvPr id="1" name=""/>
        <p:cNvGrpSpPr/>
        <p:nvPr/>
      </p:nvGrpSpPr>
      <p:grpSpPr>
        <a:xfrm>
          <a:off x="0" y="0"/>
          <a:ext cx="0" cy="0"/>
          <a:chOff x="0" y="0"/>
          <a:chExt cx="0" cy="0"/>
        </a:xfrm>
      </p:grpSpPr>
      <p:sp>
        <p:nvSpPr>
          <p:cNvPr id="37" name="Title Text"/>
          <p:cNvSpPr txBox="1">
            <a:spLocks noGrp="1"/>
          </p:cNvSpPr>
          <p:nvPr>
            <p:ph type="title"/>
          </p:nvPr>
        </p:nvSpPr>
        <p:spPr>
          <a:xfrm>
            <a:off x="916781" y="383977"/>
            <a:ext cx="10358438" cy="1598414"/>
          </a:xfrm>
          <a:prstGeom prst="rect">
            <a:avLst/>
          </a:prstGeom>
        </p:spPr>
        <p:txBody>
          <a:bodyPr anchor="ctr"/>
          <a:lstStyle>
            <a:lvl1pPr algn="ctr">
              <a:lnSpc>
                <a:spcPct val="100000"/>
              </a:lnSpc>
              <a:defRPr>
                <a:solidFill>
                  <a:srgbClr val="000000"/>
                </a:solidFill>
                <a:uFill>
                  <a:solidFill>
                    <a:srgbClr val="000000"/>
                  </a:solidFill>
                </a:uFill>
                <a:latin typeface="+mn-lt"/>
                <a:ea typeface="+mn-ea"/>
                <a:cs typeface="+mn-cs"/>
                <a:sym typeface="Arial"/>
              </a:defRPr>
            </a:lvl1pPr>
          </a:lstStyle>
          <a:p>
            <a:r>
              <a:t>Title Text</a:t>
            </a:r>
          </a:p>
        </p:txBody>
      </p:sp>
      <p:sp>
        <p:nvSpPr>
          <p:cNvPr id="38" name="Body Level One…"/>
          <p:cNvSpPr txBox="1">
            <a:spLocks noGrp="1"/>
          </p:cNvSpPr>
          <p:nvPr>
            <p:ph type="body" idx="1"/>
          </p:nvPr>
        </p:nvSpPr>
        <p:spPr>
          <a:xfrm>
            <a:off x="916781" y="1982391"/>
            <a:ext cx="10358438" cy="4875609"/>
          </a:xfrm>
          <a:prstGeom prst="rect">
            <a:avLst/>
          </a:prstGeom>
        </p:spPr>
        <p:txBody>
          <a:bodyPr/>
          <a:lstStyle>
            <a:lvl1pPr>
              <a:buClrTx/>
              <a:buSzPct val="100000"/>
              <a:buChar char="•"/>
              <a:defRPr>
                <a:solidFill>
                  <a:srgbClr val="000000"/>
                </a:solidFill>
                <a:uFill>
                  <a:solidFill>
                    <a:srgbClr val="000000"/>
                  </a:solidFill>
                </a:uFill>
              </a:defRPr>
            </a:lvl1pPr>
            <a:lvl2pPr>
              <a:spcBef>
                <a:spcPts val="633"/>
              </a:spcBef>
              <a:buClrTx/>
              <a:buSzPct val="100000"/>
              <a:buChar char="–"/>
              <a:defRPr sz="2672">
                <a:solidFill>
                  <a:srgbClr val="000000"/>
                </a:solidFill>
                <a:uFill>
                  <a:solidFill>
                    <a:srgbClr val="000000"/>
                  </a:solidFill>
                </a:uFill>
              </a:defRPr>
            </a:lvl2pPr>
            <a:lvl3pPr>
              <a:buClrTx/>
              <a:buSzPct val="100000"/>
              <a:buChar char="•"/>
              <a:defRPr>
                <a:solidFill>
                  <a:srgbClr val="000000"/>
                </a:solidFill>
                <a:uFill>
                  <a:solidFill>
                    <a:srgbClr val="000000"/>
                  </a:solidFill>
                </a:uFill>
              </a:defRPr>
            </a:lvl3pPr>
            <a:lvl4pPr>
              <a:buClrTx/>
              <a:buChar char="–"/>
              <a:defRPr>
                <a:solidFill>
                  <a:srgbClr val="000000"/>
                </a:solidFill>
                <a:uFill>
                  <a:solidFill>
                    <a:srgbClr val="000000"/>
                  </a:solidFill>
                </a:uFill>
              </a:defRPr>
            </a:lvl4pPr>
            <a:lvl5pPr>
              <a:buClrTx/>
              <a:buSzPct val="100000"/>
              <a:buChar char="»"/>
              <a:defRPr>
                <a:solidFill>
                  <a:srgbClr val="000000"/>
                </a:solidFill>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xfrm>
            <a:off x="9856918" y="6250781"/>
            <a:ext cx="301365" cy="297389"/>
          </a:xfrm>
          <a:prstGeom prst="rect">
            <a:avLst/>
          </a:prstGeom>
        </p:spPr>
        <p:txBody>
          <a:bodyPr anchor="t"/>
          <a:lstStyle>
            <a:lvl1pPr>
              <a:defRPr sz="1266">
                <a:solidFill>
                  <a:srgbClr val="000000"/>
                </a:solidFill>
                <a:uFill>
                  <a:solidFill>
                    <a:srgbClr val="000000"/>
                  </a:solidFill>
                </a:uFill>
              </a:defRPr>
            </a:lvl1pPr>
          </a:lstStyle>
          <a:p>
            <a:fld id="{86CB4B4D-7CA3-9044-876B-883B54F8677D}" type="slidenum">
              <a:rPr/>
              <a:t>‹#›</a:t>
            </a:fld>
            <a:endParaRPr dirty="0"/>
          </a:p>
        </p:txBody>
      </p:sp>
    </p:spTree>
    <p:extLst>
      <p:ext uri="{BB962C8B-B14F-4D97-AF65-F5344CB8AC3E}">
        <p14:creationId xmlns:p14="http://schemas.microsoft.com/office/powerpoint/2010/main" val="15609838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Refined copy">
    <p:spTree>
      <p:nvGrpSpPr>
        <p:cNvPr id="1" name=""/>
        <p:cNvGrpSpPr/>
        <p:nvPr/>
      </p:nvGrpSpPr>
      <p:grpSpPr>
        <a:xfrm>
          <a:off x="0" y="0"/>
          <a:ext cx="0" cy="0"/>
          <a:chOff x="0" y="0"/>
          <a:chExt cx="0" cy="0"/>
        </a:xfrm>
      </p:grpSpPr>
      <p:sp>
        <p:nvSpPr>
          <p:cNvPr id="46" name="Title Text"/>
          <p:cNvSpPr txBox="1">
            <a:spLocks noGrp="1"/>
          </p:cNvSpPr>
          <p:nvPr>
            <p:ph type="title"/>
          </p:nvPr>
        </p:nvSpPr>
        <p:spPr>
          <a:prstGeom prst="rect">
            <a:avLst/>
          </a:prstGeom>
        </p:spPr>
        <p:txBody>
          <a:bodyPr/>
          <a:lstStyle/>
          <a:p>
            <a:r>
              <a:t>Title Text</a:t>
            </a:r>
          </a:p>
        </p:txBody>
      </p:sp>
      <p:sp>
        <p:nvSpPr>
          <p:cNvPr id="4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63480699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Refined copy 1">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236493584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4" name="Slide Number"/>
          <p:cNvSpPr txBox="1">
            <a:spLocks noGrp="1"/>
          </p:cNvSpPr>
          <p:nvPr>
            <p:ph type="sldNum" sz="quarter" idx="2"/>
          </p:nvPr>
        </p:nvSpPr>
        <p:spPr>
          <a:xfrm>
            <a:off x="5964211" y="6527565"/>
            <a:ext cx="251671" cy="250068"/>
          </a:xfrm>
          <a:prstGeom prst="rect">
            <a:avLst/>
          </a:prstGeom>
        </p:spPr>
        <p:txBody>
          <a:bodyPr lIns="38100" tIns="38100" rIns="38100" bIns="38100"/>
          <a:lstStyle>
            <a:lvl1pPr defTabSz="410751">
              <a:defRPr sz="1125">
                <a:uFillTx/>
                <a:latin typeface="Gill Sans"/>
                <a:ea typeface="Gill Sans"/>
                <a:cs typeface="Gill Sans"/>
                <a:sym typeface="Gill Sans"/>
              </a:defRPr>
            </a:lvl1pPr>
          </a:lstStyle>
          <a:p>
            <a:fld id="{86CB4B4D-7CA3-9044-876B-883B54F8677D}" type="slidenum">
              <a:rPr/>
              <a:t>‹#›</a:t>
            </a:fld>
            <a:endParaRPr dirty="0"/>
          </a:p>
        </p:txBody>
      </p:sp>
    </p:spTree>
    <p:extLst>
      <p:ext uri="{BB962C8B-B14F-4D97-AF65-F5344CB8AC3E}">
        <p14:creationId xmlns:p14="http://schemas.microsoft.com/office/powerpoint/2010/main" val="285817909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Refined copy 3">
    <p:spTree>
      <p:nvGrpSpPr>
        <p:cNvPr id="1" name=""/>
        <p:cNvGrpSpPr/>
        <p:nvPr/>
      </p:nvGrpSpPr>
      <p:grpSpPr>
        <a:xfrm>
          <a:off x="0" y="0"/>
          <a:ext cx="0" cy="0"/>
          <a:chOff x="0" y="0"/>
          <a:chExt cx="0" cy="0"/>
        </a:xfrm>
      </p:grpSpPr>
      <p:sp>
        <p:nvSpPr>
          <p:cNvPr id="80" name="Title Text"/>
          <p:cNvSpPr txBox="1">
            <a:spLocks noGrp="1"/>
          </p:cNvSpPr>
          <p:nvPr>
            <p:ph type="title"/>
          </p:nvPr>
        </p:nvSpPr>
        <p:spPr>
          <a:prstGeom prst="rect">
            <a:avLst/>
          </a:prstGeom>
        </p:spPr>
        <p:txBody>
          <a:bodyPr/>
          <a:lstStyle/>
          <a:p>
            <a:r>
              <a:t>Title Text</a:t>
            </a:r>
          </a:p>
        </p:txBody>
      </p:sp>
      <p:sp>
        <p:nvSpPr>
          <p:cNvPr id="8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428423835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txBox="1">
            <a:spLocks noGrp="1"/>
          </p:cNvSpPr>
          <p:nvPr>
            <p:ph type="body" idx="1"/>
          </p:nvPr>
        </p:nvSpPr>
        <p:spPr>
          <a:xfrm>
            <a:off x="1190625" y="892969"/>
            <a:ext cx="9822656" cy="5080992"/>
          </a:xfrm>
          <a:prstGeom prst="rect">
            <a:avLst/>
          </a:prstGeom>
        </p:spPr>
        <p:txBody>
          <a:bodyPr lIns="38100" tIns="38100" rIns="38100" bIns="38100" anchor="ctr"/>
          <a:lstStyle>
            <a:lvl1pPr marL="491115" marR="0" indent="-312528" defTabSz="410751">
              <a:spcBef>
                <a:spcPts val="3305"/>
              </a:spcBef>
              <a:buClrTx/>
              <a:buSzPct val="171000"/>
              <a:buChar char="•"/>
              <a:defRPr sz="2672">
                <a:uFillTx/>
                <a:latin typeface="Gill Sans"/>
                <a:ea typeface="Gill Sans"/>
                <a:cs typeface="Gill Sans"/>
                <a:sym typeface="Gill Sans"/>
              </a:defRPr>
            </a:lvl1pPr>
            <a:lvl2pPr marL="732208" marR="0" indent="-312528" defTabSz="410751">
              <a:spcBef>
                <a:spcPts val="3305"/>
              </a:spcBef>
              <a:buClrTx/>
              <a:buSzPct val="171000"/>
              <a:buChar char="•"/>
              <a:defRPr sz="2672">
                <a:uFillTx/>
                <a:latin typeface="Gill Sans"/>
                <a:ea typeface="Gill Sans"/>
                <a:cs typeface="Gill Sans"/>
                <a:sym typeface="Gill Sans"/>
              </a:defRPr>
            </a:lvl2pPr>
            <a:lvl3pPr marL="973301" marR="0" indent="-312528" defTabSz="410751">
              <a:spcBef>
                <a:spcPts val="3305"/>
              </a:spcBef>
              <a:buClrTx/>
              <a:buSzPct val="171000"/>
              <a:buChar char="•"/>
              <a:defRPr sz="2672">
                <a:uFillTx/>
                <a:latin typeface="Gill Sans"/>
                <a:ea typeface="Gill Sans"/>
                <a:cs typeface="Gill Sans"/>
                <a:sym typeface="Gill Sans"/>
              </a:defRPr>
            </a:lvl3pPr>
            <a:lvl4pPr marL="1223324" marR="0" indent="-312528" defTabSz="410751">
              <a:spcBef>
                <a:spcPts val="3305"/>
              </a:spcBef>
              <a:buClrTx/>
              <a:buSzPct val="171000"/>
              <a:buChar char="•"/>
              <a:defRPr sz="2672">
                <a:uFillTx/>
                <a:latin typeface="Gill Sans"/>
                <a:ea typeface="Gill Sans"/>
                <a:cs typeface="Gill Sans"/>
                <a:sym typeface="Gill Sans"/>
              </a:defRPr>
            </a:lvl4pPr>
            <a:lvl5pPr marL="1464417" marR="0" indent="-312528" defTabSz="410751">
              <a:spcBef>
                <a:spcPts val="3305"/>
              </a:spcBef>
              <a:buClrTx/>
              <a:buSzPct val="171000"/>
              <a:buChar char="•"/>
              <a:defRPr sz="2672">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xfrm>
            <a:off x="5964211" y="6527565"/>
            <a:ext cx="251671" cy="250068"/>
          </a:xfrm>
          <a:prstGeom prst="rect">
            <a:avLst/>
          </a:prstGeom>
        </p:spPr>
        <p:txBody>
          <a:bodyPr lIns="38100" tIns="38100" rIns="38100" bIns="38100"/>
          <a:lstStyle>
            <a:lvl1pPr defTabSz="410751">
              <a:defRPr sz="1125">
                <a:uFillTx/>
                <a:latin typeface="Gill Sans"/>
                <a:ea typeface="Gill Sans"/>
                <a:cs typeface="Gill Sans"/>
                <a:sym typeface="Gill Sans"/>
              </a:defRPr>
            </a:lvl1pPr>
          </a:lstStyle>
          <a:p>
            <a:fld id="{86CB4B4D-7CA3-9044-876B-883B54F8677D}" type="slidenum">
              <a:rPr/>
              <a:t>‹#›</a:t>
            </a:fld>
            <a:endParaRPr dirty="0"/>
          </a:p>
        </p:txBody>
      </p:sp>
    </p:spTree>
    <p:extLst>
      <p:ext uri="{BB962C8B-B14F-4D97-AF65-F5344CB8AC3E}">
        <p14:creationId xmlns:p14="http://schemas.microsoft.com/office/powerpoint/2010/main" val="222737895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4/25/26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39905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Refined copy 4">
    <p:spTree>
      <p:nvGrpSpPr>
        <p:cNvPr id="1" name=""/>
        <p:cNvGrpSpPr/>
        <p:nvPr/>
      </p:nvGrpSpPr>
      <p:grpSpPr>
        <a:xfrm>
          <a:off x="0" y="0"/>
          <a:ext cx="0" cy="0"/>
          <a:chOff x="0" y="0"/>
          <a:chExt cx="0" cy="0"/>
        </a:xfrm>
      </p:grpSpPr>
      <p:sp>
        <p:nvSpPr>
          <p:cNvPr id="113" name="Title Text"/>
          <p:cNvSpPr txBox="1">
            <a:spLocks noGrp="1"/>
          </p:cNvSpPr>
          <p:nvPr>
            <p:ph type="title"/>
          </p:nvPr>
        </p:nvSpPr>
        <p:spPr>
          <a:prstGeom prst="rect">
            <a:avLst/>
          </a:prstGeom>
        </p:spPr>
        <p:txBody>
          <a:bodyPr/>
          <a:lstStyle/>
          <a:p>
            <a:r>
              <a:t>Title Text</a:t>
            </a:r>
          </a:p>
        </p:txBody>
      </p:sp>
      <p:sp>
        <p:nvSpPr>
          <p:cNvPr id="11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262306621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122" name="Slide Number"/>
          <p:cNvSpPr txBox="1">
            <a:spLocks noGrp="1"/>
          </p:cNvSpPr>
          <p:nvPr>
            <p:ph type="sldNum" sz="quarter" idx="2"/>
          </p:nvPr>
        </p:nvSpPr>
        <p:spPr>
          <a:xfrm>
            <a:off x="5964211" y="6527565"/>
            <a:ext cx="251671" cy="250068"/>
          </a:xfrm>
          <a:prstGeom prst="rect">
            <a:avLst/>
          </a:prstGeom>
        </p:spPr>
        <p:txBody>
          <a:bodyPr lIns="38100" tIns="38100" rIns="38100" bIns="38100"/>
          <a:lstStyle>
            <a:lvl1pPr defTabSz="410751">
              <a:defRPr sz="1125">
                <a:uFillTx/>
                <a:latin typeface="Gill Sans"/>
                <a:ea typeface="Gill Sans"/>
                <a:cs typeface="Gill Sans"/>
                <a:sym typeface="Gill Sans"/>
              </a:defRPr>
            </a:lvl1pPr>
          </a:lstStyle>
          <a:p>
            <a:fld id="{86CB4B4D-7CA3-9044-876B-883B54F8677D}" type="slidenum">
              <a:rPr/>
              <a:t>‹#›</a:t>
            </a:fld>
            <a:endParaRPr dirty="0"/>
          </a:p>
        </p:txBody>
      </p:sp>
    </p:spTree>
    <p:extLst>
      <p:ext uri="{BB962C8B-B14F-4D97-AF65-F5344CB8AC3E}">
        <p14:creationId xmlns:p14="http://schemas.microsoft.com/office/powerpoint/2010/main" val="68174865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Refined copy 5">
    <p:spTree>
      <p:nvGrpSpPr>
        <p:cNvPr id="1" name=""/>
        <p:cNvGrpSpPr/>
        <p:nvPr/>
      </p:nvGrpSpPr>
      <p:grpSpPr>
        <a:xfrm>
          <a:off x="0" y="0"/>
          <a:ext cx="0" cy="0"/>
          <a:chOff x="0" y="0"/>
          <a:chExt cx="0" cy="0"/>
        </a:xfrm>
      </p:grpSpPr>
      <p:sp>
        <p:nvSpPr>
          <p:cNvPr id="129" name="Title Text"/>
          <p:cNvSpPr txBox="1">
            <a:spLocks noGrp="1"/>
          </p:cNvSpPr>
          <p:nvPr>
            <p:ph type="title"/>
          </p:nvPr>
        </p:nvSpPr>
        <p:spPr>
          <a:prstGeom prst="rect">
            <a:avLst/>
          </a:prstGeom>
        </p:spPr>
        <p:txBody>
          <a:bodyPr/>
          <a:lstStyle/>
          <a:p>
            <a:r>
              <a:t>Title Text</a:t>
            </a:r>
          </a:p>
        </p:txBody>
      </p:sp>
      <p:sp>
        <p:nvSpPr>
          <p:cNvPr id="13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9865666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138" name="Slide Number"/>
          <p:cNvSpPr txBox="1">
            <a:spLocks noGrp="1"/>
          </p:cNvSpPr>
          <p:nvPr>
            <p:ph type="sldNum" sz="quarter" idx="2"/>
          </p:nvPr>
        </p:nvSpPr>
        <p:spPr>
          <a:xfrm>
            <a:off x="5964211" y="6527565"/>
            <a:ext cx="251671" cy="250068"/>
          </a:xfrm>
          <a:prstGeom prst="rect">
            <a:avLst/>
          </a:prstGeom>
        </p:spPr>
        <p:txBody>
          <a:bodyPr lIns="38100" tIns="38100" rIns="38100" bIns="38100"/>
          <a:lstStyle>
            <a:lvl1pPr defTabSz="410751">
              <a:defRPr sz="1125">
                <a:uFillTx/>
                <a:latin typeface="Gill Sans"/>
                <a:ea typeface="Gill Sans"/>
                <a:cs typeface="Gill Sans"/>
                <a:sym typeface="Gill Sans"/>
              </a:defRPr>
            </a:lvl1pPr>
          </a:lstStyle>
          <a:p>
            <a:fld id="{86CB4B4D-7CA3-9044-876B-883B54F8677D}" type="slidenum">
              <a:rPr/>
              <a:t>‹#›</a:t>
            </a:fld>
            <a:endParaRPr dirty="0"/>
          </a:p>
        </p:txBody>
      </p:sp>
    </p:spTree>
    <p:extLst>
      <p:ext uri="{BB962C8B-B14F-4D97-AF65-F5344CB8AC3E}">
        <p14:creationId xmlns:p14="http://schemas.microsoft.com/office/powerpoint/2010/main" val="176395125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Refined copy 6">
    <p:spTree>
      <p:nvGrpSpPr>
        <p:cNvPr id="1" name=""/>
        <p:cNvGrpSpPr/>
        <p:nvPr/>
      </p:nvGrpSpPr>
      <p:grpSpPr>
        <a:xfrm>
          <a:off x="0" y="0"/>
          <a:ext cx="0" cy="0"/>
          <a:chOff x="0" y="0"/>
          <a:chExt cx="0" cy="0"/>
        </a:xfrm>
      </p:grpSpPr>
      <p:sp>
        <p:nvSpPr>
          <p:cNvPr id="152" name="Title Text"/>
          <p:cNvSpPr txBox="1">
            <a:spLocks noGrp="1"/>
          </p:cNvSpPr>
          <p:nvPr>
            <p:ph type="title"/>
          </p:nvPr>
        </p:nvSpPr>
        <p:spPr>
          <a:prstGeom prst="rect">
            <a:avLst/>
          </a:prstGeom>
        </p:spPr>
        <p:txBody>
          <a:bodyPr/>
          <a:lstStyle/>
          <a:p>
            <a:r>
              <a:t>Title Text</a:t>
            </a:r>
          </a:p>
        </p:txBody>
      </p:sp>
      <p:sp>
        <p:nvSpPr>
          <p:cNvPr id="15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75308583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Refined copy 9">
    <p:spTree>
      <p:nvGrpSpPr>
        <p:cNvPr id="1" name=""/>
        <p:cNvGrpSpPr/>
        <p:nvPr/>
      </p:nvGrpSpPr>
      <p:grpSpPr>
        <a:xfrm>
          <a:off x="0" y="0"/>
          <a:ext cx="0" cy="0"/>
          <a:chOff x="0" y="0"/>
          <a:chExt cx="0" cy="0"/>
        </a:xfrm>
      </p:grpSpPr>
      <p:sp>
        <p:nvSpPr>
          <p:cNvPr id="179" name="Title Text"/>
          <p:cNvSpPr txBox="1">
            <a:spLocks noGrp="1"/>
          </p:cNvSpPr>
          <p:nvPr>
            <p:ph type="title"/>
          </p:nvPr>
        </p:nvSpPr>
        <p:spPr>
          <a:prstGeom prst="rect">
            <a:avLst/>
          </a:prstGeom>
        </p:spPr>
        <p:txBody>
          <a:bodyPr/>
          <a:lstStyle/>
          <a:p>
            <a:r>
              <a:t>Title Text</a:t>
            </a:r>
          </a:p>
        </p:txBody>
      </p:sp>
      <p:sp>
        <p:nvSpPr>
          <p:cNvPr id="18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209845739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lank copy 4">
    <p:spTree>
      <p:nvGrpSpPr>
        <p:cNvPr id="1" name=""/>
        <p:cNvGrpSpPr/>
        <p:nvPr/>
      </p:nvGrpSpPr>
      <p:grpSpPr>
        <a:xfrm>
          <a:off x="0" y="0"/>
          <a:ext cx="0" cy="0"/>
          <a:chOff x="0" y="0"/>
          <a:chExt cx="0" cy="0"/>
        </a:xfrm>
      </p:grpSpPr>
      <p:sp>
        <p:nvSpPr>
          <p:cNvPr id="188" name="Slide Number"/>
          <p:cNvSpPr txBox="1">
            <a:spLocks noGrp="1"/>
          </p:cNvSpPr>
          <p:nvPr>
            <p:ph type="sldNum" sz="quarter" idx="2"/>
          </p:nvPr>
        </p:nvSpPr>
        <p:spPr>
          <a:xfrm>
            <a:off x="5964211" y="6527565"/>
            <a:ext cx="251671" cy="250068"/>
          </a:xfrm>
          <a:prstGeom prst="rect">
            <a:avLst/>
          </a:prstGeom>
        </p:spPr>
        <p:txBody>
          <a:bodyPr lIns="38100" tIns="38100" rIns="38100" bIns="38100"/>
          <a:lstStyle>
            <a:lvl1pPr defTabSz="410751">
              <a:defRPr sz="1125">
                <a:uFillTx/>
                <a:latin typeface="Gill Sans"/>
                <a:ea typeface="Gill Sans"/>
                <a:cs typeface="Gill Sans"/>
                <a:sym typeface="Gill Sans"/>
              </a:defRPr>
            </a:lvl1pPr>
          </a:lstStyle>
          <a:p>
            <a:fld id="{86CB4B4D-7CA3-9044-876B-883B54F8677D}" type="slidenum">
              <a:rPr/>
              <a:t>‹#›</a:t>
            </a:fld>
            <a:endParaRPr dirty="0"/>
          </a:p>
        </p:txBody>
      </p:sp>
    </p:spTree>
    <p:extLst>
      <p:ext uri="{BB962C8B-B14F-4D97-AF65-F5344CB8AC3E}">
        <p14:creationId xmlns:p14="http://schemas.microsoft.com/office/powerpoint/2010/main" val="118220952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dirty="0"/>
          </a:p>
        </p:txBody>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dirty="0"/>
          </a:p>
        </p:txBody>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4/25/26</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9255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4/25/26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29369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4/25/26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37605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4/25/26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91238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4/25/26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13926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4/25/26</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084063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4/25/26</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1773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dirty="0"/>
          </a:p>
        </p:txBody>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4/25/26</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1865226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3"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 name="Group"/>
          <p:cNvGrpSpPr/>
          <p:nvPr/>
        </p:nvGrpSpPr>
        <p:grpSpPr>
          <a:xfrm>
            <a:off x="309563" y="232172"/>
            <a:ext cx="11584781" cy="5947172"/>
            <a:chOff x="0" y="0"/>
            <a:chExt cx="12357100" cy="8458200"/>
          </a:xfrm>
        </p:grpSpPr>
        <p:sp>
          <p:nvSpPr>
            <p:cNvPr id="2" name="Rectangle"/>
            <p:cNvSpPr/>
            <p:nvPr/>
          </p:nvSpPr>
          <p:spPr>
            <a:xfrm>
              <a:off x="0" y="0"/>
              <a:ext cx="12357100" cy="8458200"/>
            </a:xfrm>
            <a:prstGeom prst="rect">
              <a:avLst/>
            </a:prstGeom>
            <a:solidFill>
              <a:srgbClr val="000000"/>
            </a:solidFill>
            <a:ln w="44450" cap="flat">
              <a:solidFill>
                <a:srgbClr val="FFFFFF"/>
              </a:solidFill>
              <a:prstDash val="solid"/>
              <a:miter lim="400000"/>
            </a:ln>
            <a:effectLst/>
          </p:spPr>
          <p:txBody>
            <a:bodyPr wrap="square" lIns="50800" tIns="50800" rIns="50800" bIns="50800" numCol="1" anchor="ctr">
              <a:noAutofit/>
            </a:bodyPr>
            <a:lstStyle/>
            <a:p>
              <a:pPr marL="40638" marR="40638" defTabSz="910796">
                <a:defRPr sz="3400">
                  <a:solidFill>
                    <a:srgbClr val="FFFFFF"/>
                  </a:solidFill>
                  <a:uFill>
                    <a:solidFill>
                      <a:srgbClr val="FFFFFF"/>
                    </a:solidFill>
                  </a:uFill>
                  <a:latin typeface="+mn-lt"/>
                  <a:ea typeface="+mn-ea"/>
                  <a:cs typeface="+mn-cs"/>
                  <a:sym typeface="Arial"/>
                </a:defRPr>
              </a:pPr>
              <a:endParaRPr sz="2391" dirty="0"/>
            </a:p>
          </p:txBody>
        </p:sp>
        <p:sp>
          <p:nvSpPr>
            <p:cNvPr id="3" name="Rectangle"/>
            <p:cNvSpPr/>
            <p:nvPr/>
          </p:nvSpPr>
          <p:spPr>
            <a:xfrm>
              <a:off x="105551" y="105551"/>
              <a:ext cx="12131041" cy="8207024"/>
            </a:xfrm>
            <a:prstGeom prst="rect">
              <a:avLst/>
            </a:prstGeom>
            <a:solidFill>
              <a:srgbClr val="000000"/>
            </a:solidFill>
            <a:ln w="9525" cap="flat">
              <a:solidFill>
                <a:srgbClr val="FFFFFF"/>
              </a:solidFill>
              <a:prstDash val="solid"/>
              <a:round/>
            </a:ln>
            <a:effectLst/>
          </p:spPr>
          <p:txBody>
            <a:bodyPr wrap="square" lIns="50800" tIns="50800" rIns="50800" bIns="50800" numCol="1" anchor="ctr">
              <a:noAutofit/>
            </a:bodyPr>
            <a:lstStyle/>
            <a:p>
              <a:pPr marL="40638" marR="40638" defTabSz="910796">
                <a:defRPr sz="3400">
                  <a:solidFill>
                    <a:srgbClr val="FFFFFF"/>
                  </a:solidFill>
                  <a:uFill>
                    <a:solidFill>
                      <a:srgbClr val="FFFFFF"/>
                    </a:solidFill>
                  </a:uFill>
                  <a:latin typeface="+mn-lt"/>
                  <a:ea typeface="+mn-ea"/>
                  <a:cs typeface="+mn-cs"/>
                  <a:sym typeface="Arial"/>
                </a:defRPr>
              </a:pPr>
              <a:endParaRPr sz="2391" dirty="0"/>
            </a:p>
          </p:txBody>
        </p:sp>
        <p:sp>
          <p:nvSpPr>
            <p:cNvPr id="4" name="Line"/>
            <p:cNvSpPr/>
            <p:nvPr/>
          </p:nvSpPr>
          <p:spPr>
            <a:xfrm>
              <a:off x="431800" y="2135293"/>
              <a:ext cx="11595100" cy="2259"/>
            </a:xfrm>
            <a:prstGeom prst="line">
              <a:avLst/>
            </a:prstGeom>
            <a:noFill/>
            <a:ln w="12700" cap="flat">
              <a:solidFill>
                <a:srgbClr val="AB1500"/>
              </a:solidFill>
              <a:prstDash val="solid"/>
              <a:round/>
            </a:ln>
            <a:effectLst/>
          </p:spPr>
          <p:txBody>
            <a:bodyPr wrap="square" lIns="50800" tIns="50800" rIns="50800" bIns="50800" numCol="1" anchor="ctr">
              <a:noAutofit/>
            </a:bodyPr>
            <a:lstStyle/>
            <a:p>
              <a:endParaRPr sz="1266" dirty="0"/>
            </a:p>
          </p:txBody>
        </p:sp>
      </p:grpSp>
      <p:sp>
        <p:nvSpPr>
          <p:cNvPr id="6" name="Title Text"/>
          <p:cNvSpPr txBox="1">
            <a:spLocks noGrp="1"/>
          </p:cNvSpPr>
          <p:nvPr>
            <p:ph type="title"/>
          </p:nvPr>
        </p:nvSpPr>
        <p:spPr>
          <a:xfrm>
            <a:off x="714375" y="0"/>
            <a:ext cx="10870406" cy="1616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r>
              <a:t>Title Text</a:t>
            </a:r>
          </a:p>
        </p:txBody>
      </p:sp>
      <p:sp>
        <p:nvSpPr>
          <p:cNvPr id="7" name="Body Level One…"/>
          <p:cNvSpPr txBox="1">
            <a:spLocks noGrp="1"/>
          </p:cNvSpPr>
          <p:nvPr>
            <p:ph type="body" idx="1"/>
          </p:nvPr>
        </p:nvSpPr>
        <p:spPr>
          <a:xfrm>
            <a:off x="714375" y="1830586"/>
            <a:ext cx="10870406" cy="50274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2pPr marL="783590" indent="-285750">
              <a:spcBef>
                <a:spcPts val="800"/>
              </a:spcBef>
              <a:buClr>
                <a:srgbClr val="797BAA"/>
              </a:buClr>
              <a:buSzPct val="65000"/>
              <a:defRPr sz="3600"/>
            </a:lvl2pPr>
            <a:lvl3pPr marL="1183639" indent="-228600">
              <a:spcBef>
                <a:spcPts val="700"/>
              </a:spcBef>
              <a:buClr>
                <a:srgbClr val="A9A700"/>
              </a:buClr>
              <a:buSzPct val="55000"/>
              <a:defRPr sz="3400"/>
            </a:lvl3pPr>
            <a:lvl4pPr marL="1640839" indent="-228600">
              <a:spcBef>
                <a:spcPts val="600"/>
              </a:spcBef>
              <a:buSzPct val="100000"/>
              <a:buChar char=""/>
              <a:defRPr sz="2800"/>
            </a:lvl4pPr>
            <a:lvl5pPr marL="2098039" indent="-228600">
              <a:spcBef>
                <a:spcPts val="600"/>
              </a:spcBef>
              <a:buClr>
                <a:srgbClr val="FFFFFF"/>
              </a:buClr>
              <a:buSzPct val="8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10184160" y="6452152"/>
            <a:ext cx="256480" cy="254044"/>
          </a:xfrm>
          <a:prstGeom prst="rect">
            <a:avLst/>
          </a:prstGeom>
          <a:ln w="12700">
            <a:miter lim="400000"/>
          </a:ln>
        </p:spPr>
        <p:txBody>
          <a:bodyPr wrap="none" lIns="50800" tIns="50800" rIns="50800" bIns="50800" anchor="b">
            <a:spAutoFit/>
          </a:bodyPr>
          <a:lstStyle>
            <a:lvl1pPr algn="ctr" defTabSz="580409">
              <a:defRPr sz="984">
                <a:solidFill>
                  <a:srgbClr val="FFFFFF"/>
                </a:solidFill>
                <a:uFill>
                  <a:solidFill>
                    <a:srgbClr val="FFFFFF"/>
                  </a:solidFill>
                </a:uFill>
                <a:latin typeface="+mn-lt"/>
                <a:ea typeface="+mn-ea"/>
                <a:cs typeface="+mn-cs"/>
                <a:sym typeface="Arial"/>
              </a:defRPr>
            </a:lvl1pPr>
          </a:lstStyle>
          <a:p>
            <a:fld id="{86CB4B4D-7CA3-9044-876B-883B54F8677D}" type="slidenum">
              <a:rPr/>
              <a:t>‹#›</a:t>
            </a:fld>
            <a:endParaRPr dirty="0"/>
          </a:p>
        </p:txBody>
      </p:sp>
    </p:spTree>
    <p:extLst>
      <p:ext uri="{BB962C8B-B14F-4D97-AF65-F5344CB8AC3E}">
        <p14:creationId xmlns:p14="http://schemas.microsoft.com/office/powerpoint/2010/main" val="189250171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ransition spd="med"/>
  <p:txStyles>
    <p:titleStyle>
      <a:lvl1pPr marL="40638" marR="40638" indent="0" algn="l" defTabSz="910796" latinLnBrk="0">
        <a:lnSpc>
          <a:spcPct val="80000"/>
        </a:lnSpc>
        <a:spcBef>
          <a:spcPts val="0"/>
        </a:spcBef>
        <a:spcAft>
          <a:spcPts val="0"/>
        </a:spcAft>
        <a:buClrTx/>
        <a:buSzTx/>
        <a:buFontTx/>
        <a:buNone/>
        <a:tabLst/>
        <a:defRPr sz="4359" b="0" i="0" u="none" strike="noStrike" cap="none" spc="0" baseline="0">
          <a:solidFill>
            <a:srgbClr val="FFFFFF"/>
          </a:solidFill>
          <a:uFill>
            <a:solidFill>
              <a:srgbClr val="FFFFFF"/>
            </a:solidFill>
          </a:uFill>
          <a:latin typeface="+mj-lt"/>
          <a:ea typeface="+mj-ea"/>
          <a:cs typeface="+mj-cs"/>
          <a:sym typeface="Times New Roman"/>
        </a:defRPr>
      </a:lvl1pPr>
      <a:lvl2pPr marL="40638" marR="40638" indent="0" algn="l" defTabSz="910796" latinLnBrk="0">
        <a:lnSpc>
          <a:spcPct val="80000"/>
        </a:lnSpc>
        <a:spcBef>
          <a:spcPts val="0"/>
        </a:spcBef>
        <a:spcAft>
          <a:spcPts val="0"/>
        </a:spcAft>
        <a:buClrTx/>
        <a:buSzTx/>
        <a:buFontTx/>
        <a:buNone/>
        <a:tabLst/>
        <a:defRPr sz="4359" b="0" i="0" u="none" strike="noStrike" cap="none" spc="0" baseline="0">
          <a:solidFill>
            <a:srgbClr val="FFFFFF"/>
          </a:solidFill>
          <a:uFill>
            <a:solidFill>
              <a:srgbClr val="FFFFFF"/>
            </a:solidFill>
          </a:uFill>
          <a:latin typeface="+mj-lt"/>
          <a:ea typeface="+mj-ea"/>
          <a:cs typeface="+mj-cs"/>
          <a:sym typeface="Times New Roman"/>
        </a:defRPr>
      </a:lvl2pPr>
      <a:lvl3pPr marL="40638" marR="40638" indent="0" algn="l" defTabSz="910796" latinLnBrk="0">
        <a:lnSpc>
          <a:spcPct val="80000"/>
        </a:lnSpc>
        <a:spcBef>
          <a:spcPts val="0"/>
        </a:spcBef>
        <a:spcAft>
          <a:spcPts val="0"/>
        </a:spcAft>
        <a:buClrTx/>
        <a:buSzTx/>
        <a:buFontTx/>
        <a:buNone/>
        <a:tabLst/>
        <a:defRPr sz="4359" b="0" i="0" u="none" strike="noStrike" cap="none" spc="0" baseline="0">
          <a:solidFill>
            <a:srgbClr val="FFFFFF"/>
          </a:solidFill>
          <a:uFill>
            <a:solidFill>
              <a:srgbClr val="FFFFFF"/>
            </a:solidFill>
          </a:uFill>
          <a:latin typeface="+mj-lt"/>
          <a:ea typeface="+mj-ea"/>
          <a:cs typeface="+mj-cs"/>
          <a:sym typeface="Times New Roman"/>
        </a:defRPr>
      </a:lvl3pPr>
      <a:lvl4pPr marL="40638" marR="40638" indent="0" algn="l" defTabSz="910796" latinLnBrk="0">
        <a:lnSpc>
          <a:spcPct val="80000"/>
        </a:lnSpc>
        <a:spcBef>
          <a:spcPts val="0"/>
        </a:spcBef>
        <a:spcAft>
          <a:spcPts val="0"/>
        </a:spcAft>
        <a:buClrTx/>
        <a:buSzTx/>
        <a:buFontTx/>
        <a:buNone/>
        <a:tabLst/>
        <a:defRPr sz="4359" b="0" i="0" u="none" strike="noStrike" cap="none" spc="0" baseline="0">
          <a:solidFill>
            <a:srgbClr val="FFFFFF"/>
          </a:solidFill>
          <a:uFill>
            <a:solidFill>
              <a:srgbClr val="FFFFFF"/>
            </a:solidFill>
          </a:uFill>
          <a:latin typeface="+mj-lt"/>
          <a:ea typeface="+mj-ea"/>
          <a:cs typeface="+mj-cs"/>
          <a:sym typeface="Times New Roman"/>
        </a:defRPr>
      </a:lvl4pPr>
      <a:lvl5pPr marL="40638" marR="40638" indent="0" algn="l" defTabSz="910796" latinLnBrk="0">
        <a:lnSpc>
          <a:spcPct val="80000"/>
        </a:lnSpc>
        <a:spcBef>
          <a:spcPts val="0"/>
        </a:spcBef>
        <a:spcAft>
          <a:spcPts val="0"/>
        </a:spcAft>
        <a:buClrTx/>
        <a:buSzTx/>
        <a:buFontTx/>
        <a:buNone/>
        <a:tabLst/>
        <a:defRPr sz="4359" b="0" i="0" u="none" strike="noStrike" cap="none" spc="0" baseline="0">
          <a:solidFill>
            <a:srgbClr val="FFFFFF"/>
          </a:solidFill>
          <a:uFill>
            <a:solidFill>
              <a:srgbClr val="FFFFFF"/>
            </a:solidFill>
          </a:uFill>
          <a:latin typeface="+mj-lt"/>
          <a:ea typeface="+mj-ea"/>
          <a:cs typeface="+mj-cs"/>
          <a:sym typeface="Times New Roman"/>
        </a:defRPr>
      </a:lvl5pPr>
      <a:lvl6pPr marL="40638" marR="40638" indent="0" algn="l" defTabSz="910796" latinLnBrk="0">
        <a:lnSpc>
          <a:spcPct val="80000"/>
        </a:lnSpc>
        <a:spcBef>
          <a:spcPts val="0"/>
        </a:spcBef>
        <a:spcAft>
          <a:spcPts val="0"/>
        </a:spcAft>
        <a:buClrTx/>
        <a:buSzTx/>
        <a:buFontTx/>
        <a:buNone/>
        <a:tabLst/>
        <a:defRPr sz="4359" b="0" i="0" u="none" strike="noStrike" cap="none" spc="0" baseline="0">
          <a:solidFill>
            <a:srgbClr val="FFFFFF"/>
          </a:solidFill>
          <a:uFill>
            <a:solidFill>
              <a:srgbClr val="FFFFFF"/>
            </a:solidFill>
          </a:uFill>
          <a:latin typeface="+mj-lt"/>
          <a:ea typeface="+mj-ea"/>
          <a:cs typeface="+mj-cs"/>
          <a:sym typeface="Times New Roman"/>
        </a:defRPr>
      </a:lvl6pPr>
      <a:lvl7pPr marL="40638" marR="40638" indent="0" algn="l" defTabSz="910796" latinLnBrk="0">
        <a:lnSpc>
          <a:spcPct val="80000"/>
        </a:lnSpc>
        <a:spcBef>
          <a:spcPts val="0"/>
        </a:spcBef>
        <a:spcAft>
          <a:spcPts val="0"/>
        </a:spcAft>
        <a:buClrTx/>
        <a:buSzTx/>
        <a:buFontTx/>
        <a:buNone/>
        <a:tabLst/>
        <a:defRPr sz="4359" b="0" i="0" u="none" strike="noStrike" cap="none" spc="0" baseline="0">
          <a:solidFill>
            <a:srgbClr val="FFFFFF"/>
          </a:solidFill>
          <a:uFill>
            <a:solidFill>
              <a:srgbClr val="FFFFFF"/>
            </a:solidFill>
          </a:uFill>
          <a:latin typeface="+mj-lt"/>
          <a:ea typeface="+mj-ea"/>
          <a:cs typeface="+mj-cs"/>
          <a:sym typeface="Times New Roman"/>
        </a:defRPr>
      </a:lvl7pPr>
      <a:lvl8pPr marL="40638" marR="40638" indent="0" algn="l" defTabSz="910796" latinLnBrk="0">
        <a:lnSpc>
          <a:spcPct val="80000"/>
        </a:lnSpc>
        <a:spcBef>
          <a:spcPts val="0"/>
        </a:spcBef>
        <a:spcAft>
          <a:spcPts val="0"/>
        </a:spcAft>
        <a:buClrTx/>
        <a:buSzTx/>
        <a:buFontTx/>
        <a:buNone/>
        <a:tabLst/>
        <a:defRPr sz="4359" b="0" i="0" u="none" strike="noStrike" cap="none" spc="0" baseline="0">
          <a:solidFill>
            <a:srgbClr val="FFFFFF"/>
          </a:solidFill>
          <a:uFill>
            <a:solidFill>
              <a:srgbClr val="FFFFFF"/>
            </a:solidFill>
          </a:uFill>
          <a:latin typeface="+mj-lt"/>
          <a:ea typeface="+mj-ea"/>
          <a:cs typeface="+mj-cs"/>
          <a:sym typeface="Times New Roman"/>
        </a:defRPr>
      </a:lvl8pPr>
      <a:lvl9pPr marL="40638" marR="40638" indent="0" algn="l" defTabSz="910796" latinLnBrk="0">
        <a:lnSpc>
          <a:spcPct val="80000"/>
        </a:lnSpc>
        <a:spcBef>
          <a:spcPts val="0"/>
        </a:spcBef>
        <a:spcAft>
          <a:spcPts val="0"/>
        </a:spcAft>
        <a:buClrTx/>
        <a:buSzTx/>
        <a:buFontTx/>
        <a:buNone/>
        <a:tabLst/>
        <a:defRPr sz="4359" b="0" i="0" u="none" strike="noStrike" cap="none" spc="0" baseline="0">
          <a:solidFill>
            <a:srgbClr val="FFFFFF"/>
          </a:solidFill>
          <a:uFill>
            <a:solidFill>
              <a:srgbClr val="FFFFFF"/>
            </a:solidFill>
          </a:uFill>
          <a:latin typeface="+mj-lt"/>
          <a:ea typeface="+mj-ea"/>
          <a:cs typeface="+mj-cs"/>
          <a:sym typeface="Times New Roman"/>
        </a:defRPr>
      </a:lvl9pPr>
    </p:titleStyle>
    <p:bodyStyle>
      <a:lvl1pPr marL="269667" marR="40638" indent="-241093" algn="l" defTabSz="910796" rtl="0" latinLnBrk="0">
        <a:lnSpc>
          <a:spcPct val="100000"/>
        </a:lnSpc>
        <a:spcBef>
          <a:spcPts val="703"/>
        </a:spcBef>
        <a:spcAft>
          <a:spcPts val="0"/>
        </a:spcAft>
        <a:buClr>
          <a:srgbClr val="AB1500"/>
        </a:buClr>
        <a:buSzPct val="75000"/>
        <a:buFontTx/>
        <a:buChar char=""/>
        <a:tabLst/>
        <a:defRPr sz="3094" b="0" i="0" u="none" strike="noStrike" cap="none" spc="0" baseline="0">
          <a:solidFill>
            <a:srgbClr val="FFFFFF"/>
          </a:solidFill>
          <a:uFill>
            <a:solidFill>
              <a:srgbClr val="FFFFFF"/>
            </a:solidFill>
          </a:uFill>
          <a:latin typeface="+mn-lt"/>
          <a:ea typeface="+mn-ea"/>
          <a:cs typeface="+mn-cs"/>
          <a:sym typeface="Arial"/>
        </a:defRPr>
      </a:lvl1pPr>
      <a:lvl2pPr marL="595588" marR="40638" indent="-245557" algn="l" defTabSz="910796" rtl="0" latinLnBrk="0">
        <a:lnSpc>
          <a:spcPct val="100000"/>
        </a:lnSpc>
        <a:spcBef>
          <a:spcPts val="703"/>
        </a:spcBef>
        <a:spcAft>
          <a:spcPts val="0"/>
        </a:spcAft>
        <a:buClr>
          <a:srgbClr val="AB1500"/>
        </a:buClr>
        <a:buSzPct val="75000"/>
        <a:buFontTx/>
        <a:buChar char=""/>
        <a:tabLst/>
        <a:defRPr sz="3094" b="0" i="0" u="none" strike="noStrike" cap="none" spc="0" baseline="0">
          <a:solidFill>
            <a:srgbClr val="FFFFFF"/>
          </a:solidFill>
          <a:uFill>
            <a:solidFill>
              <a:srgbClr val="FFFFFF"/>
            </a:solidFill>
          </a:uFill>
          <a:latin typeface="+mn-lt"/>
          <a:ea typeface="+mn-ea"/>
          <a:cs typeface="+mn-cs"/>
          <a:sym typeface="Arial"/>
        </a:defRPr>
      </a:lvl2pPr>
      <a:lvl3pPr marL="879490" marR="40638" indent="-208002" algn="l" defTabSz="910796" rtl="0" latinLnBrk="0">
        <a:lnSpc>
          <a:spcPct val="100000"/>
        </a:lnSpc>
        <a:spcBef>
          <a:spcPts val="703"/>
        </a:spcBef>
        <a:spcAft>
          <a:spcPts val="0"/>
        </a:spcAft>
        <a:buClr>
          <a:srgbClr val="AB1500"/>
        </a:buClr>
        <a:buSzPct val="75000"/>
        <a:buFontTx/>
        <a:buChar char=""/>
        <a:tabLst/>
        <a:defRPr sz="3094" b="0" i="0" u="none" strike="noStrike" cap="none" spc="0" baseline="0">
          <a:solidFill>
            <a:srgbClr val="FFFFFF"/>
          </a:solidFill>
          <a:uFill>
            <a:solidFill>
              <a:srgbClr val="FFFFFF"/>
            </a:solidFill>
          </a:uFill>
          <a:latin typeface="+mn-lt"/>
          <a:ea typeface="+mn-ea"/>
          <a:cs typeface="+mn-cs"/>
          <a:sym typeface="Arial"/>
        </a:defRPr>
      </a:lvl3pPr>
      <a:lvl4pPr marL="1245519" marR="40638" indent="-252573" algn="l" defTabSz="910796" rtl="0" latinLnBrk="0">
        <a:lnSpc>
          <a:spcPct val="100000"/>
        </a:lnSpc>
        <a:spcBef>
          <a:spcPts val="703"/>
        </a:spcBef>
        <a:spcAft>
          <a:spcPts val="0"/>
        </a:spcAft>
        <a:buClr>
          <a:srgbClr val="AB1500"/>
        </a:buClr>
        <a:buSzPct val="75000"/>
        <a:buFontTx/>
        <a:buChar char=""/>
        <a:tabLst/>
        <a:defRPr sz="3094" b="0" i="0" u="none" strike="noStrike" cap="none" spc="0" baseline="0">
          <a:solidFill>
            <a:srgbClr val="FFFFFF"/>
          </a:solidFill>
          <a:uFill>
            <a:solidFill>
              <a:srgbClr val="FFFFFF"/>
            </a:solidFill>
          </a:uFill>
          <a:latin typeface="+mn-lt"/>
          <a:ea typeface="+mn-ea"/>
          <a:cs typeface="+mn-cs"/>
          <a:sym typeface="Arial"/>
        </a:defRPr>
      </a:lvl4pPr>
      <a:lvl5pPr marL="1566976" marR="40638" indent="-252573" algn="l" defTabSz="910796" rtl="0" latinLnBrk="0">
        <a:lnSpc>
          <a:spcPct val="100000"/>
        </a:lnSpc>
        <a:spcBef>
          <a:spcPts val="703"/>
        </a:spcBef>
        <a:spcAft>
          <a:spcPts val="0"/>
        </a:spcAft>
        <a:buClr>
          <a:srgbClr val="AB1500"/>
        </a:buClr>
        <a:buSzPct val="75000"/>
        <a:buFontTx/>
        <a:buChar char=""/>
        <a:tabLst/>
        <a:defRPr sz="3094" b="0" i="0" u="none" strike="noStrike" cap="none" spc="0" baseline="0">
          <a:solidFill>
            <a:srgbClr val="FFFFFF"/>
          </a:solidFill>
          <a:uFill>
            <a:solidFill>
              <a:srgbClr val="FFFFFF"/>
            </a:solidFill>
          </a:uFill>
          <a:latin typeface="+mn-lt"/>
          <a:ea typeface="+mn-ea"/>
          <a:cs typeface="+mn-cs"/>
          <a:sym typeface="Arial"/>
        </a:defRPr>
      </a:lvl5pPr>
      <a:lvl6pPr marL="1566976" marR="40638" indent="-252573" algn="l" defTabSz="910796" rtl="0" latinLnBrk="0">
        <a:lnSpc>
          <a:spcPct val="100000"/>
        </a:lnSpc>
        <a:spcBef>
          <a:spcPts val="703"/>
        </a:spcBef>
        <a:spcAft>
          <a:spcPts val="0"/>
        </a:spcAft>
        <a:buClr>
          <a:srgbClr val="AB1500"/>
        </a:buClr>
        <a:buSzPct val="75000"/>
        <a:buFontTx/>
        <a:buChar char=""/>
        <a:tabLst/>
        <a:defRPr sz="3094" b="0" i="0" u="none" strike="noStrike" cap="none" spc="0" baseline="0">
          <a:solidFill>
            <a:srgbClr val="FFFFFF"/>
          </a:solidFill>
          <a:uFill>
            <a:solidFill>
              <a:srgbClr val="FFFFFF"/>
            </a:solidFill>
          </a:uFill>
          <a:latin typeface="+mn-lt"/>
          <a:ea typeface="+mn-ea"/>
          <a:cs typeface="+mn-cs"/>
          <a:sym typeface="Arial"/>
        </a:defRPr>
      </a:lvl6pPr>
      <a:lvl7pPr marL="1566976" marR="40638" indent="-252573" algn="l" defTabSz="910796" rtl="0" latinLnBrk="0">
        <a:lnSpc>
          <a:spcPct val="100000"/>
        </a:lnSpc>
        <a:spcBef>
          <a:spcPts val="703"/>
        </a:spcBef>
        <a:spcAft>
          <a:spcPts val="0"/>
        </a:spcAft>
        <a:buClr>
          <a:srgbClr val="AB1500"/>
        </a:buClr>
        <a:buSzPct val="75000"/>
        <a:buFontTx/>
        <a:buChar char=""/>
        <a:tabLst/>
        <a:defRPr sz="3094" b="0" i="0" u="none" strike="noStrike" cap="none" spc="0" baseline="0">
          <a:solidFill>
            <a:srgbClr val="FFFFFF"/>
          </a:solidFill>
          <a:uFill>
            <a:solidFill>
              <a:srgbClr val="FFFFFF"/>
            </a:solidFill>
          </a:uFill>
          <a:latin typeface="+mn-lt"/>
          <a:ea typeface="+mn-ea"/>
          <a:cs typeface="+mn-cs"/>
          <a:sym typeface="Arial"/>
        </a:defRPr>
      </a:lvl7pPr>
      <a:lvl8pPr marL="1566976" marR="40638" indent="-252573" algn="l" defTabSz="910796" rtl="0" latinLnBrk="0">
        <a:lnSpc>
          <a:spcPct val="100000"/>
        </a:lnSpc>
        <a:spcBef>
          <a:spcPts val="703"/>
        </a:spcBef>
        <a:spcAft>
          <a:spcPts val="0"/>
        </a:spcAft>
        <a:buClr>
          <a:srgbClr val="AB1500"/>
        </a:buClr>
        <a:buSzPct val="75000"/>
        <a:buFontTx/>
        <a:buChar char=""/>
        <a:tabLst/>
        <a:defRPr sz="3094" b="0" i="0" u="none" strike="noStrike" cap="none" spc="0" baseline="0">
          <a:solidFill>
            <a:srgbClr val="FFFFFF"/>
          </a:solidFill>
          <a:uFill>
            <a:solidFill>
              <a:srgbClr val="FFFFFF"/>
            </a:solidFill>
          </a:uFill>
          <a:latin typeface="+mn-lt"/>
          <a:ea typeface="+mn-ea"/>
          <a:cs typeface="+mn-cs"/>
          <a:sym typeface="Arial"/>
        </a:defRPr>
      </a:lvl8pPr>
      <a:lvl9pPr marL="1566976" marR="40638" indent="-252573" algn="l" defTabSz="910796" rtl="0" latinLnBrk="0">
        <a:lnSpc>
          <a:spcPct val="100000"/>
        </a:lnSpc>
        <a:spcBef>
          <a:spcPts val="703"/>
        </a:spcBef>
        <a:spcAft>
          <a:spcPts val="0"/>
        </a:spcAft>
        <a:buClr>
          <a:srgbClr val="AB1500"/>
        </a:buClr>
        <a:buSzPct val="75000"/>
        <a:buFontTx/>
        <a:buChar char=""/>
        <a:tabLst/>
        <a:defRPr sz="3094" b="0" i="0" u="none" strike="noStrike" cap="none" spc="0" baseline="0">
          <a:solidFill>
            <a:srgbClr val="FFFFFF"/>
          </a:solidFill>
          <a:uFill>
            <a:solidFill>
              <a:srgbClr val="FFFFFF"/>
            </a:solidFill>
          </a:uFill>
          <a:latin typeface="+mn-lt"/>
          <a:ea typeface="+mn-ea"/>
          <a:cs typeface="+mn-cs"/>
          <a:sym typeface="Arial"/>
        </a:defRPr>
      </a:lvl9pPr>
    </p:bodyStyle>
    <p:otherStyle>
      <a:lvl1pPr marL="0" marR="0" indent="0" algn="ctr" defTabSz="580409" latinLnBrk="0">
        <a:lnSpc>
          <a:spcPct val="100000"/>
        </a:lnSpc>
        <a:spcBef>
          <a:spcPts val="0"/>
        </a:spcBef>
        <a:spcAft>
          <a:spcPts val="0"/>
        </a:spcAft>
        <a:buClrTx/>
        <a:buSzTx/>
        <a:buFontTx/>
        <a:buNone/>
        <a:tabLst/>
        <a:defRPr sz="984" b="0" i="0" u="none" strike="noStrike" cap="none" spc="0" baseline="0">
          <a:solidFill>
            <a:schemeClr val="tx1"/>
          </a:solidFill>
          <a:uFill>
            <a:solidFill>
              <a:srgbClr val="FFFFFF"/>
            </a:solidFill>
          </a:uFill>
          <a:latin typeface="+mn-lt"/>
          <a:ea typeface="+mn-ea"/>
          <a:cs typeface="+mn-cs"/>
          <a:sym typeface="Arial"/>
        </a:defRPr>
      </a:lvl1pPr>
      <a:lvl2pPr marL="0" marR="0" indent="0" algn="ctr" defTabSz="580409" latinLnBrk="0">
        <a:lnSpc>
          <a:spcPct val="100000"/>
        </a:lnSpc>
        <a:spcBef>
          <a:spcPts val="0"/>
        </a:spcBef>
        <a:spcAft>
          <a:spcPts val="0"/>
        </a:spcAft>
        <a:buClrTx/>
        <a:buSzTx/>
        <a:buFontTx/>
        <a:buNone/>
        <a:tabLst/>
        <a:defRPr sz="984" b="0" i="0" u="none" strike="noStrike" cap="none" spc="0" baseline="0">
          <a:solidFill>
            <a:schemeClr val="tx1"/>
          </a:solidFill>
          <a:uFill>
            <a:solidFill>
              <a:srgbClr val="FFFFFF"/>
            </a:solidFill>
          </a:uFill>
          <a:latin typeface="+mn-lt"/>
          <a:ea typeface="+mn-ea"/>
          <a:cs typeface="+mn-cs"/>
          <a:sym typeface="Arial"/>
        </a:defRPr>
      </a:lvl2pPr>
      <a:lvl3pPr marL="0" marR="0" indent="0" algn="ctr" defTabSz="580409" latinLnBrk="0">
        <a:lnSpc>
          <a:spcPct val="100000"/>
        </a:lnSpc>
        <a:spcBef>
          <a:spcPts val="0"/>
        </a:spcBef>
        <a:spcAft>
          <a:spcPts val="0"/>
        </a:spcAft>
        <a:buClrTx/>
        <a:buSzTx/>
        <a:buFontTx/>
        <a:buNone/>
        <a:tabLst/>
        <a:defRPr sz="984" b="0" i="0" u="none" strike="noStrike" cap="none" spc="0" baseline="0">
          <a:solidFill>
            <a:schemeClr val="tx1"/>
          </a:solidFill>
          <a:uFill>
            <a:solidFill>
              <a:srgbClr val="FFFFFF"/>
            </a:solidFill>
          </a:uFill>
          <a:latin typeface="+mn-lt"/>
          <a:ea typeface="+mn-ea"/>
          <a:cs typeface="+mn-cs"/>
          <a:sym typeface="Arial"/>
        </a:defRPr>
      </a:lvl3pPr>
      <a:lvl4pPr marL="0" marR="0" indent="0" algn="ctr" defTabSz="580409" latinLnBrk="0">
        <a:lnSpc>
          <a:spcPct val="100000"/>
        </a:lnSpc>
        <a:spcBef>
          <a:spcPts val="0"/>
        </a:spcBef>
        <a:spcAft>
          <a:spcPts val="0"/>
        </a:spcAft>
        <a:buClrTx/>
        <a:buSzTx/>
        <a:buFontTx/>
        <a:buNone/>
        <a:tabLst/>
        <a:defRPr sz="984" b="0" i="0" u="none" strike="noStrike" cap="none" spc="0" baseline="0">
          <a:solidFill>
            <a:schemeClr val="tx1"/>
          </a:solidFill>
          <a:uFill>
            <a:solidFill>
              <a:srgbClr val="FFFFFF"/>
            </a:solidFill>
          </a:uFill>
          <a:latin typeface="+mn-lt"/>
          <a:ea typeface="+mn-ea"/>
          <a:cs typeface="+mn-cs"/>
          <a:sym typeface="Arial"/>
        </a:defRPr>
      </a:lvl4pPr>
      <a:lvl5pPr marL="0" marR="0" indent="0" algn="ctr" defTabSz="580409" latinLnBrk="0">
        <a:lnSpc>
          <a:spcPct val="100000"/>
        </a:lnSpc>
        <a:spcBef>
          <a:spcPts val="0"/>
        </a:spcBef>
        <a:spcAft>
          <a:spcPts val="0"/>
        </a:spcAft>
        <a:buClrTx/>
        <a:buSzTx/>
        <a:buFontTx/>
        <a:buNone/>
        <a:tabLst/>
        <a:defRPr sz="984" b="0" i="0" u="none" strike="noStrike" cap="none" spc="0" baseline="0">
          <a:solidFill>
            <a:schemeClr val="tx1"/>
          </a:solidFill>
          <a:uFill>
            <a:solidFill>
              <a:srgbClr val="FFFFFF"/>
            </a:solidFill>
          </a:uFill>
          <a:latin typeface="+mn-lt"/>
          <a:ea typeface="+mn-ea"/>
          <a:cs typeface="+mn-cs"/>
          <a:sym typeface="Arial"/>
        </a:defRPr>
      </a:lvl5pPr>
      <a:lvl6pPr marL="0" marR="0" indent="0" algn="ctr" defTabSz="580409" latinLnBrk="0">
        <a:lnSpc>
          <a:spcPct val="100000"/>
        </a:lnSpc>
        <a:spcBef>
          <a:spcPts val="0"/>
        </a:spcBef>
        <a:spcAft>
          <a:spcPts val="0"/>
        </a:spcAft>
        <a:buClrTx/>
        <a:buSzTx/>
        <a:buFontTx/>
        <a:buNone/>
        <a:tabLst/>
        <a:defRPr sz="984" b="0" i="0" u="none" strike="noStrike" cap="none" spc="0" baseline="0">
          <a:solidFill>
            <a:schemeClr val="tx1"/>
          </a:solidFill>
          <a:uFill>
            <a:solidFill>
              <a:srgbClr val="FFFFFF"/>
            </a:solidFill>
          </a:uFill>
          <a:latin typeface="+mn-lt"/>
          <a:ea typeface="+mn-ea"/>
          <a:cs typeface="+mn-cs"/>
          <a:sym typeface="Arial"/>
        </a:defRPr>
      </a:lvl6pPr>
      <a:lvl7pPr marL="0" marR="0" indent="0" algn="ctr" defTabSz="580409" latinLnBrk="0">
        <a:lnSpc>
          <a:spcPct val="100000"/>
        </a:lnSpc>
        <a:spcBef>
          <a:spcPts val="0"/>
        </a:spcBef>
        <a:spcAft>
          <a:spcPts val="0"/>
        </a:spcAft>
        <a:buClrTx/>
        <a:buSzTx/>
        <a:buFontTx/>
        <a:buNone/>
        <a:tabLst/>
        <a:defRPr sz="984" b="0" i="0" u="none" strike="noStrike" cap="none" spc="0" baseline="0">
          <a:solidFill>
            <a:schemeClr val="tx1"/>
          </a:solidFill>
          <a:uFill>
            <a:solidFill>
              <a:srgbClr val="FFFFFF"/>
            </a:solidFill>
          </a:uFill>
          <a:latin typeface="+mn-lt"/>
          <a:ea typeface="+mn-ea"/>
          <a:cs typeface="+mn-cs"/>
          <a:sym typeface="Arial"/>
        </a:defRPr>
      </a:lvl7pPr>
      <a:lvl8pPr marL="0" marR="0" indent="0" algn="ctr" defTabSz="580409" latinLnBrk="0">
        <a:lnSpc>
          <a:spcPct val="100000"/>
        </a:lnSpc>
        <a:spcBef>
          <a:spcPts val="0"/>
        </a:spcBef>
        <a:spcAft>
          <a:spcPts val="0"/>
        </a:spcAft>
        <a:buClrTx/>
        <a:buSzTx/>
        <a:buFontTx/>
        <a:buNone/>
        <a:tabLst/>
        <a:defRPr sz="984" b="0" i="0" u="none" strike="noStrike" cap="none" spc="0" baseline="0">
          <a:solidFill>
            <a:schemeClr val="tx1"/>
          </a:solidFill>
          <a:uFill>
            <a:solidFill>
              <a:srgbClr val="FFFFFF"/>
            </a:solidFill>
          </a:uFill>
          <a:latin typeface="+mn-lt"/>
          <a:ea typeface="+mn-ea"/>
          <a:cs typeface="+mn-cs"/>
          <a:sym typeface="Arial"/>
        </a:defRPr>
      </a:lvl8pPr>
      <a:lvl9pPr marL="0" marR="0" indent="0" algn="ctr" defTabSz="580409" latinLnBrk="0">
        <a:lnSpc>
          <a:spcPct val="100000"/>
        </a:lnSpc>
        <a:spcBef>
          <a:spcPts val="0"/>
        </a:spcBef>
        <a:spcAft>
          <a:spcPts val="0"/>
        </a:spcAft>
        <a:buClrTx/>
        <a:buSzTx/>
        <a:buFontTx/>
        <a:buNone/>
        <a:tabLst/>
        <a:defRPr sz="984" b="0" i="0" u="none" strike="noStrike" cap="none" spc="0" baseline="0">
          <a:solidFill>
            <a:schemeClr val="tx1"/>
          </a:solidFill>
          <a:uFill>
            <a:solidFill>
              <a:srgbClr val="FFFFFF"/>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tif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7EC16C3A-6F0B-4DE7-A553-E6677E05EE5D}"/>
              </a:ext>
            </a:extLst>
          </p:cNvPr>
          <p:cNvPicPr>
            <a:picLocks noChangeAspect="1"/>
          </p:cNvPicPr>
          <p:nvPr/>
        </p:nvPicPr>
        <p:blipFill rotWithShape="1">
          <a:blip r:embed="rId2"/>
          <a:srcRect b="15414"/>
          <a:stretch/>
        </p:blipFill>
        <p:spPr>
          <a:xfrm>
            <a:off x="-3047" y="10"/>
            <a:ext cx="12191999" cy="6857990"/>
          </a:xfrm>
          <a:prstGeom prst="rect">
            <a:avLst/>
          </a:prstGeom>
        </p:spPr>
      </p:pic>
      <p:sp>
        <p:nvSpPr>
          <p:cNvPr id="14" name="Rectangle 8">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2346"/>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CCD17ED-065D-BF4B-8EC3-703296B1B6E4}"/>
              </a:ext>
            </a:extLst>
          </p:cNvPr>
          <p:cNvSpPr>
            <a:spLocks noGrp="1"/>
          </p:cNvSpPr>
          <p:nvPr>
            <p:ph type="subTitle" idx="1"/>
          </p:nvPr>
        </p:nvSpPr>
        <p:spPr>
          <a:xfrm>
            <a:off x="318682" y="358140"/>
            <a:ext cx="11548533" cy="1794998"/>
          </a:xfrm>
        </p:spPr>
        <p:txBody>
          <a:bodyPr anchor="t">
            <a:normAutofit/>
          </a:bodyPr>
          <a:lstStyle/>
          <a:p>
            <a:pPr algn="l"/>
            <a:r>
              <a:rPr lang="en-US" sz="2400" dirty="0">
                <a:solidFill>
                  <a:schemeClr val="bg1"/>
                </a:solidFill>
              </a:rPr>
              <a:t>Chapter 18</a:t>
            </a:r>
          </a:p>
        </p:txBody>
      </p:sp>
      <p:sp>
        <p:nvSpPr>
          <p:cNvPr id="15" name="Rectangle 1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534655"/>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75BCCD-74C3-4641-9233-18FFD3E7D813}"/>
              </a:ext>
            </a:extLst>
          </p:cNvPr>
          <p:cNvSpPr>
            <a:spLocks noGrp="1"/>
          </p:cNvSpPr>
          <p:nvPr>
            <p:ph type="ctrTitle"/>
          </p:nvPr>
        </p:nvSpPr>
        <p:spPr>
          <a:xfrm>
            <a:off x="321733" y="2306963"/>
            <a:ext cx="11545482" cy="3990967"/>
          </a:xfrm>
        </p:spPr>
        <p:txBody>
          <a:bodyPr anchor="b">
            <a:normAutofit/>
          </a:bodyPr>
          <a:lstStyle/>
          <a:p>
            <a:r>
              <a:rPr lang="en-US" sz="8000" dirty="0">
                <a:solidFill>
                  <a:schemeClr val="tx1"/>
                </a:solidFill>
                <a:highlight>
                  <a:srgbClr val="C0C0C0"/>
                </a:highlight>
              </a:rPr>
              <a:t>Prokaryotic and Eukaryotic gene Regulation</a:t>
            </a:r>
          </a:p>
        </p:txBody>
      </p:sp>
    </p:spTree>
    <p:extLst>
      <p:ext uri="{BB962C8B-B14F-4D97-AF65-F5344CB8AC3E}">
        <p14:creationId xmlns:p14="http://schemas.microsoft.com/office/powerpoint/2010/main" val="1334986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7433-4532-074E-8DA0-100CFEA9F83E}"/>
              </a:ext>
            </a:extLst>
          </p:cNvPr>
          <p:cNvSpPr>
            <a:spLocks noGrp="1"/>
          </p:cNvSpPr>
          <p:nvPr>
            <p:ph type="title"/>
          </p:nvPr>
        </p:nvSpPr>
        <p:spPr>
          <a:xfrm>
            <a:off x="542442" y="446943"/>
            <a:ext cx="11418277" cy="985484"/>
          </a:xfrm>
        </p:spPr>
        <p:txBody>
          <a:bodyPr>
            <a:normAutofit/>
          </a:bodyPr>
          <a:lstStyle/>
          <a:p>
            <a:r>
              <a:rPr lang="en-US" b="1" dirty="0">
                <a:solidFill>
                  <a:srgbClr val="FFFF00"/>
                </a:solidFill>
              </a:rPr>
              <a:t>Eukaryotic Gene Regulation—1. Access to Genes </a:t>
            </a:r>
          </a:p>
        </p:txBody>
      </p:sp>
      <p:sp>
        <p:nvSpPr>
          <p:cNvPr id="3" name="Content Placeholder 2">
            <a:extLst>
              <a:ext uri="{FF2B5EF4-FFF2-40B4-BE49-F238E27FC236}">
                <a16:creationId xmlns:a16="http://schemas.microsoft.com/office/drawing/2014/main" id="{086DF91A-49CB-5042-9381-AA79C24E8820}"/>
              </a:ext>
            </a:extLst>
          </p:cNvPr>
          <p:cNvSpPr>
            <a:spLocks noGrp="1"/>
          </p:cNvSpPr>
          <p:nvPr>
            <p:ph idx="1"/>
          </p:nvPr>
        </p:nvSpPr>
        <p:spPr>
          <a:xfrm>
            <a:off x="542442" y="1628078"/>
            <a:ext cx="4383154" cy="4587328"/>
          </a:xfrm>
        </p:spPr>
        <p:txBody>
          <a:bodyPr>
            <a:noAutofit/>
          </a:bodyPr>
          <a:lstStyle/>
          <a:p>
            <a:r>
              <a:rPr lang="en-US" sz="2400" dirty="0"/>
              <a:t>DNA packaging/unpackaging and modification are ways in which gene regulation occurs by providing access to the genes.</a:t>
            </a:r>
          </a:p>
          <a:p>
            <a:pPr lvl="1"/>
            <a:r>
              <a:rPr lang="en-US" sz="2200" dirty="0"/>
              <a:t>Methylation of DNA and histones.</a:t>
            </a:r>
          </a:p>
          <a:p>
            <a:pPr lvl="1"/>
            <a:r>
              <a:rPr lang="en-US" sz="2200" dirty="0"/>
              <a:t>Acetylation of histones.</a:t>
            </a:r>
          </a:p>
        </p:txBody>
      </p:sp>
      <p:pic>
        <p:nvPicPr>
          <p:cNvPr id="5" name="Picture 4">
            <a:extLst>
              <a:ext uri="{FF2B5EF4-FFF2-40B4-BE49-F238E27FC236}">
                <a16:creationId xmlns:a16="http://schemas.microsoft.com/office/drawing/2014/main" id="{5DED0BA6-3A11-D941-83DA-689D89EAE007}"/>
              </a:ext>
            </a:extLst>
          </p:cNvPr>
          <p:cNvPicPr>
            <a:picLocks noChangeAspect="1"/>
          </p:cNvPicPr>
          <p:nvPr/>
        </p:nvPicPr>
        <p:blipFill>
          <a:blip r:embed="rId2"/>
          <a:stretch>
            <a:fillRect/>
          </a:stretch>
        </p:blipFill>
        <p:spPr>
          <a:xfrm>
            <a:off x="4925596" y="1628078"/>
            <a:ext cx="6873594" cy="4622492"/>
          </a:xfrm>
          <a:prstGeom prst="rect">
            <a:avLst/>
          </a:prstGeom>
          <a:ln w="0">
            <a:solidFill>
              <a:srgbClr val="000000"/>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83259493-8C3F-2F4C-A886-EFACCC74942F}"/>
              </a:ext>
            </a:extLst>
          </p:cNvPr>
          <p:cNvSpPr txBox="1"/>
          <p:nvPr/>
        </p:nvSpPr>
        <p:spPr>
          <a:xfrm>
            <a:off x="4817139" y="6250570"/>
            <a:ext cx="4060727" cy="184666"/>
          </a:xfrm>
          <a:prstGeom prst="rect">
            <a:avLst/>
          </a:prstGeom>
          <a:noFill/>
        </p:spPr>
        <p:txBody>
          <a:bodyPr wrap="none" rtlCol="0">
            <a:spAutoFit/>
          </a:bodyPr>
          <a:lstStyle/>
          <a:p>
            <a:r>
              <a:rPr lang="en-US" sz="600" dirty="0"/>
              <a:t>https://s3-us-west-2.amazonaws.com/courses-images/wp-content/uploads/sites/1087/2016/12/12233132/Figure_16_03_03.jpg</a:t>
            </a:r>
          </a:p>
        </p:txBody>
      </p:sp>
      <p:pic>
        <p:nvPicPr>
          <p:cNvPr id="4" name="Picture 3">
            <a:extLst>
              <a:ext uri="{FF2B5EF4-FFF2-40B4-BE49-F238E27FC236}">
                <a16:creationId xmlns:a16="http://schemas.microsoft.com/office/drawing/2014/main" id="{F49732DA-554D-B3E7-439D-25A43C5D84DB}"/>
              </a:ext>
            </a:extLst>
          </p:cNvPr>
          <p:cNvPicPr>
            <a:picLocks noChangeAspect="1"/>
          </p:cNvPicPr>
          <p:nvPr/>
        </p:nvPicPr>
        <p:blipFill>
          <a:blip r:embed="rId3"/>
          <a:stretch>
            <a:fillRect/>
          </a:stretch>
        </p:blipFill>
        <p:spPr>
          <a:xfrm>
            <a:off x="505999" y="5269679"/>
            <a:ext cx="3924300" cy="102870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7485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76468" y="876354"/>
            <a:ext cx="11223002" cy="1044251"/>
          </a:xfrm>
        </p:spPr>
        <p:txBody>
          <a:bodyPr>
            <a:normAutofit/>
          </a:bodyPr>
          <a:lstStyle/>
          <a:p>
            <a:r>
              <a:rPr lang="en-US" b="1" dirty="0">
                <a:solidFill>
                  <a:srgbClr val="FFFF00"/>
                </a:solidFill>
              </a:rPr>
              <a:t>Chromatin Structure</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368208" y="2115087"/>
            <a:ext cx="5549510" cy="4217229"/>
          </a:xfrm>
        </p:spPr>
        <p:txBody>
          <a:bodyPr>
            <a:noAutofit/>
          </a:bodyPr>
          <a:lstStyle/>
          <a:p>
            <a:r>
              <a:rPr lang="en-US" sz="2800" dirty="0"/>
              <a:t>Chromatin is the mixture of DNA and proteins, and its structure also impacts transcription.</a:t>
            </a:r>
          </a:p>
          <a:p>
            <a:pPr lvl="1"/>
            <a:r>
              <a:rPr lang="en-US" sz="2600" dirty="0"/>
              <a:t>DNA is wrapped around histone proteins into structures called nucleosomes.</a:t>
            </a:r>
          </a:p>
          <a:p>
            <a:pPr lvl="1"/>
            <a:r>
              <a:rPr lang="en-US" sz="2600" dirty="0"/>
              <a:t>The presence of these structures presents a major obstacle for the transcription of genes.</a:t>
            </a:r>
          </a:p>
        </p:txBody>
      </p:sp>
      <p:sp>
        <p:nvSpPr>
          <p:cNvPr id="5" name="TextBox 4">
            <a:extLst>
              <a:ext uri="{FF2B5EF4-FFF2-40B4-BE49-F238E27FC236}">
                <a16:creationId xmlns:a16="http://schemas.microsoft.com/office/drawing/2014/main" id="{1E24AE5D-74B6-6F4C-A413-75C26C9EE43A}"/>
              </a:ext>
            </a:extLst>
          </p:cNvPr>
          <p:cNvSpPr txBox="1"/>
          <p:nvPr/>
        </p:nvSpPr>
        <p:spPr>
          <a:xfrm>
            <a:off x="5560753" y="5941437"/>
            <a:ext cx="5036956" cy="184666"/>
          </a:xfrm>
          <a:prstGeom prst="rect">
            <a:avLst/>
          </a:prstGeom>
          <a:noFill/>
        </p:spPr>
        <p:txBody>
          <a:bodyPr wrap="none" rtlCol="0">
            <a:spAutoFit/>
          </a:bodyPr>
          <a:lstStyle/>
          <a:p>
            <a:r>
              <a:rPr lang="en-US" sz="600" dirty="0"/>
              <a:t>https://media.springernature.com/original/springer-static/image/chp%3A10.1007%2F978-3-319-59786-7_12/MediaObjects/339698_1_En_12_Fig2a_HTML.gif</a:t>
            </a:r>
          </a:p>
        </p:txBody>
      </p:sp>
      <p:pic>
        <p:nvPicPr>
          <p:cNvPr id="4" name="Picture 3">
            <a:extLst>
              <a:ext uri="{FF2B5EF4-FFF2-40B4-BE49-F238E27FC236}">
                <a16:creationId xmlns:a16="http://schemas.microsoft.com/office/drawing/2014/main" id="{FF24294F-90E9-3D44-B965-921A0E53CD73}"/>
              </a:ext>
            </a:extLst>
          </p:cNvPr>
          <p:cNvPicPr>
            <a:picLocks noChangeAspect="1"/>
          </p:cNvPicPr>
          <p:nvPr/>
        </p:nvPicPr>
        <p:blipFill>
          <a:blip r:embed="rId2"/>
          <a:stretch>
            <a:fillRect/>
          </a:stretch>
        </p:blipFill>
        <p:spPr>
          <a:xfrm>
            <a:off x="5668613" y="1693239"/>
            <a:ext cx="6030857" cy="4217229"/>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03319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a:bodyPr>
          <a:lstStyle/>
          <a:p>
            <a:r>
              <a:rPr lang="en-US" b="1" dirty="0">
                <a:solidFill>
                  <a:srgbClr val="FFFF00"/>
                </a:solidFill>
              </a:rPr>
              <a:t>Chromatin Structure</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8" y="1441450"/>
            <a:ext cx="5730771" cy="4890866"/>
          </a:xfrm>
        </p:spPr>
        <p:txBody>
          <a:bodyPr>
            <a:noAutofit/>
          </a:bodyPr>
          <a:lstStyle/>
          <a:p>
            <a:r>
              <a:rPr lang="en-US" sz="2800" dirty="0"/>
              <a:t>Nonhistone chromosomal proteins and nucleosome remodeling factors facilitate binding of transcription factors to chromatin by altering the nucleosome structure.</a:t>
            </a:r>
          </a:p>
          <a:p>
            <a:r>
              <a:rPr lang="en-US" sz="2800" dirty="0"/>
              <a:t>Core histones have two domains, one domain binds with the DNA and also interacts with other histones.</a:t>
            </a:r>
          </a:p>
          <a:p>
            <a:r>
              <a:rPr lang="en-US" sz="2800" dirty="0"/>
              <a:t>The second domain extends outside of the nucleosome and can be modified.</a:t>
            </a:r>
          </a:p>
        </p:txBody>
      </p:sp>
      <p:sp>
        <p:nvSpPr>
          <p:cNvPr id="5" name="TextBox 4">
            <a:extLst>
              <a:ext uri="{FF2B5EF4-FFF2-40B4-BE49-F238E27FC236}">
                <a16:creationId xmlns:a16="http://schemas.microsoft.com/office/drawing/2014/main" id="{1E24AE5D-74B6-6F4C-A413-75C26C9EE43A}"/>
              </a:ext>
            </a:extLst>
          </p:cNvPr>
          <p:cNvSpPr txBox="1"/>
          <p:nvPr/>
        </p:nvSpPr>
        <p:spPr>
          <a:xfrm>
            <a:off x="6341869" y="6345995"/>
            <a:ext cx="2954655" cy="184666"/>
          </a:xfrm>
          <a:prstGeom prst="rect">
            <a:avLst/>
          </a:prstGeom>
          <a:noFill/>
        </p:spPr>
        <p:txBody>
          <a:bodyPr wrap="none" rtlCol="0">
            <a:spAutoFit/>
          </a:bodyPr>
          <a:lstStyle/>
          <a:p>
            <a:r>
              <a:rPr lang="en-US" sz="600" dirty="0"/>
              <a:t>https://schoolbag.info/chemistry/mcat_biochemistry/mcat_biochemistry.files/image171.jpg</a:t>
            </a:r>
          </a:p>
        </p:txBody>
      </p:sp>
      <p:pic>
        <p:nvPicPr>
          <p:cNvPr id="6" name="Picture 5">
            <a:extLst>
              <a:ext uri="{FF2B5EF4-FFF2-40B4-BE49-F238E27FC236}">
                <a16:creationId xmlns:a16="http://schemas.microsoft.com/office/drawing/2014/main" id="{ADDC2DE5-EC9D-DD4C-BBE1-72E27A74F4A7}"/>
              </a:ext>
            </a:extLst>
          </p:cNvPr>
          <p:cNvPicPr>
            <a:picLocks noChangeAspect="1"/>
          </p:cNvPicPr>
          <p:nvPr/>
        </p:nvPicPr>
        <p:blipFill>
          <a:blip r:embed="rId2"/>
          <a:stretch>
            <a:fillRect/>
          </a:stretch>
        </p:blipFill>
        <p:spPr>
          <a:xfrm>
            <a:off x="6341869" y="631696"/>
            <a:ext cx="5239031" cy="570062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11868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a:bodyPr>
          <a:lstStyle/>
          <a:p>
            <a:r>
              <a:rPr lang="en-US" b="1" dirty="0">
                <a:solidFill>
                  <a:srgbClr val="FFFF00"/>
                </a:solidFill>
              </a:rPr>
              <a:t>Chromatin Structure—Acetylation</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8" y="1441450"/>
            <a:ext cx="5730771" cy="4890866"/>
          </a:xfrm>
        </p:spPr>
        <p:txBody>
          <a:bodyPr>
            <a:noAutofit/>
          </a:bodyPr>
          <a:lstStyle/>
          <a:p>
            <a:r>
              <a:rPr lang="en-US" sz="2800" dirty="0"/>
              <a:t>Acetylation of the histone reduces the net positive charge, causing it to loosen its grip on the DNA, and changes its interaction with other proteins.</a:t>
            </a:r>
          </a:p>
          <a:p>
            <a:r>
              <a:rPr lang="en-US" sz="2800" dirty="0"/>
              <a:t>Histone acetylation also facilitates binding of transcription factors to nucleosomal DNA, thereby increasing the accessibility of chromatin to DNA-binding proteins.</a:t>
            </a:r>
          </a:p>
        </p:txBody>
      </p:sp>
      <p:sp>
        <p:nvSpPr>
          <p:cNvPr id="5" name="TextBox 4">
            <a:extLst>
              <a:ext uri="{FF2B5EF4-FFF2-40B4-BE49-F238E27FC236}">
                <a16:creationId xmlns:a16="http://schemas.microsoft.com/office/drawing/2014/main" id="{1E24AE5D-74B6-6F4C-A413-75C26C9EE43A}"/>
              </a:ext>
            </a:extLst>
          </p:cNvPr>
          <p:cNvSpPr txBox="1"/>
          <p:nvPr/>
        </p:nvSpPr>
        <p:spPr>
          <a:xfrm>
            <a:off x="6158927" y="6098078"/>
            <a:ext cx="5192447" cy="184666"/>
          </a:xfrm>
          <a:prstGeom prst="rect">
            <a:avLst/>
          </a:prstGeom>
          <a:noFill/>
        </p:spPr>
        <p:txBody>
          <a:bodyPr wrap="none" rtlCol="0">
            <a:spAutoFit/>
          </a:bodyPr>
          <a:lstStyle/>
          <a:p>
            <a:r>
              <a:rPr lang="en-US" sz="600" dirty="0"/>
              <a:t>https://i1.wp.com/s3-us-west-2.amazonaws.com/courses-images/wp-content/uploads/sites/1842/2017/05/26155238/figure-16-03-02.png?resize=586%2C453&amp;ssl=1</a:t>
            </a:r>
          </a:p>
        </p:txBody>
      </p:sp>
      <p:pic>
        <p:nvPicPr>
          <p:cNvPr id="6" name="Picture 5">
            <a:extLst>
              <a:ext uri="{FF2B5EF4-FFF2-40B4-BE49-F238E27FC236}">
                <a16:creationId xmlns:a16="http://schemas.microsoft.com/office/drawing/2014/main" id="{B0B01019-820F-E24D-B614-A1A65B9D9EE7}"/>
              </a:ext>
            </a:extLst>
          </p:cNvPr>
          <p:cNvPicPr>
            <a:picLocks noChangeAspect="1"/>
          </p:cNvPicPr>
          <p:nvPr/>
        </p:nvPicPr>
        <p:blipFill>
          <a:blip r:embed="rId2"/>
          <a:stretch>
            <a:fillRect/>
          </a:stretch>
        </p:blipFill>
        <p:spPr>
          <a:xfrm>
            <a:off x="6158927" y="1725260"/>
            <a:ext cx="5604916" cy="4323246"/>
          </a:xfrm>
          <a:prstGeom prst="rect">
            <a:avLst/>
          </a:prstGeom>
        </p:spPr>
      </p:pic>
    </p:spTree>
    <p:extLst>
      <p:ext uri="{BB962C8B-B14F-4D97-AF65-F5344CB8AC3E}">
        <p14:creationId xmlns:p14="http://schemas.microsoft.com/office/powerpoint/2010/main" val="3389400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a:bodyPr>
          <a:lstStyle/>
          <a:p>
            <a:r>
              <a:rPr lang="en-US" b="1" dirty="0">
                <a:solidFill>
                  <a:srgbClr val="FFFF00"/>
                </a:solidFill>
              </a:rPr>
              <a:t>Chromatin Structure—Acetylation</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590515" y="1569935"/>
            <a:ext cx="7122250" cy="3501249"/>
          </a:xfrm>
        </p:spPr>
        <p:txBody>
          <a:bodyPr>
            <a:noAutofit/>
          </a:bodyPr>
          <a:lstStyle/>
          <a:p>
            <a:r>
              <a:rPr lang="en-US" sz="2800" dirty="0"/>
              <a:t>The decondensed nucleosomal chromatin structure allows the RNA polymerase to transcribe through the nucleosome template—expressing the genes. </a:t>
            </a:r>
          </a:p>
          <a:p>
            <a:r>
              <a:rPr lang="en-US" sz="2800" dirty="0"/>
              <a:t>Some genes are clustered together so that when when one is made available, they all become available for transcription/translation.</a:t>
            </a:r>
          </a:p>
          <a:p>
            <a:endParaRPr lang="en-US" sz="2800" dirty="0"/>
          </a:p>
        </p:txBody>
      </p:sp>
      <p:sp>
        <p:nvSpPr>
          <p:cNvPr id="5" name="TextBox 4">
            <a:extLst>
              <a:ext uri="{FF2B5EF4-FFF2-40B4-BE49-F238E27FC236}">
                <a16:creationId xmlns:a16="http://schemas.microsoft.com/office/drawing/2014/main" id="{1E24AE5D-74B6-6F4C-A413-75C26C9EE43A}"/>
              </a:ext>
            </a:extLst>
          </p:cNvPr>
          <p:cNvSpPr txBox="1"/>
          <p:nvPr/>
        </p:nvSpPr>
        <p:spPr>
          <a:xfrm>
            <a:off x="5786039" y="6461524"/>
            <a:ext cx="6205545" cy="184666"/>
          </a:xfrm>
          <a:prstGeom prst="rect">
            <a:avLst/>
          </a:prstGeom>
          <a:noFill/>
        </p:spPr>
        <p:txBody>
          <a:bodyPr wrap="none" rtlCol="0">
            <a:spAutoFit/>
          </a:bodyPr>
          <a:lstStyle/>
          <a:p>
            <a:r>
              <a:rPr lang="en-US" sz="600" dirty="0"/>
              <a:t>https://www.researchgate.net/publication/270917749/figure/fig1/AS:650042629165101@1531993648278/Function-of-chromatin-remodeling-complexes-A-Native-chromatin-may-conceal-key.png</a:t>
            </a:r>
          </a:p>
        </p:txBody>
      </p:sp>
      <p:pic>
        <p:nvPicPr>
          <p:cNvPr id="4" name="Picture 3">
            <a:extLst>
              <a:ext uri="{FF2B5EF4-FFF2-40B4-BE49-F238E27FC236}">
                <a16:creationId xmlns:a16="http://schemas.microsoft.com/office/drawing/2014/main" id="{CB994718-B022-2642-9026-A36940E34BD4}"/>
              </a:ext>
            </a:extLst>
          </p:cNvPr>
          <p:cNvPicPr>
            <a:picLocks noChangeAspect="1"/>
          </p:cNvPicPr>
          <p:nvPr/>
        </p:nvPicPr>
        <p:blipFill>
          <a:blip r:embed="rId2"/>
          <a:stretch>
            <a:fillRect/>
          </a:stretch>
        </p:blipFill>
        <p:spPr>
          <a:xfrm>
            <a:off x="8129370" y="409549"/>
            <a:ext cx="3294004" cy="6029965"/>
          </a:xfrm>
          <a:prstGeom prst="rect">
            <a:avLst/>
          </a:prstGeom>
          <a:ln>
            <a:solidFill>
              <a:srgbClr val="000000"/>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5E9049F3-15A4-0C76-F9F2-9CD3DA241CB5}"/>
              </a:ext>
            </a:extLst>
          </p:cNvPr>
          <p:cNvPicPr>
            <a:picLocks noChangeAspect="1"/>
          </p:cNvPicPr>
          <p:nvPr/>
        </p:nvPicPr>
        <p:blipFill>
          <a:blip r:embed="rId3"/>
          <a:stretch>
            <a:fillRect/>
          </a:stretch>
        </p:blipFill>
        <p:spPr>
          <a:xfrm>
            <a:off x="4563817" y="5587032"/>
            <a:ext cx="3468141" cy="628374"/>
          </a:xfrm>
          <a:prstGeom prst="rect">
            <a:avLst/>
          </a:prstGeom>
          <a:ln>
            <a:solidFill>
              <a:srgbClr val="000000"/>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6A5BF6D-15AD-A724-D604-6AC10E41FBC6}"/>
              </a:ext>
            </a:extLst>
          </p:cNvPr>
          <p:cNvSpPr txBox="1"/>
          <p:nvPr/>
        </p:nvSpPr>
        <p:spPr>
          <a:xfrm>
            <a:off x="5163015" y="6215406"/>
            <a:ext cx="2464136" cy="184666"/>
          </a:xfrm>
          <a:prstGeom prst="rect">
            <a:avLst/>
          </a:prstGeom>
          <a:noFill/>
        </p:spPr>
        <p:txBody>
          <a:bodyPr wrap="none" rtlCol="0">
            <a:spAutoFit/>
          </a:bodyPr>
          <a:lstStyle/>
          <a:p>
            <a:r>
              <a:rPr lang="en-US" sz="600" dirty="0"/>
              <a:t>https://pmc.ncbi.nlm.nih.gov/articles/PMC8678166/pdf/nihms-1726561.pdf</a:t>
            </a:r>
          </a:p>
        </p:txBody>
      </p:sp>
      <p:pic>
        <p:nvPicPr>
          <p:cNvPr id="8" name="Picture 7">
            <a:extLst>
              <a:ext uri="{FF2B5EF4-FFF2-40B4-BE49-F238E27FC236}">
                <a16:creationId xmlns:a16="http://schemas.microsoft.com/office/drawing/2014/main" id="{91F2F3A2-3C7F-C63B-892C-97BC880312B3}"/>
              </a:ext>
            </a:extLst>
          </p:cNvPr>
          <p:cNvPicPr>
            <a:picLocks noChangeAspect="1"/>
          </p:cNvPicPr>
          <p:nvPr/>
        </p:nvPicPr>
        <p:blipFill>
          <a:blip r:embed="rId4"/>
          <a:stretch>
            <a:fillRect/>
          </a:stretch>
        </p:blipFill>
        <p:spPr>
          <a:xfrm>
            <a:off x="709940" y="5412269"/>
            <a:ext cx="3441700" cy="97790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9084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a:bodyPr>
          <a:lstStyle/>
          <a:p>
            <a:r>
              <a:rPr lang="en-US" b="1" dirty="0">
                <a:solidFill>
                  <a:srgbClr val="FFFF00"/>
                </a:solidFill>
              </a:rPr>
              <a:t>Chromatin Structure—Methylation</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1569935"/>
            <a:ext cx="5730771" cy="4287526"/>
          </a:xfrm>
        </p:spPr>
        <p:txBody>
          <a:bodyPr>
            <a:noAutofit/>
          </a:bodyPr>
          <a:lstStyle/>
          <a:p>
            <a:r>
              <a:rPr lang="en-US" sz="2800" dirty="0"/>
              <a:t>When methyl groups are added to the DNA and/or histones, transcriptional activity of genes is reduced.</a:t>
            </a:r>
          </a:p>
          <a:p>
            <a:r>
              <a:rPr lang="en-US" sz="2800" dirty="0"/>
              <a:t>Methylation prevents transcription of the genes with the help of a protein that binds to the methylated DNA keeping it tightly wound and preventing transcription.</a:t>
            </a:r>
          </a:p>
        </p:txBody>
      </p:sp>
      <p:sp>
        <p:nvSpPr>
          <p:cNvPr id="5" name="TextBox 4">
            <a:extLst>
              <a:ext uri="{FF2B5EF4-FFF2-40B4-BE49-F238E27FC236}">
                <a16:creationId xmlns:a16="http://schemas.microsoft.com/office/drawing/2014/main" id="{1E24AE5D-74B6-6F4C-A413-75C26C9EE43A}"/>
              </a:ext>
            </a:extLst>
          </p:cNvPr>
          <p:cNvSpPr txBox="1"/>
          <p:nvPr/>
        </p:nvSpPr>
        <p:spPr>
          <a:xfrm>
            <a:off x="8248117" y="6462655"/>
            <a:ext cx="3565400" cy="184666"/>
          </a:xfrm>
          <a:prstGeom prst="rect">
            <a:avLst/>
          </a:prstGeom>
          <a:noFill/>
        </p:spPr>
        <p:txBody>
          <a:bodyPr wrap="none" rtlCol="0">
            <a:spAutoFit/>
          </a:bodyPr>
          <a:lstStyle/>
          <a:p>
            <a:r>
              <a:rPr lang="en-US" sz="600" dirty="0"/>
              <a:t>https://science.sciencemag.org/content/sci/294/5549/2113/F1.medium.gif?width=800&amp;height=600&amp;carousel=1</a:t>
            </a:r>
          </a:p>
        </p:txBody>
      </p:sp>
      <p:pic>
        <p:nvPicPr>
          <p:cNvPr id="4" name="Picture 3">
            <a:extLst>
              <a:ext uri="{FF2B5EF4-FFF2-40B4-BE49-F238E27FC236}">
                <a16:creationId xmlns:a16="http://schemas.microsoft.com/office/drawing/2014/main" id="{52C93FFF-B0E9-FD43-976A-47D361C1B341}"/>
              </a:ext>
            </a:extLst>
          </p:cNvPr>
          <p:cNvPicPr>
            <a:picLocks noChangeAspect="1"/>
          </p:cNvPicPr>
          <p:nvPr/>
        </p:nvPicPr>
        <p:blipFill>
          <a:blip r:embed="rId2"/>
          <a:stretch>
            <a:fillRect/>
          </a:stretch>
        </p:blipFill>
        <p:spPr>
          <a:xfrm>
            <a:off x="8342864" y="393163"/>
            <a:ext cx="2741475" cy="6068629"/>
          </a:xfrm>
          <a:prstGeom prst="rect">
            <a:avLst/>
          </a:prstGeom>
        </p:spPr>
      </p:pic>
    </p:spTree>
    <p:extLst>
      <p:ext uri="{BB962C8B-B14F-4D97-AF65-F5344CB8AC3E}">
        <p14:creationId xmlns:p14="http://schemas.microsoft.com/office/powerpoint/2010/main" val="517113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3"/>
            <a:ext cx="11223002" cy="1554907"/>
          </a:xfrm>
        </p:spPr>
        <p:txBody>
          <a:bodyPr>
            <a:normAutofit/>
          </a:bodyPr>
          <a:lstStyle/>
          <a:p>
            <a:r>
              <a:rPr lang="en-US" b="1" dirty="0">
                <a:solidFill>
                  <a:srgbClr val="FFFF00"/>
                </a:solidFill>
              </a:rPr>
              <a:t>The Effect of Chromatin Structure on Gene Expression—A summary</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10817" y="2692123"/>
            <a:ext cx="4723606" cy="2637184"/>
          </a:xfrm>
        </p:spPr>
        <p:txBody>
          <a:bodyPr>
            <a:noAutofit/>
          </a:bodyPr>
          <a:lstStyle/>
          <a:p>
            <a:r>
              <a:rPr lang="en-US" sz="2800" dirty="0"/>
              <a:t>Methylation of DNA and/or histones reduces gene expression.</a:t>
            </a:r>
          </a:p>
          <a:p>
            <a:r>
              <a:rPr lang="en-US" sz="2800" dirty="0"/>
              <a:t>Acetylation of histones increases gene expression.</a:t>
            </a:r>
          </a:p>
        </p:txBody>
      </p:sp>
      <p:sp>
        <p:nvSpPr>
          <p:cNvPr id="5" name="TextBox 4">
            <a:extLst>
              <a:ext uri="{FF2B5EF4-FFF2-40B4-BE49-F238E27FC236}">
                <a16:creationId xmlns:a16="http://schemas.microsoft.com/office/drawing/2014/main" id="{1E24AE5D-74B6-6F4C-A413-75C26C9EE43A}"/>
              </a:ext>
            </a:extLst>
          </p:cNvPr>
          <p:cNvSpPr txBox="1"/>
          <p:nvPr/>
        </p:nvSpPr>
        <p:spPr>
          <a:xfrm>
            <a:off x="4725772" y="6190018"/>
            <a:ext cx="2957861" cy="184666"/>
          </a:xfrm>
          <a:prstGeom prst="rect">
            <a:avLst/>
          </a:prstGeom>
          <a:noFill/>
        </p:spPr>
        <p:txBody>
          <a:bodyPr wrap="none" rtlCol="0">
            <a:spAutoFit/>
          </a:bodyPr>
          <a:lstStyle/>
          <a:p>
            <a:r>
              <a:rPr lang="en-US" sz="600" dirty="0"/>
              <a:t>https://d1yboe6750e2cu.cloudfront.net/i/e5d36563c4ed8550453dec299c9d80c3a115e400</a:t>
            </a:r>
          </a:p>
        </p:txBody>
      </p:sp>
      <p:pic>
        <p:nvPicPr>
          <p:cNvPr id="4" name="Picture 3">
            <a:extLst>
              <a:ext uri="{FF2B5EF4-FFF2-40B4-BE49-F238E27FC236}">
                <a16:creationId xmlns:a16="http://schemas.microsoft.com/office/drawing/2014/main" id="{F655F998-AD3C-2649-863E-877814C892E3}"/>
              </a:ext>
            </a:extLst>
          </p:cNvPr>
          <p:cNvPicPr>
            <a:picLocks noChangeAspect="1"/>
          </p:cNvPicPr>
          <p:nvPr/>
        </p:nvPicPr>
        <p:blipFill>
          <a:blip r:embed="rId2"/>
          <a:stretch>
            <a:fillRect/>
          </a:stretch>
        </p:blipFill>
        <p:spPr>
          <a:xfrm>
            <a:off x="4818536" y="1815547"/>
            <a:ext cx="6962647" cy="4390336"/>
          </a:xfrm>
          <a:prstGeom prst="rect">
            <a:avLst/>
          </a:prstGeom>
          <a:ln>
            <a:solidFill>
              <a:srgbClr val="000000"/>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78B9FBE-5F5B-0B86-CCCF-FB2DB29E4062}"/>
              </a:ext>
            </a:extLst>
          </p:cNvPr>
          <p:cNvPicPr>
            <a:picLocks noChangeAspect="1"/>
          </p:cNvPicPr>
          <p:nvPr/>
        </p:nvPicPr>
        <p:blipFill>
          <a:blip r:embed="rId3"/>
          <a:stretch>
            <a:fillRect/>
          </a:stretch>
        </p:blipFill>
        <p:spPr>
          <a:xfrm>
            <a:off x="628222" y="5329307"/>
            <a:ext cx="3619500" cy="91440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16080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328A7-C98E-E086-A9A0-6B7ACEAC42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69D6A3-8110-9FBD-2AFA-7C677F83F916}"/>
              </a:ext>
            </a:extLst>
          </p:cNvPr>
          <p:cNvSpPr>
            <a:spLocks noGrp="1"/>
          </p:cNvSpPr>
          <p:nvPr>
            <p:ph type="title"/>
          </p:nvPr>
        </p:nvSpPr>
        <p:spPr>
          <a:xfrm>
            <a:off x="542442" y="488963"/>
            <a:ext cx="11107116" cy="1371600"/>
          </a:xfrm>
        </p:spPr>
        <p:txBody>
          <a:bodyPr/>
          <a:lstStyle/>
          <a:p>
            <a:r>
              <a:rPr lang="en-US" b="1" dirty="0">
                <a:solidFill>
                  <a:srgbClr val="FFFF00"/>
                </a:solidFill>
              </a:rPr>
              <a:t>Eukaryotic Gene Regulation—2. Pre-Transcriptional Control </a:t>
            </a:r>
          </a:p>
        </p:txBody>
      </p:sp>
      <p:sp>
        <p:nvSpPr>
          <p:cNvPr id="3" name="Content Placeholder 2">
            <a:extLst>
              <a:ext uri="{FF2B5EF4-FFF2-40B4-BE49-F238E27FC236}">
                <a16:creationId xmlns:a16="http://schemas.microsoft.com/office/drawing/2014/main" id="{C3A0944B-9759-0311-DCA5-454EDF31511C}"/>
              </a:ext>
            </a:extLst>
          </p:cNvPr>
          <p:cNvSpPr>
            <a:spLocks noGrp="1"/>
          </p:cNvSpPr>
          <p:nvPr>
            <p:ph idx="1"/>
          </p:nvPr>
        </p:nvSpPr>
        <p:spPr>
          <a:xfrm>
            <a:off x="542442" y="1812744"/>
            <a:ext cx="5167034" cy="4587328"/>
          </a:xfrm>
        </p:spPr>
        <p:txBody>
          <a:bodyPr>
            <a:noAutofit/>
          </a:bodyPr>
          <a:lstStyle/>
          <a:p>
            <a:r>
              <a:rPr lang="en-US" sz="2400" dirty="0"/>
              <a:t>The primary means of gene regulation is through the control of the initiation of transcription.  </a:t>
            </a:r>
          </a:p>
          <a:p>
            <a:r>
              <a:rPr lang="en-US" sz="2400" dirty="0"/>
              <a:t>In multicellular organisms, the combined actions of many different regulatory proteins achieves this regulation.  </a:t>
            </a:r>
          </a:p>
          <a:p>
            <a:r>
              <a:rPr lang="en-US" sz="2400" dirty="0"/>
              <a:t>Many of these proteins bind to regulatory sequences to change the activity of RNA polymerase.</a:t>
            </a:r>
          </a:p>
        </p:txBody>
      </p:sp>
      <p:pic>
        <p:nvPicPr>
          <p:cNvPr id="4" name="Picture 3">
            <a:extLst>
              <a:ext uri="{FF2B5EF4-FFF2-40B4-BE49-F238E27FC236}">
                <a16:creationId xmlns:a16="http://schemas.microsoft.com/office/drawing/2014/main" id="{A22AFE4C-3502-E5E4-5ABB-B04BBAB2BAD0}"/>
              </a:ext>
            </a:extLst>
          </p:cNvPr>
          <p:cNvPicPr>
            <a:picLocks noChangeAspect="1"/>
          </p:cNvPicPr>
          <p:nvPr/>
        </p:nvPicPr>
        <p:blipFill>
          <a:blip r:embed="rId2"/>
          <a:stretch>
            <a:fillRect/>
          </a:stretch>
        </p:blipFill>
        <p:spPr>
          <a:xfrm>
            <a:off x="6333576" y="1860564"/>
            <a:ext cx="5315981" cy="3427054"/>
          </a:xfrm>
          <a:prstGeom prst="rect">
            <a:avLst/>
          </a:prstGeom>
          <a:ln>
            <a:solidFill>
              <a:srgbClr val="000000"/>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D80B7BA2-3397-5BE5-2E85-CBA5239C24E3}"/>
              </a:ext>
            </a:extLst>
          </p:cNvPr>
          <p:cNvSpPr txBox="1"/>
          <p:nvPr/>
        </p:nvSpPr>
        <p:spPr>
          <a:xfrm>
            <a:off x="6271708" y="5195285"/>
            <a:ext cx="2236510" cy="184666"/>
          </a:xfrm>
          <a:prstGeom prst="rect">
            <a:avLst/>
          </a:prstGeom>
          <a:noFill/>
        </p:spPr>
        <p:txBody>
          <a:bodyPr wrap="none" rtlCol="0">
            <a:spAutoFit/>
          </a:bodyPr>
          <a:lstStyle/>
          <a:p>
            <a:r>
              <a:rPr lang="en-US" sz="600" dirty="0"/>
              <a:t>https://doctorlib.info/physiology/medical/medical.files/image081.jpg</a:t>
            </a:r>
          </a:p>
        </p:txBody>
      </p:sp>
      <p:pic>
        <p:nvPicPr>
          <p:cNvPr id="5" name="Picture 4">
            <a:extLst>
              <a:ext uri="{FF2B5EF4-FFF2-40B4-BE49-F238E27FC236}">
                <a16:creationId xmlns:a16="http://schemas.microsoft.com/office/drawing/2014/main" id="{B15385CE-0210-2816-BBDE-8563517633A1}"/>
              </a:ext>
            </a:extLst>
          </p:cNvPr>
          <p:cNvPicPr>
            <a:picLocks noChangeAspect="1"/>
          </p:cNvPicPr>
          <p:nvPr/>
        </p:nvPicPr>
        <p:blipFill>
          <a:blip r:embed="rId3"/>
          <a:stretch>
            <a:fillRect/>
          </a:stretch>
        </p:blipFill>
        <p:spPr>
          <a:xfrm>
            <a:off x="5709477" y="5379951"/>
            <a:ext cx="2578100" cy="1397000"/>
          </a:xfrm>
          <a:prstGeom prst="rect">
            <a:avLst/>
          </a:prstGeom>
          <a:ln>
            <a:solidFill>
              <a:srgbClr val="000000"/>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A601F53-6312-C69A-EB1F-800C9D376D31}"/>
              </a:ext>
            </a:extLst>
          </p:cNvPr>
          <p:cNvPicPr>
            <a:picLocks noChangeAspect="1"/>
          </p:cNvPicPr>
          <p:nvPr/>
        </p:nvPicPr>
        <p:blipFill>
          <a:blip r:embed="rId4"/>
          <a:stretch>
            <a:fillRect/>
          </a:stretch>
        </p:blipFill>
        <p:spPr>
          <a:xfrm>
            <a:off x="8508218" y="5379951"/>
            <a:ext cx="3469968" cy="139700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3765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1F027-CF1A-D8F9-6C5A-3F1E8678789F}"/>
            </a:ext>
          </a:extLst>
        </p:cNvPr>
        <p:cNvGrpSpPr/>
        <p:nvPr/>
      </p:nvGrpSpPr>
      <p:grpSpPr>
        <a:xfrm>
          <a:off x="0" y="0"/>
          <a:ext cx="0" cy="0"/>
          <a:chOff x="0" y="0"/>
          <a:chExt cx="0" cy="0"/>
        </a:xfrm>
      </p:grpSpPr>
      <p:pic>
        <p:nvPicPr>
          <p:cNvPr id="459" name="DNA Transcription (Basic).mov" descr="DNA Transcription (Basic).mov">
            <a:extLst>
              <a:ext uri="{FF2B5EF4-FFF2-40B4-BE49-F238E27FC236}">
                <a16:creationId xmlns:a16="http://schemas.microsoft.com/office/drawing/2014/main" id="{EB969DA7-235A-7EA0-C955-54EFAB193010}"/>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645000" y="925312"/>
            <a:ext cx="8902001" cy="5007376"/>
          </a:xfrm>
          <a:prstGeom prst="rect">
            <a:avLst/>
          </a:prstGeom>
          <a:ln w="12700">
            <a:miter lim="400000"/>
          </a:ln>
        </p:spPr>
      </p:pic>
    </p:spTree>
    <p:extLst>
      <p:ext uri="{BB962C8B-B14F-4D97-AF65-F5344CB8AC3E}">
        <p14:creationId xmlns:p14="http://schemas.microsoft.com/office/powerpoint/2010/main" val="247811568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745" fill="hold"/>
                                        <p:tgtEl>
                                          <p:spTgt spid="4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59"/>
                </p:tgtEl>
              </p:cMediaNode>
            </p:video>
            <p:seq concurrent="1" prevAc="none" nextAc="seek">
              <p:cTn id="8" restart="whenNotActive" fill="hold" evtFilter="cancelBubble" nodeType="interactiveSeq">
                <p:stCondLst>
                  <p:cond evt="onClick" delay="0">
                    <p:tgtEl>
                      <p:spTgt spid="4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59"/>
                                        </p:tgtEl>
                                      </p:cBhvr>
                                    </p:cmd>
                                  </p:childTnLst>
                                </p:cTn>
                              </p:par>
                            </p:childTnLst>
                          </p:cTn>
                        </p:par>
                      </p:childTnLst>
                    </p:cTn>
                  </p:par>
                </p:childTnLst>
              </p:cTn>
              <p:nextCondLst>
                <p:cond evt="onClick" delay="0">
                  <p:tgtEl>
                    <p:spTgt spid="45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fontScale="90000"/>
          </a:bodyPr>
          <a:lstStyle/>
          <a:p>
            <a:r>
              <a:rPr lang="en-US" b="1" dirty="0">
                <a:solidFill>
                  <a:srgbClr val="FFFF00"/>
                </a:solidFill>
              </a:rPr>
              <a:t>RNA Polymerase II Relies on Promoters and Enhancers</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557561" y="1569935"/>
            <a:ext cx="4618873" cy="4572000"/>
          </a:xfrm>
        </p:spPr>
        <p:txBody>
          <a:bodyPr>
            <a:noAutofit/>
          </a:bodyPr>
          <a:lstStyle/>
          <a:p>
            <a:r>
              <a:rPr lang="en-US" sz="2800" dirty="0"/>
              <a:t>Promoters such as the TATA box and other types of Initiator Sequences allow general transcription factors to bind.</a:t>
            </a:r>
          </a:p>
          <a:p>
            <a:r>
              <a:rPr lang="en-US" sz="2800" dirty="0"/>
              <a:t>These are associated with the transcription initiation complex that allow transcription to begin.  </a:t>
            </a:r>
          </a:p>
        </p:txBody>
      </p:sp>
      <p:sp>
        <p:nvSpPr>
          <p:cNvPr id="5" name="TextBox 4">
            <a:extLst>
              <a:ext uri="{FF2B5EF4-FFF2-40B4-BE49-F238E27FC236}">
                <a16:creationId xmlns:a16="http://schemas.microsoft.com/office/drawing/2014/main" id="{1E24AE5D-74B6-6F4C-A413-75C26C9EE43A}"/>
              </a:ext>
            </a:extLst>
          </p:cNvPr>
          <p:cNvSpPr txBox="1"/>
          <p:nvPr/>
        </p:nvSpPr>
        <p:spPr>
          <a:xfrm>
            <a:off x="5114439" y="4747558"/>
            <a:ext cx="5032147" cy="184666"/>
          </a:xfrm>
          <a:prstGeom prst="rect">
            <a:avLst/>
          </a:prstGeom>
          <a:noFill/>
        </p:spPr>
        <p:txBody>
          <a:bodyPr wrap="none" rtlCol="0">
            <a:spAutoFit/>
          </a:bodyPr>
          <a:lstStyle/>
          <a:p>
            <a:r>
              <a:rPr lang="en-US" sz="600" dirty="0"/>
              <a:t>https://image.slidesharecdn.com/281lec23eukaryoticregulation1-150820154631-lva1-app6892/95/281-lec23-eukaryoticregulation1-7-638.jpg?cb=1440085766</a:t>
            </a:r>
          </a:p>
        </p:txBody>
      </p:sp>
      <p:pic>
        <p:nvPicPr>
          <p:cNvPr id="7" name="Picture 6" descr="A close up of a device&#10;&#10;Description automatically generated">
            <a:extLst>
              <a:ext uri="{FF2B5EF4-FFF2-40B4-BE49-F238E27FC236}">
                <a16:creationId xmlns:a16="http://schemas.microsoft.com/office/drawing/2014/main" id="{F5E8E0B1-4985-DE4D-8ABB-09790418DE50}"/>
              </a:ext>
            </a:extLst>
          </p:cNvPr>
          <p:cNvPicPr>
            <a:picLocks noChangeAspect="1"/>
          </p:cNvPicPr>
          <p:nvPr/>
        </p:nvPicPr>
        <p:blipFill>
          <a:blip r:embed="rId2"/>
          <a:stretch>
            <a:fillRect/>
          </a:stretch>
        </p:blipFill>
        <p:spPr>
          <a:xfrm>
            <a:off x="5114439" y="1420029"/>
            <a:ext cx="6655058" cy="3327529"/>
          </a:xfrm>
          <a:prstGeom prst="rect">
            <a:avLst/>
          </a:prstGeom>
          <a:ln>
            <a:solidFill>
              <a:srgbClr val="000000"/>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17AD1DF-0C70-A40C-FB08-5B0CFB5036CA}"/>
              </a:ext>
            </a:extLst>
          </p:cNvPr>
          <p:cNvPicPr>
            <a:picLocks noChangeAspect="1"/>
          </p:cNvPicPr>
          <p:nvPr/>
        </p:nvPicPr>
        <p:blipFill>
          <a:blip r:embed="rId3"/>
          <a:stretch>
            <a:fillRect/>
          </a:stretch>
        </p:blipFill>
        <p:spPr>
          <a:xfrm>
            <a:off x="9674346" y="5057655"/>
            <a:ext cx="2311400" cy="163830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1613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1175512" y="525684"/>
            <a:ext cx="9792208" cy="1044251"/>
          </a:xfrm>
        </p:spPr>
        <p:txBody>
          <a:bodyPr>
            <a:normAutofit/>
          </a:bodyPr>
          <a:lstStyle/>
          <a:p>
            <a:r>
              <a:rPr lang="en-US" b="1" dirty="0">
                <a:solidFill>
                  <a:srgbClr val="FFFF00"/>
                </a:solidFill>
              </a:rPr>
              <a:t>Gene Regulation</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604454" y="1358920"/>
            <a:ext cx="4618873" cy="5009680"/>
          </a:xfrm>
        </p:spPr>
        <p:txBody>
          <a:bodyPr>
            <a:noAutofit/>
          </a:bodyPr>
          <a:lstStyle/>
          <a:p>
            <a:r>
              <a:rPr lang="en-US" sz="2800" dirty="0"/>
              <a:t>Gene regulation is the turning on or off of genes.</a:t>
            </a:r>
          </a:p>
          <a:p>
            <a:r>
              <a:rPr lang="en-US" sz="2800" dirty="0"/>
              <a:t>There are many ways a cell can do this—increasing or decreasing transcription, translation, or breaking down proteins that are no longer needed.</a:t>
            </a:r>
          </a:p>
          <a:p>
            <a:r>
              <a:rPr lang="en-US" sz="2800" dirty="0"/>
              <a:t>Internal and external signals trigger changes in gene expression.</a:t>
            </a:r>
          </a:p>
        </p:txBody>
      </p:sp>
      <p:sp>
        <p:nvSpPr>
          <p:cNvPr id="5" name="TextBox 4">
            <a:extLst>
              <a:ext uri="{FF2B5EF4-FFF2-40B4-BE49-F238E27FC236}">
                <a16:creationId xmlns:a16="http://schemas.microsoft.com/office/drawing/2014/main" id="{1E24AE5D-74B6-6F4C-A413-75C26C9EE43A}"/>
              </a:ext>
            </a:extLst>
          </p:cNvPr>
          <p:cNvSpPr txBox="1"/>
          <p:nvPr/>
        </p:nvSpPr>
        <p:spPr>
          <a:xfrm>
            <a:off x="5684563" y="6183934"/>
            <a:ext cx="3312125" cy="184666"/>
          </a:xfrm>
          <a:prstGeom prst="rect">
            <a:avLst/>
          </a:prstGeom>
          <a:noFill/>
        </p:spPr>
        <p:txBody>
          <a:bodyPr wrap="none" rtlCol="0">
            <a:spAutoFit/>
          </a:bodyPr>
          <a:lstStyle/>
          <a:p>
            <a:r>
              <a:rPr lang="en-US" sz="600" dirty="0"/>
              <a:t>https://slideplayer.com/slide/3581702/12/images/44/Promoter+Activators+Gene+DNA+Enhancer.jpg</a:t>
            </a:r>
          </a:p>
        </p:txBody>
      </p:sp>
      <p:pic>
        <p:nvPicPr>
          <p:cNvPr id="6" name="Google Shape;76;p16">
            <a:extLst>
              <a:ext uri="{FF2B5EF4-FFF2-40B4-BE49-F238E27FC236}">
                <a16:creationId xmlns:a16="http://schemas.microsoft.com/office/drawing/2014/main" id="{058290FE-DE4E-2266-49F7-76F8F83A92BE}"/>
              </a:ext>
            </a:extLst>
          </p:cNvPr>
          <p:cNvPicPr preferRelativeResize="0">
            <a:picLocks noChangeAspect="1"/>
          </p:cNvPicPr>
          <p:nvPr/>
        </p:nvPicPr>
        <p:blipFill>
          <a:blip r:embed="rId2">
            <a:alphaModFix/>
          </a:blip>
          <a:stretch>
            <a:fillRect/>
          </a:stretch>
        </p:blipFill>
        <p:spPr>
          <a:xfrm>
            <a:off x="5487338" y="1425826"/>
            <a:ext cx="6100208" cy="4575165"/>
          </a:xfrm>
          <a:prstGeom prst="rect">
            <a:avLst/>
          </a:prstGeom>
          <a:noFill/>
          <a:ln>
            <a:solidFill>
              <a:srgbClr val="000000"/>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9FE02EFC-7602-DAEF-AC90-4441CD7409F3}"/>
              </a:ext>
            </a:extLst>
          </p:cNvPr>
          <p:cNvPicPr>
            <a:picLocks noChangeAspect="1"/>
          </p:cNvPicPr>
          <p:nvPr/>
        </p:nvPicPr>
        <p:blipFill>
          <a:blip r:embed="rId3"/>
          <a:stretch>
            <a:fillRect/>
          </a:stretch>
        </p:blipFill>
        <p:spPr>
          <a:xfrm>
            <a:off x="8614607" y="120709"/>
            <a:ext cx="3365500" cy="92710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9555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fontScale="90000"/>
          </a:bodyPr>
          <a:lstStyle/>
          <a:p>
            <a:r>
              <a:rPr lang="en-US" b="1" dirty="0">
                <a:solidFill>
                  <a:srgbClr val="FFFF00"/>
                </a:solidFill>
              </a:rPr>
              <a:t>RNA Polymerase II Relies on Promoters and Enhancers</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557561" y="1569935"/>
            <a:ext cx="4618873" cy="4572000"/>
          </a:xfrm>
        </p:spPr>
        <p:txBody>
          <a:bodyPr>
            <a:noAutofit/>
          </a:bodyPr>
          <a:lstStyle/>
          <a:p>
            <a:r>
              <a:rPr lang="en-US" sz="2800" dirty="0"/>
              <a:t>Enhancers bind transcription factors that regulate RNA polymerase.</a:t>
            </a:r>
          </a:p>
          <a:p>
            <a:r>
              <a:rPr lang="en-US" sz="2800" dirty="0"/>
              <a:t>DNA looping allows transcription factors bound to a distant enhancer to interact with RNA polymerase or general transcription factors at the promoter.  </a:t>
            </a:r>
          </a:p>
        </p:txBody>
      </p:sp>
      <p:sp>
        <p:nvSpPr>
          <p:cNvPr id="5" name="TextBox 4">
            <a:extLst>
              <a:ext uri="{FF2B5EF4-FFF2-40B4-BE49-F238E27FC236}">
                <a16:creationId xmlns:a16="http://schemas.microsoft.com/office/drawing/2014/main" id="{1E24AE5D-74B6-6F4C-A413-75C26C9EE43A}"/>
              </a:ext>
            </a:extLst>
          </p:cNvPr>
          <p:cNvSpPr txBox="1"/>
          <p:nvPr/>
        </p:nvSpPr>
        <p:spPr>
          <a:xfrm>
            <a:off x="5110389" y="5488338"/>
            <a:ext cx="5032147" cy="184666"/>
          </a:xfrm>
          <a:prstGeom prst="rect">
            <a:avLst/>
          </a:prstGeom>
          <a:noFill/>
        </p:spPr>
        <p:txBody>
          <a:bodyPr wrap="none" rtlCol="0">
            <a:spAutoFit/>
          </a:bodyPr>
          <a:lstStyle/>
          <a:p>
            <a:r>
              <a:rPr lang="en-US" sz="600" dirty="0"/>
              <a:t>https://image.slidesharecdn.com/281lec23eukaryoticregulation1-150820154631-lva1-app6892/95/281-lec23-eukaryoticregulation1-7-638.jpg?cb=1440085766</a:t>
            </a:r>
          </a:p>
        </p:txBody>
      </p:sp>
      <p:pic>
        <p:nvPicPr>
          <p:cNvPr id="7" name="Picture 6" descr="A close up of a device&#10;&#10;Description automatically generated">
            <a:extLst>
              <a:ext uri="{FF2B5EF4-FFF2-40B4-BE49-F238E27FC236}">
                <a16:creationId xmlns:a16="http://schemas.microsoft.com/office/drawing/2014/main" id="{F5E8E0B1-4985-DE4D-8ABB-09790418DE50}"/>
              </a:ext>
            </a:extLst>
          </p:cNvPr>
          <p:cNvPicPr>
            <a:picLocks noChangeAspect="1"/>
          </p:cNvPicPr>
          <p:nvPr/>
        </p:nvPicPr>
        <p:blipFill>
          <a:blip r:embed="rId2"/>
          <a:stretch>
            <a:fillRect/>
          </a:stretch>
        </p:blipFill>
        <p:spPr>
          <a:xfrm>
            <a:off x="5110389" y="2160809"/>
            <a:ext cx="6655058" cy="3327529"/>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26511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fontScale="90000"/>
          </a:bodyPr>
          <a:lstStyle/>
          <a:p>
            <a:r>
              <a:rPr lang="en-US" b="1" dirty="0">
                <a:solidFill>
                  <a:srgbClr val="FFFF00"/>
                </a:solidFill>
              </a:rPr>
              <a:t>RNA Polymerase II Relies on Promoters and Enhancers</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1780770"/>
            <a:ext cx="4618873" cy="4572000"/>
          </a:xfrm>
        </p:spPr>
        <p:txBody>
          <a:bodyPr>
            <a:noAutofit/>
          </a:bodyPr>
          <a:lstStyle/>
          <a:p>
            <a:r>
              <a:rPr lang="en-US" sz="2800" dirty="0"/>
              <a:t>Enhancers usually contain multiple functional sequence elements that bind transcriptional regulatory proteins.</a:t>
            </a:r>
          </a:p>
          <a:p>
            <a:r>
              <a:rPr lang="en-US" sz="2800" dirty="0"/>
              <a:t>All of these things work together to regulate gene expression.  </a:t>
            </a:r>
          </a:p>
        </p:txBody>
      </p:sp>
      <p:sp>
        <p:nvSpPr>
          <p:cNvPr id="5" name="TextBox 4">
            <a:extLst>
              <a:ext uri="{FF2B5EF4-FFF2-40B4-BE49-F238E27FC236}">
                <a16:creationId xmlns:a16="http://schemas.microsoft.com/office/drawing/2014/main" id="{1E24AE5D-74B6-6F4C-A413-75C26C9EE43A}"/>
              </a:ext>
            </a:extLst>
          </p:cNvPr>
          <p:cNvSpPr txBox="1"/>
          <p:nvPr/>
        </p:nvSpPr>
        <p:spPr>
          <a:xfrm>
            <a:off x="5033633" y="4860354"/>
            <a:ext cx="3153427" cy="184666"/>
          </a:xfrm>
          <a:prstGeom prst="rect">
            <a:avLst/>
          </a:prstGeom>
          <a:noFill/>
        </p:spPr>
        <p:txBody>
          <a:bodyPr wrap="none" rtlCol="0">
            <a:spAutoFit/>
          </a:bodyPr>
          <a:lstStyle/>
          <a:p>
            <a:r>
              <a:rPr lang="en-US" sz="600" dirty="0"/>
              <a:t>https://www.mdpi.com/cells/cells-08-01281/article_deploy/html/images/cells-08-01281-g003.png</a:t>
            </a:r>
          </a:p>
        </p:txBody>
      </p:sp>
      <p:pic>
        <p:nvPicPr>
          <p:cNvPr id="4" name="Picture 3">
            <a:extLst>
              <a:ext uri="{FF2B5EF4-FFF2-40B4-BE49-F238E27FC236}">
                <a16:creationId xmlns:a16="http://schemas.microsoft.com/office/drawing/2014/main" id="{147263E6-3DF0-0F42-8906-386B03E66345}"/>
              </a:ext>
            </a:extLst>
          </p:cNvPr>
          <p:cNvPicPr>
            <a:picLocks noChangeAspect="1"/>
          </p:cNvPicPr>
          <p:nvPr/>
        </p:nvPicPr>
        <p:blipFill>
          <a:blip r:embed="rId2"/>
          <a:stretch>
            <a:fillRect/>
          </a:stretch>
        </p:blipFill>
        <p:spPr>
          <a:xfrm>
            <a:off x="5103372" y="2023814"/>
            <a:ext cx="6764707" cy="2810371"/>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2724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a:bodyPr>
          <a:lstStyle/>
          <a:p>
            <a:r>
              <a:rPr lang="en-US" b="1" dirty="0">
                <a:solidFill>
                  <a:srgbClr val="FFFF00"/>
                </a:solidFill>
              </a:rPr>
              <a:t>Transcriptional Regulatory Proteins</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2268638"/>
            <a:ext cx="4618873" cy="4084132"/>
          </a:xfrm>
        </p:spPr>
        <p:txBody>
          <a:bodyPr>
            <a:noAutofit/>
          </a:bodyPr>
          <a:lstStyle/>
          <a:p>
            <a:r>
              <a:rPr lang="en-US" sz="2800" dirty="0"/>
              <a:t>When specific transcriptional regulatory proteins bind to enhancers, gene expression can be controlled.</a:t>
            </a:r>
          </a:p>
          <a:p>
            <a:r>
              <a:rPr lang="en-US" sz="2800" dirty="0"/>
              <a:t>Cellular response to hormones and growth factors works this way too—their binding has an effect on gene expression.  </a:t>
            </a:r>
          </a:p>
        </p:txBody>
      </p:sp>
      <p:sp>
        <p:nvSpPr>
          <p:cNvPr id="5" name="TextBox 4">
            <a:extLst>
              <a:ext uri="{FF2B5EF4-FFF2-40B4-BE49-F238E27FC236}">
                <a16:creationId xmlns:a16="http://schemas.microsoft.com/office/drawing/2014/main" id="{1E24AE5D-74B6-6F4C-A413-75C26C9EE43A}"/>
              </a:ext>
            </a:extLst>
          </p:cNvPr>
          <p:cNvSpPr txBox="1"/>
          <p:nvPr/>
        </p:nvSpPr>
        <p:spPr>
          <a:xfrm>
            <a:off x="5087939" y="6673334"/>
            <a:ext cx="1518364" cy="184666"/>
          </a:xfrm>
          <a:prstGeom prst="rect">
            <a:avLst/>
          </a:prstGeom>
          <a:noFill/>
        </p:spPr>
        <p:txBody>
          <a:bodyPr wrap="square" rtlCol="0">
            <a:spAutoFit/>
          </a:bodyPr>
          <a:lstStyle/>
          <a:p>
            <a:r>
              <a:rPr lang="en-US" sz="600" dirty="0"/>
              <a:t>https://compbio.pbworks.com/f/regnet3.jpg</a:t>
            </a:r>
          </a:p>
        </p:txBody>
      </p:sp>
      <p:pic>
        <p:nvPicPr>
          <p:cNvPr id="6" name="Picture 5">
            <a:extLst>
              <a:ext uri="{FF2B5EF4-FFF2-40B4-BE49-F238E27FC236}">
                <a16:creationId xmlns:a16="http://schemas.microsoft.com/office/drawing/2014/main" id="{B4441D41-B0E0-9C41-B214-EDF0A91D0DFA}"/>
              </a:ext>
            </a:extLst>
          </p:cNvPr>
          <p:cNvPicPr>
            <a:picLocks noChangeAspect="1"/>
          </p:cNvPicPr>
          <p:nvPr/>
        </p:nvPicPr>
        <p:blipFill>
          <a:blip r:embed="rId2"/>
          <a:stretch>
            <a:fillRect/>
          </a:stretch>
        </p:blipFill>
        <p:spPr>
          <a:xfrm>
            <a:off x="5103501" y="2101334"/>
            <a:ext cx="6604000" cy="4572000"/>
          </a:xfrm>
          <a:prstGeom prst="rect">
            <a:avLst/>
          </a:prstGeom>
          <a:ln>
            <a:solidFill>
              <a:srgbClr val="000000"/>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1A5BC00-8DCC-62D9-EA93-230CB58AF064}"/>
              </a:ext>
            </a:extLst>
          </p:cNvPr>
          <p:cNvPicPr>
            <a:picLocks noChangeAspect="1"/>
          </p:cNvPicPr>
          <p:nvPr/>
        </p:nvPicPr>
        <p:blipFill>
          <a:blip r:embed="rId3"/>
          <a:stretch>
            <a:fillRect/>
          </a:stretch>
        </p:blipFill>
        <p:spPr>
          <a:xfrm>
            <a:off x="9453147" y="0"/>
            <a:ext cx="2607994" cy="2145818"/>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3498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a:bodyPr>
          <a:lstStyle/>
          <a:p>
            <a:r>
              <a:rPr lang="en-US" b="1" dirty="0">
                <a:solidFill>
                  <a:srgbClr val="FFFF00"/>
                </a:solidFill>
              </a:rPr>
              <a:t>Transcriptional Regulatory Proteins</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1780770"/>
            <a:ext cx="4618873" cy="4572000"/>
          </a:xfrm>
        </p:spPr>
        <p:txBody>
          <a:bodyPr>
            <a:noAutofit/>
          </a:bodyPr>
          <a:lstStyle/>
          <a:p>
            <a:r>
              <a:rPr lang="en-US" sz="2800" dirty="0"/>
              <a:t>When specific transcriptional regulatory proteins bind to enhancers, gene expression can be controlled.</a:t>
            </a:r>
          </a:p>
          <a:p>
            <a:r>
              <a:rPr lang="en-US" sz="2800" dirty="0"/>
              <a:t>Cellular response to hormones and growth factors works this way too—their binding has an effect on gene expression.  </a:t>
            </a:r>
          </a:p>
        </p:txBody>
      </p:sp>
      <p:sp>
        <p:nvSpPr>
          <p:cNvPr id="5" name="TextBox 4">
            <a:extLst>
              <a:ext uri="{FF2B5EF4-FFF2-40B4-BE49-F238E27FC236}">
                <a16:creationId xmlns:a16="http://schemas.microsoft.com/office/drawing/2014/main" id="{1E24AE5D-74B6-6F4C-A413-75C26C9EE43A}"/>
              </a:ext>
            </a:extLst>
          </p:cNvPr>
          <p:cNvSpPr txBox="1"/>
          <p:nvPr/>
        </p:nvSpPr>
        <p:spPr>
          <a:xfrm>
            <a:off x="5425105" y="6257954"/>
            <a:ext cx="6419761" cy="276999"/>
          </a:xfrm>
          <a:prstGeom prst="rect">
            <a:avLst/>
          </a:prstGeom>
          <a:noFill/>
        </p:spPr>
        <p:txBody>
          <a:bodyPr wrap="square" rtlCol="0">
            <a:spAutoFit/>
          </a:bodyPr>
          <a:lstStyle/>
          <a:p>
            <a:r>
              <a:rPr lang="en-US" sz="600" dirty="0"/>
              <a:t>https://www.google.com/url?sa=i&amp;url=https%3A%2F%2Fmedium.com%2F%40thanradayawichai%2Fcampbell-16-nucleic-acids-and-inheritance-4315304f7651&amp;psig=AOvVaw3E0mZHN2NYJB8S7i9lNXrJ&amp;ust=1607707945973000&amp;source=images&amp;cd=vfe&amp;ved=0CAIQjRxqFwoTCIjJopn5w-0CFQAAAAAdAAAAABAT</a:t>
            </a:r>
          </a:p>
        </p:txBody>
      </p:sp>
      <p:pic>
        <p:nvPicPr>
          <p:cNvPr id="7" name="Picture 6">
            <a:extLst>
              <a:ext uri="{FF2B5EF4-FFF2-40B4-BE49-F238E27FC236}">
                <a16:creationId xmlns:a16="http://schemas.microsoft.com/office/drawing/2014/main" id="{5C946262-7580-5042-A4DB-A0896C012125}"/>
              </a:ext>
            </a:extLst>
          </p:cNvPr>
          <p:cNvPicPr>
            <a:picLocks noChangeAspect="1"/>
          </p:cNvPicPr>
          <p:nvPr/>
        </p:nvPicPr>
        <p:blipFill>
          <a:blip r:embed="rId2"/>
          <a:stretch>
            <a:fillRect/>
          </a:stretch>
        </p:blipFill>
        <p:spPr>
          <a:xfrm>
            <a:off x="5517563" y="1403602"/>
            <a:ext cx="5793904" cy="4854352"/>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0093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373454"/>
          </a:xfrm>
        </p:spPr>
        <p:txBody>
          <a:bodyPr>
            <a:normAutofit/>
          </a:bodyPr>
          <a:lstStyle/>
          <a:p>
            <a:r>
              <a:rPr lang="en-US" b="1" dirty="0">
                <a:solidFill>
                  <a:srgbClr val="FFFF00"/>
                </a:solidFill>
              </a:rPr>
              <a:t>Transcriptional Repressors—2. Pre-Transcriptional Control</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44284" y="1899138"/>
            <a:ext cx="5549510" cy="4433178"/>
          </a:xfrm>
        </p:spPr>
        <p:txBody>
          <a:bodyPr>
            <a:noAutofit/>
          </a:bodyPr>
          <a:lstStyle/>
          <a:p>
            <a:r>
              <a:rPr lang="en-US" sz="2800" dirty="0"/>
              <a:t>In some cases, the repressors have the same, or very similar DNA binding domains as the activators, but lack the activation domain.</a:t>
            </a:r>
          </a:p>
          <a:p>
            <a:r>
              <a:rPr lang="en-US" sz="2800" dirty="0"/>
              <a:t>Thus, when these proteins bind to a promoter or enhancer, they block the binding of the activator, thereby blocking transcription. </a:t>
            </a:r>
          </a:p>
        </p:txBody>
      </p:sp>
      <p:sp>
        <p:nvSpPr>
          <p:cNvPr id="5" name="TextBox 4">
            <a:extLst>
              <a:ext uri="{FF2B5EF4-FFF2-40B4-BE49-F238E27FC236}">
                <a16:creationId xmlns:a16="http://schemas.microsoft.com/office/drawing/2014/main" id="{1E24AE5D-74B6-6F4C-A413-75C26C9EE43A}"/>
              </a:ext>
            </a:extLst>
          </p:cNvPr>
          <p:cNvSpPr txBox="1"/>
          <p:nvPr/>
        </p:nvSpPr>
        <p:spPr>
          <a:xfrm>
            <a:off x="6870918" y="6630268"/>
            <a:ext cx="2069797" cy="184666"/>
          </a:xfrm>
          <a:prstGeom prst="rect">
            <a:avLst/>
          </a:prstGeom>
          <a:noFill/>
        </p:spPr>
        <p:txBody>
          <a:bodyPr wrap="none" rtlCol="0">
            <a:spAutoFit/>
          </a:bodyPr>
          <a:lstStyle/>
          <a:p>
            <a:r>
              <a:rPr lang="en-US" sz="600" dirty="0"/>
              <a:t>https://www.ncbi.nlm.nih.gov/books/NBK9904/bin/ch6f30.jpg</a:t>
            </a:r>
          </a:p>
        </p:txBody>
      </p:sp>
      <p:pic>
        <p:nvPicPr>
          <p:cNvPr id="7" name="Picture 6">
            <a:extLst>
              <a:ext uri="{FF2B5EF4-FFF2-40B4-BE49-F238E27FC236}">
                <a16:creationId xmlns:a16="http://schemas.microsoft.com/office/drawing/2014/main" id="{15FA78F2-0ABE-9645-A0DB-2E4892C0796D}"/>
              </a:ext>
            </a:extLst>
          </p:cNvPr>
          <p:cNvPicPr>
            <a:picLocks noChangeAspect="1"/>
          </p:cNvPicPr>
          <p:nvPr/>
        </p:nvPicPr>
        <p:blipFill>
          <a:blip r:embed="rId2"/>
          <a:stretch>
            <a:fillRect/>
          </a:stretch>
        </p:blipFill>
        <p:spPr>
          <a:xfrm>
            <a:off x="7015567" y="1471130"/>
            <a:ext cx="4732149" cy="5143640"/>
          </a:xfrm>
          <a:prstGeom prst="rect">
            <a:avLst/>
          </a:prstGeom>
          <a:ln>
            <a:solidFill>
              <a:srgbClr val="000000"/>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99A8C0A-8249-72EC-ADD7-A582AA02EC75}"/>
              </a:ext>
            </a:extLst>
          </p:cNvPr>
          <p:cNvPicPr>
            <a:picLocks noChangeAspect="1"/>
          </p:cNvPicPr>
          <p:nvPr/>
        </p:nvPicPr>
        <p:blipFill>
          <a:blip r:embed="rId3"/>
          <a:stretch>
            <a:fillRect/>
          </a:stretch>
        </p:blipFill>
        <p:spPr>
          <a:xfrm>
            <a:off x="484499" y="5649570"/>
            <a:ext cx="3314700" cy="96520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48847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593382" y="2461846"/>
            <a:ext cx="7378310" cy="4112902"/>
          </a:xfrm>
        </p:spPr>
        <p:txBody>
          <a:bodyPr>
            <a:noAutofit/>
          </a:bodyPr>
          <a:lstStyle/>
          <a:p>
            <a:r>
              <a:rPr lang="en-US" sz="2800" dirty="0"/>
              <a:t>Repressors are also responsible for regulating gene expression.</a:t>
            </a:r>
          </a:p>
          <a:p>
            <a:r>
              <a:rPr lang="en-US" sz="2800" dirty="0"/>
              <a:t>They often bind to DNA and inhibit transcription, but some can interfere with binding of other transcription factors.</a:t>
            </a:r>
          </a:p>
        </p:txBody>
      </p:sp>
      <p:pic>
        <p:nvPicPr>
          <p:cNvPr id="7" name="Picture 6" descr="A screenshot of a cell phone&#10;&#10;Description automatically generated">
            <a:extLst>
              <a:ext uri="{FF2B5EF4-FFF2-40B4-BE49-F238E27FC236}">
                <a16:creationId xmlns:a16="http://schemas.microsoft.com/office/drawing/2014/main" id="{9245F180-F343-B04A-BE25-943E0EBA2C5F}"/>
              </a:ext>
            </a:extLst>
          </p:cNvPr>
          <p:cNvPicPr>
            <a:picLocks noChangeAspect="1"/>
          </p:cNvPicPr>
          <p:nvPr/>
        </p:nvPicPr>
        <p:blipFill>
          <a:blip r:embed="rId2"/>
          <a:stretch>
            <a:fillRect/>
          </a:stretch>
        </p:blipFill>
        <p:spPr>
          <a:xfrm>
            <a:off x="8165152" y="1000863"/>
            <a:ext cx="3917305" cy="5775747"/>
          </a:xfrm>
          <a:prstGeom prst="rect">
            <a:avLst/>
          </a:prstGeom>
          <a:ln>
            <a:solidFill>
              <a:srgbClr val="000000"/>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CD62716B-17B0-6E42-8893-936FA131D87F}"/>
              </a:ext>
            </a:extLst>
          </p:cNvPr>
          <p:cNvSpPr txBox="1"/>
          <p:nvPr/>
        </p:nvSpPr>
        <p:spPr>
          <a:xfrm>
            <a:off x="8165152" y="6591944"/>
            <a:ext cx="2068195" cy="184666"/>
          </a:xfrm>
          <a:prstGeom prst="rect">
            <a:avLst/>
          </a:prstGeom>
          <a:noFill/>
        </p:spPr>
        <p:txBody>
          <a:bodyPr wrap="none" rtlCol="0">
            <a:spAutoFit/>
          </a:bodyPr>
          <a:lstStyle/>
          <a:p>
            <a:r>
              <a:rPr lang="en-US" sz="600" dirty="0"/>
              <a:t>https://images.slideplayer.com/12/3515089/slides/slide_33.jpg</a:t>
            </a:r>
          </a:p>
        </p:txBody>
      </p:sp>
      <p:sp>
        <p:nvSpPr>
          <p:cNvPr id="6" name="Title 1">
            <a:extLst>
              <a:ext uri="{FF2B5EF4-FFF2-40B4-BE49-F238E27FC236}">
                <a16:creationId xmlns:a16="http://schemas.microsoft.com/office/drawing/2014/main" id="{E0798731-CF2C-B125-95C8-68E21C039636}"/>
              </a:ext>
            </a:extLst>
          </p:cNvPr>
          <p:cNvSpPr>
            <a:spLocks noGrp="1"/>
          </p:cNvSpPr>
          <p:nvPr>
            <p:ph type="title"/>
          </p:nvPr>
        </p:nvSpPr>
        <p:spPr>
          <a:xfrm>
            <a:off x="484499" y="310428"/>
            <a:ext cx="11223002" cy="1373454"/>
          </a:xfrm>
        </p:spPr>
        <p:txBody>
          <a:bodyPr>
            <a:normAutofit/>
          </a:bodyPr>
          <a:lstStyle/>
          <a:p>
            <a:r>
              <a:rPr lang="en-US" b="1" dirty="0">
                <a:solidFill>
                  <a:srgbClr val="FFFF00"/>
                </a:solidFill>
              </a:rPr>
              <a:t>Transcriptional Repressors—2. Pre-Transcriptional Control</a:t>
            </a:r>
          </a:p>
        </p:txBody>
      </p:sp>
    </p:spTree>
    <p:extLst>
      <p:ext uri="{BB962C8B-B14F-4D97-AF65-F5344CB8AC3E}">
        <p14:creationId xmlns:p14="http://schemas.microsoft.com/office/powerpoint/2010/main" val="361823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2250830"/>
            <a:ext cx="7604424" cy="4081485"/>
          </a:xfrm>
        </p:spPr>
        <p:txBody>
          <a:bodyPr>
            <a:noAutofit/>
          </a:bodyPr>
          <a:lstStyle/>
          <a:p>
            <a:r>
              <a:rPr lang="en-US" sz="2800" dirty="0"/>
              <a:t>Many repressors also contain domains that inhibit transcription through protein-protein interactions, while some interact with general transcription factors to prevent the transcription machinery from setting up and transcribing the gene.</a:t>
            </a:r>
          </a:p>
          <a:p>
            <a:r>
              <a:rPr lang="en-US" sz="2800" dirty="0"/>
              <a:t>Repression can also occur as a result to changes in histone proteins.</a:t>
            </a:r>
          </a:p>
        </p:txBody>
      </p:sp>
      <p:pic>
        <p:nvPicPr>
          <p:cNvPr id="7" name="Picture 6" descr="A screenshot of a cell phone&#10;&#10;Description automatically generated">
            <a:extLst>
              <a:ext uri="{FF2B5EF4-FFF2-40B4-BE49-F238E27FC236}">
                <a16:creationId xmlns:a16="http://schemas.microsoft.com/office/drawing/2014/main" id="{07B7C752-6CE8-C24A-A787-F8E717B3FA7F}"/>
              </a:ext>
            </a:extLst>
          </p:cNvPr>
          <p:cNvPicPr>
            <a:picLocks noChangeAspect="1"/>
          </p:cNvPicPr>
          <p:nvPr/>
        </p:nvPicPr>
        <p:blipFill>
          <a:blip r:embed="rId2"/>
          <a:stretch>
            <a:fillRect/>
          </a:stretch>
        </p:blipFill>
        <p:spPr>
          <a:xfrm>
            <a:off x="8088923" y="997155"/>
            <a:ext cx="3921213" cy="5781509"/>
          </a:xfrm>
          <a:prstGeom prst="rect">
            <a:avLst/>
          </a:prstGeom>
          <a:ln>
            <a:solidFill>
              <a:srgbClr val="000000"/>
            </a:solidFill>
          </a:ln>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298E59A8-7E1F-F52E-6431-3FAD2EC97700}"/>
              </a:ext>
            </a:extLst>
          </p:cNvPr>
          <p:cNvSpPr>
            <a:spLocks noGrp="1"/>
          </p:cNvSpPr>
          <p:nvPr>
            <p:ph type="title"/>
          </p:nvPr>
        </p:nvSpPr>
        <p:spPr>
          <a:xfrm>
            <a:off x="484499" y="310428"/>
            <a:ext cx="11223002" cy="1373454"/>
          </a:xfrm>
        </p:spPr>
        <p:txBody>
          <a:bodyPr>
            <a:normAutofit/>
          </a:bodyPr>
          <a:lstStyle/>
          <a:p>
            <a:r>
              <a:rPr lang="en-US" b="1" dirty="0">
                <a:solidFill>
                  <a:srgbClr val="FFFF00"/>
                </a:solidFill>
              </a:rPr>
              <a:t>Transcriptional Repressors—2. Pre-Transcriptional Control</a:t>
            </a:r>
          </a:p>
        </p:txBody>
      </p:sp>
    </p:spTree>
    <p:extLst>
      <p:ext uri="{BB962C8B-B14F-4D97-AF65-F5344CB8AC3E}">
        <p14:creationId xmlns:p14="http://schemas.microsoft.com/office/powerpoint/2010/main" val="314327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1175512" y="525684"/>
            <a:ext cx="9792208" cy="1044251"/>
          </a:xfrm>
        </p:spPr>
        <p:txBody>
          <a:bodyPr>
            <a:normAutofit/>
          </a:bodyPr>
          <a:lstStyle/>
          <a:p>
            <a:r>
              <a:rPr lang="en-US" b="1" dirty="0">
                <a:solidFill>
                  <a:srgbClr val="FFFF00"/>
                </a:solidFill>
              </a:rPr>
              <a:t>Transcriptional Activators</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557561" y="1569935"/>
            <a:ext cx="4618873" cy="4572000"/>
          </a:xfrm>
        </p:spPr>
        <p:txBody>
          <a:bodyPr>
            <a:noAutofit/>
          </a:bodyPr>
          <a:lstStyle/>
          <a:p>
            <a:r>
              <a:rPr lang="en-US" sz="2800" dirty="0"/>
              <a:t>Transcriptional activators are proteins that increase the transcription of a gene or genes.</a:t>
            </a:r>
          </a:p>
          <a:p>
            <a:r>
              <a:rPr lang="en-US" sz="2800" dirty="0"/>
              <a:t>These proteins often bind to enhancer regions of DNA.</a:t>
            </a:r>
          </a:p>
          <a:p>
            <a:r>
              <a:rPr lang="en-US" sz="2800" dirty="0"/>
              <a:t>They function to help the transcription machinery come together to transcribe the gene into mRNA.  </a:t>
            </a:r>
          </a:p>
        </p:txBody>
      </p:sp>
      <p:pic>
        <p:nvPicPr>
          <p:cNvPr id="4" name="Picture 3">
            <a:extLst>
              <a:ext uri="{FF2B5EF4-FFF2-40B4-BE49-F238E27FC236}">
                <a16:creationId xmlns:a16="http://schemas.microsoft.com/office/drawing/2014/main" id="{2D1EFA64-0CED-5F40-BACD-06BA216C1852}"/>
              </a:ext>
            </a:extLst>
          </p:cNvPr>
          <p:cNvPicPr>
            <a:picLocks noChangeAspect="1"/>
          </p:cNvPicPr>
          <p:nvPr/>
        </p:nvPicPr>
        <p:blipFill>
          <a:blip r:embed="rId2"/>
          <a:stretch>
            <a:fillRect/>
          </a:stretch>
        </p:blipFill>
        <p:spPr>
          <a:xfrm>
            <a:off x="5684563" y="1569935"/>
            <a:ext cx="6096000" cy="4572000"/>
          </a:xfrm>
          <a:prstGeom prst="rect">
            <a:avLst/>
          </a:prstGeom>
          <a:ln>
            <a:solidFill>
              <a:srgbClr val="000000"/>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E24AE5D-74B6-6F4C-A413-75C26C9EE43A}"/>
              </a:ext>
            </a:extLst>
          </p:cNvPr>
          <p:cNvSpPr txBox="1"/>
          <p:nvPr/>
        </p:nvSpPr>
        <p:spPr>
          <a:xfrm>
            <a:off x="5684563" y="6183934"/>
            <a:ext cx="3312125" cy="184666"/>
          </a:xfrm>
          <a:prstGeom prst="rect">
            <a:avLst/>
          </a:prstGeom>
          <a:noFill/>
        </p:spPr>
        <p:txBody>
          <a:bodyPr wrap="none" rtlCol="0">
            <a:spAutoFit/>
          </a:bodyPr>
          <a:lstStyle/>
          <a:p>
            <a:r>
              <a:rPr lang="en-US" sz="600" dirty="0"/>
              <a:t>https://slideplayer.com/slide/3581702/12/images/44/Promoter+Activators+Gene+DNA+Enhancer.jpg</a:t>
            </a:r>
          </a:p>
        </p:txBody>
      </p:sp>
    </p:spTree>
    <p:extLst>
      <p:ext uri="{BB962C8B-B14F-4D97-AF65-F5344CB8AC3E}">
        <p14:creationId xmlns:p14="http://schemas.microsoft.com/office/powerpoint/2010/main" val="1490439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a:bodyPr>
          <a:lstStyle/>
          <a:p>
            <a:r>
              <a:rPr lang="en-US" b="1" dirty="0">
                <a:solidFill>
                  <a:srgbClr val="FFFF00"/>
                </a:solidFill>
              </a:rPr>
              <a:t>Transcriptional Activators</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645424" y="1533237"/>
            <a:ext cx="4618873" cy="4572000"/>
          </a:xfrm>
        </p:spPr>
        <p:txBody>
          <a:bodyPr>
            <a:noAutofit/>
          </a:bodyPr>
          <a:lstStyle/>
          <a:p>
            <a:r>
              <a:rPr lang="en-US" sz="2800" dirty="0"/>
              <a:t>Transcriptional activators bind to regulatory DNA sequences and stimulate transcription.</a:t>
            </a:r>
          </a:p>
        </p:txBody>
      </p:sp>
      <p:sp>
        <p:nvSpPr>
          <p:cNvPr id="5" name="TextBox 4">
            <a:extLst>
              <a:ext uri="{FF2B5EF4-FFF2-40B4-BE49-F238E27FC236}">
                <a16:creationId xmlns:a16="http://schemas.microsoft.com/office/drawing/2014/main" id="{1E24AE5D-74B6-6F4C-A413-75C26C9EE43A}"/>
              </a:ext>
            </a:extLst>
          </p:cNvPr>
          <p:cNvSpPr txBox="1"/>
          <p:nvPr/>
        </p:nvSpPr>
        <p:spPr>
          <a:xfrm>
            <a:off x="6096000" y="6306276"/>
            <a:ext cx="2573140" cy="184666"/>
          </a:xfrm>
          <a:prstGeom prst="rect">
            <a:avLst/>
          </a:prstGeom>
          <a:noFill/>
        </p:spPr>
        <p:txBody>
          <a:bodyPr wrap="none" rtlCol="0">
            <a:spAutoFit/>
          </a:bodyPr>
          <a:lstStyle/>
          <a:p>
            <a:r>
              <a:rPr lang="en-US" sz="600" dirty="0"/>
              <a:t>https://www.mun.ca/biology/desmid/brian/BIOL2060/BIOL2060-23/23_22.jpg</a:t>
            </a:r>
          </a:p>
        </p:txBody>
      </p:sp>
      <p:pic>
        <p:nvPicPr>
          <p:cNvPr id="6" name="Picture 5">
            <a:extLst>
              <a:ext uri="{FF2B5EF4-FFF2-40B4-BE49-F238E27FC236}">
                <a16:creationId xmlns:a16="http://schemas.microsoft.com/office/drawing/2014/main" id="{AADC591D-BB65-694F-A93F-F46FADF51DC9}"/>
              </a:ext>
            </a:extLst>
          </p:cNvPr>
          <p:cNvPicPr>
            <a:picLocks noChangeAspect="1"/>
          </p:cNvPicPr>
          <p:nvPr/>
        </p:nvPicPr>
        <p:blipFill>
          <a:blip r:embed="rId2"/>
          <a:stretch>
            <a:fillRect/>
          </a:stretch>
        </p:blipFill>
        <p:spPr>
          <a:xfrm>
            <a:off x="6157992" y="1332198"/>
            <a:ext cx="5388584" cy="4974078"/>
          </a:xfrm>
          <a:prstGeom prst="rect">
            <a:avLst/>
          </a:prstGeom>
          <a:ln>
            <a:solidFill>
              <a:srgbClr val="000000"/>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03535107-72D0-EEE4-B082-31B4462E4185}"/>
              </a:ext>
            </a:extLst>
          </p:cNvPr>
          <p:cNvPicPr>
            <a:picLocks noChangeAspect="1"/>
          </p:cNvPicPr>
          <p:nvPr/>
        </p:nvPicPr>
        <p:blipFill>
          <a:blip r:embed="rId3"/>
          <a:stretch>
            <a:fillRect/>
          </a:stretch>
        </p:blipFill>
        <p:spPr>
          <a:xfrm>
            <a:off x="697746" y="4518313"/>
            <a:ext cx="3619500" cy="161290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5850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a:bodyPr>
          <a:lstStyle/>
          <a:p>
            <a:r>
              <a:rPr lang="en-US" b="1" dirty="0">
                <a:solidFill>
                  <a:srgbClr val="FFFF00"/>
                </a:solidFill>
              </a:rPr>
              <a:t>Transcriptional Activators</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1332198"/>
            <a:ext cx="5549510" cy="5020572"/>
          </a:xfrm>
        </p:spPr>
        <p:txBody>
          <a:bodyPr>
            <a:noAutofit/>
          </a:bodyPr>
          <a:lstStyle/>
          <a:p>
            <a:r>
              <a:rPr lang="en-US" sz="2800" dirty="0"/>
              <a:t>Transcriptional activators have two domains: </a:t>
            </a:r>
          </a:p>
          <a:p>
            <a:pPr lvl="1"/>
            <a:r>
              <a:rPr lang="en-US" sz="2600" dirty="0"/>
              <a:t>One that binds to the DNA</a:t>
            </a:r>
          </a:p>
          <a:p>
            <a:pPr lvl="1"/>
            <a:r>
              <a:rPr lang="en-US" sz="2600" dirty="0"/>
              <a:t>The other domain interacts with the transcriptional machinery.</a:t>
            </a:r>
          </a:p>
        </p:txBody>
      </p:sp>
      <p:sp>
        <p:nvSpPr>
          <p:cNvPr id="5" name="TextBox 4">
            <a:extLst>
              <a:ext uri="{FF2B5EF4-FFF2-40B4-BE49-F238E27FC236}">
                <a16:creationId xmlns:a16="http://schemas.microsoft.com/office/drawing/2014/main" id="{1E24AE5D-74B6-6F4C-A413-75C26C9EE43A}"/>
              </a:ext>
            </a:extLst>
          </p:cNvPr>
          <p:cNvSpPr txBox="1"/>
          <p:nvPr/>
        </p:nvSpPr>
        <p:spPr>
          <a:xfrm>
            <a:off x="6096000" y="6306276"/>
            <a:ext cx="3151825" cy="184666"/>
          </a:xfrm>
          <a:prstGeom prst="rect">
            <a:avLst/>
          </a:prstGeom>
          <a:noFill/>
        </p:spPr>
        <p:txBody>
          <a:bodyPr wrap="none" rtlCol="0">
            <a:spAutoFit/>
          </a:bodyPr>
          <a:lstStyle/>
          <a:p>
            <a:r>
              <a:rPr lang="en-US" sz="600" dirty="0"/>
              <a:t>https://proteopedia.org/wiki/images/f/f3/1d66.gif https://proteopedia.org/wiki/images/f/f3/1d66.gif</a:t>
            </a:r>
          </a:p>
        </p:txBody>
      </p:sp>
      <p:pic>
        <p:nvPicPr>
          <p:cNvPr id="7" name="Picture 6">
            <a:extLst>
              <a:ext uri="{FF2B5EF4-FFF2-40B4-BE49-F238E27FC236}">
                <a16:creationId xmlns:a16="http://schemas.microsoft.com/office/drawing/2014/main" id="{0928CF66-2D04-DE4A-93B9-D36A9F616848}"/>
              </a:ext>
            </a:extLst>
          </p:cNvPr>
          <p:cNvPicPr>
            <a:picLocks noChangeAspect="1"/>
          </p:cNvPicPr>
          <p:nvPr/>
        </p:nvPicPr>
        <p:blipFill>
          <a:blip r:embed="rId2"/>
          <a:stretch>
            <a:fillRect/>
          </a:stretch>
        </p:blipFill>
        <p:spPr>
          <a:xfrm>
            <a:off x="6582038" y="1332198"/>
            <a:ext cx="4983480" cy="498348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2891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1175512" y="525684"/>
            <a:ext cx="9792208" cy="1044251"/>
          </a:xfrm>
        </p:spPr>
        <p:txBody>
          <a:bodyPr>
            <a:normAutofit/>
          </a:bodyPr>
          <a:lstStyle/>
          <a:p>
            <a:r>
              <a:rPr lang="en-US" b="1" dirty="0">
                <a:solidFill>
                  <a:srgbClr val="FFFF00"/>
                </a:solidFill>
              </a:rPr>
              <a:t>Gene Regulation—Why?</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557561" y="1569935"/>
            <a:ext cx="4618873" cy="4572000"/>
          </a:xfrm>
        </p:spPr>
        <p:txBody>
          <a:bodyPr>
            <a:noAutofit/>
          </a:bodyPr>
          <a:lstStyle/>
          <a:p>
            <a:r>
              <a:rPr lang="en-US" sz="2800" dirty="0"/>
              <a:t>It is a way to conserve energy and resources.</a:t>
            </a:r>
          </a:p>
          <a:p>
            <a:r>
              <a:rPr lang="en-US" sz="2800" dirty="0"/>
              <a:t>There is no need to make a protein when it is not needed.</a:t>
            </a:r>
          </a:p>
          <a:p>
            <a:r>
              <a:rPr lang="en-US" sz="2800" dirty="0"/>
              <a:t>The expression of the genes also influences phenotype.</a:t>
            </a:r>
          </a:p>
        </p:txBody>
      </p:sp>
      <p:sp>
        <p:nvSpPr>
          <p:cNvPr id="5" name="TextBox 4">
            <a:extLst>
              <a:ext uri="{FF2B5EF4-FFF2-40B4-BE49-F238E27FC236}">
                <a16:creationId xmlns:a16="http://schemas.microsoft.com/office/drawing/2014/main" id="{1E24AE5D-74B6-6F4C-A413-75C26C9EE43A}"/>
              </a:ext>
            </a:extLst>
          </p:cNvPr>
          <p:cNvSpPr txBox="1"/>
          <p:nvPr/>
        </p:nvSpPr>
        <p:spPr>
          <a:xfrm>
            <a:off x="5684563" y="6183934"/>
            <a:ext cx="3312125" cy="184666"/>
          </a:xfrm>
          <a:prstGeom prst="rect">
            <a:avLst/>
          </a:prstGeom>
          <a:noFill/>
        </p:spPr>
        <p:txBody>
          <a:bodyPr wrap="none" rtlCol="0">
            <a:spAutoFit/>
          </a:bodyPr>
          <a:lstStyle/>
          <a:p>
            <a:r>
              <a:rPr lang="en-US" sz="600" dirty="0"/>
              <a:t>https://slideplayer.com/slide/3581702/12/images/44/Promoter+Activators+Gene+DNA+Enhancer.jpg</a:t>
            </a:r>
          </a:p>
        </p:txBody>
      </p:sp>
      <p:pic>
        <p:nvPicPr>
          <p:cNvPr id="6" name="Google Shape;76;p16">
            <a:extLst>
              <a:ext uri="{FF2B5EF4-FFF2-40B4-BE49-F238E27FC236}">
                <a16:creationId xmlns:a16="http://schemas.microsoft.com/office/drawing/2014/main" id="{CFF31699-8AB0-7B7C-EE29-903CFF7FF3F3}"/>
              </a:ext>
            </a:extLst>
          </p:cNvPr>
          <p:cNvPicPr preferRelativeResize="0">
            <a:picLocks noChangeAspect="1"/>
          </p:cNvPicPr>
          <p:nvPr/>
        </p:nvPicPr>
        <p:blipFill>
          <a:blip r:embed="rId2">
            <a:alphaModFix/>
          </a:blip>
          <a:stretch>
            <a:fillRect/>
          </a:stretch>
        </p:blipFill>
        <p:spPr>
          <a:xfrm>
            <a:off x="5489627" y="1410656"/>
            <a:ext cx="6100208" cy="4575165"/>
          </a:xfrm>
          <a:prstGeom prst="rect">
            <a:avLst/>
          </a:prstGeom>
          <a:noFill/>
          <a:ln>
            <a:solidFill>
              <a:srgbClr val="000000"/>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2B5A369E-1335-B4B6-F74A-5A2480390144}"/>
              </a:ext>
            </a:extLst>
          </p:cNvPr>
          <p:cNvPicPr>
            <a:picLocks noChangeAspect="1"/>
          </p:cNvPicPr>
          <p:nvPr/>
        </p:nvPicPr>
        <p:blipFill>
          <a:blip r:embed="rId3"/>
          <a:stretch>
            <a:fillRect/>
          </a:stretch>
        </p:blipFill>
        <p:spPr>
          <a:xfrm>
            <a:off x="557561" y="5057011"/>
            <a:ext cx="2070100" cy="139700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9211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a:bodyPr>
          <a:lstStyle/>
          <a:p>
            <a:r>
              <a:rPr lang="en-US" b="1" dirty="0">
                <a:solidFill>
                  <a:srgbClr val="FFFF00"/>
                </a:solidFill>
              </a:rPr>
              <a:t>Transcriptional Activators</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1534786"/>
            <a:ext cx="5549510" cy="4306994"/>
          </a:xfrm>
        </p:spPr>
        <p:txBody>
          <a:bodyPr>
            <a:noAutofit/>
          </a:bodyPr>
          <a:lstStyle/>
          <a:p>
            <a:r>
              <a:rPr lang="en-US" sz="2800" dirty="0"/>
              <a:t>The DNA binding domain anchors the transcription factor to the proper site on the DNA.</a:t>
            </a:r>
          </a:p>
          <a:p>
            <a:r>
              <a:rPr lang="en-US" sz="2800" dirty="0"/>
              <a:t>The activation domain works independently to stimulate transcription by interacting with other proteins.</a:t>
            </a:r>
          </a:p>
        </p:txBody>
      </p:sp>
      <p:sp>
        <p:nvSpPr>
          <p:cNvPr id="5" name="TextBox 4">
            <a:extLst>
              <a:ext uri="{FF2B5EF4-FFF2-40B4-BE49-F238E27FC236}">
                <a16:creationId xmlns:a16="http://schemas.microsoft.com/office/drawing/2014/main" id="{1E24AE5D-74B6-6F4C-A413-75C26C9EE43A}"/>
              </a:ext>
            </a:extLst>
          </p:cNvPr>
          <p:cNvSpPr txBox="1"/>
          <p:nvPr/>
        </p:nvSpPr>
        <p:spPr>
          <a:xfrm>
            <a:off x="6405992" y="6332316"/>
            <a:ext cx="2005677" cy="184666"/>
          </a:xfrm>
          <a:prstGeom prst="rect">
            <a:avLst/>
          </a:prstGeom>
          <a:noFill/>
        </p:spPr>
        <p:txBody>
          <a:bodyPr wrap="none" rtlCol="0">
            <a:spAutoFit/>
          </a:bodyPr>
          <a:lstStyle/>
          <a:p>
            <a:r>
              <a:rPr lang="en-US" sz="600" dirty="0"/>
              <a:t>https://www.pnas.org/content/pnas/109/6/1949/F4.large.jpg</a:t>
            </a:r>
          </a:p>
        </p:txBody>
      </p:sp>
      <p:pic>
        <p:nvPicPr>
          <p:cNvPr id="4" name="Picture 3">
            <a:extLst>
              <a:ext uri="{FF2B5EF4-FFF2-40B4-BE49-F238E27FC236}">
                <a16:creationId xmlns:a16="http://schemas.microsoft.com/office/drawing/2014/main" id="{78AFEDE7-7C6D-4B40-816B-139EF2E6A6C3}"/>
              </a:ext>
            </a:extLst>
          </p:cNvPr>
          <p:cNvPicPr>
            <a:picLocks noChangeAspect="1"/>
          </p:cNvPicPr>
          <p:nvPr/>
        </p:nvPicPr>
        <p:blipFill>
          <a:blip r:embed="rId2"/>
          <a:stretch>
            <a:fillRect/>
          </a:stretch>
        </p:blipFill>
        <p:spPr>
          <a:xfrm>
            <a:off x="6452486" y="1044251"/>
            <a:ext cx="5255015" cy="5288065"/>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0990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a:bodyPr>
          <a:lstStyle/>
          <a:p>
            <a:r>
              <a:rPr lang="en-US" b="1" dirty="0">
                <a:solidFill>
                  <a:srgbClr val="FFFF00"/>
                </a:solidFill>
              </a:rPr>
              <a:t>Transcriptional Activators—Zinc Fingers</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1534786"/>
            <a:ext cx="5549510" cy="4982196"/>
          </a:xfrm>
        </p:spPr>
        <p:txBody>
          <a:bodyPr>
            <a:noAutofit/>
          </a:bodyPr>
          <a:lstStyle/>
          <a:p>
            <a:r>
              <a:rPr lang="en-US" sz="2800" dirty="0"/>
              <a:t>Many of the DNA binding domains are related to one another.</a:t>
            </a:r>
          </a:p>
          <a:p>
            <a:pPr lvl="1"/>
            <a:r>
              <a:rPr lang="en-US" sz="2600" dirty="0"/>
              <a:t>Zinc finger domains have cysteine and histidine repeats that complex with zinc ions and fold into looped structures that bind DNA called zinc fingers.</a:t>
            </a:r>
          </a:p>
          <a:p>
            <a:pPr lvl="1"/>
            <a:r>
              <a:rPr lang="en-US" sz="2600" dirty="0"/>
              <a:t>These are common with steroid hormone receptors that regulate transcription in response to things like estrogen and testosterone.</a:t>
            </a:r>
          </a:p>
        </p:txBody>
      </p:sp>
      <p:sp>
        <p:nvSpPr>
          <p:cNvPr id="5" name="TextBox 4">
            <a:extLst>
              <a:ext uri="{FF2B5EF4-FFF2-40B4-BE49-F238E27FC236}">
                <a16:creationId xmlns:a16="http://schemas.microsoft.com/office/drawing/2014/main" id="{1E24AE5D-74B6-6F4C-A413-75C26C9EE43A}"/>
              </a:ext>
            </a:extLst>
          </p:cNvPr>
          <p:cNvSpPr txBox="1"/>
          <p:nvPr/>
        </p:nvSpPr>
        <p:spPr>
          <a:xfrm>
            <a:off x="6405992" y="6332316"/>
            <a:ext cx="5051383" cy="184666"/>
          </a:xfrm>
          <a:prstGeom prst="rect">
            <a:avLst/>
          </a:prstGeom>
          <a:noFill/>
        </p:spPr>
        <p:txBody>
          <a:bodyPr wrap="none" rtlCol="0">
            <a:spAutoFit/>
          </a:bodyPr>
          <a:lstStyle/>
          <a:p>
            <a:r>
              <a:rPr lang="en-US" sz="600" dirty="0"/>
              <a:t>https://slideplayer.com/slide/5707370/18/images/53/The+hormone+receptors+have+a+highly+conserved+DNA+binding+domain+with+two+zinc+fingers.jpg</a:t>
            </a:r>
          </a:p>
        </p:txBody>
      </p:sp>
      <p:pic>
        <p:nvPicPr>
          <p:cNvPr id="6" name="Picture 5">
            <a:extLst>
              <a:ext uri="{FF2B5EF4-FFF2-40B4-BE49-F238E27FC236}">
                <a16:creationId xmlns:a16="http://schemas.microsoft.com/office/drawing/2014/main" id="{CE1818C5-5FF2-C049-A736-88AB34152C77}"/>
              </a:ext>
            </a:extLst>
          </p:cNvPr>
          <p:cNvPicPr>
            <a:picLocks noChangeAspect="1"/>
          </p:cNvPicPr>
          <p:nvPr/>
        </p:nvPicPr>
        <p:blipFill>
          <a:blip r:embed="rId2"/>
          <a:stretch>
            <a:fillRect/>
          </a:stretch>
        </p:blipFill>
        <p:spPr>
          <a:xfrm>
            <a:off x="6003012" y="1859796"/>
            <a:ext cx="5765371" cy="4324028"/>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3507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a:bodyPr>
          <a:lstStyle/>
          <a:p>
            <a:r>
              <a:rPr lang="en-US" b="1" dirty="0">
                <a:solidFill>
                  <a:srgbClr val="FFFF00"/>
                </a:solidFill>
              </a:rPr>
              <a:t>Transcriptional Activators—Helix-Turn-Helix</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1410346"/>
            <a:ext cx="5549510" cy="4921970"/>
          </a:xfrm>
        </p:spPr>
        <p:txBody>
          <a:bodyPr>
            <a:noAutofit/>
          </a:bodyPr>
          <a:lstStyle/>
          <a:p>
            <a:r>
              <a:rPr lang="en-US" sz="2800" dirty="0"/>
              <a:t>The helix-turn-helix motif has three or four helixes.  One helix makes most of the contact with the DNA, while the others act to stabilize the interaction.</a:t>
            </a:r>
          </a:p>
          <a:p>
            <a:pPr lvl="1"/>
            <a:r>
              <a:rPr lang="en-US" sz="2600" dirty="0"/>
              <a:t>These are common to homeodomain proteins that regulate development.</a:t>
            </a:r>
          </a:p>
          <a:p>
            <a:pPr lvl="1"/>
            <a:r>
              <a:rPr lang="en-US" sz="2600" dirty="0"/>
              <a:t>Homeoboxes encode DNA binding domains called homeodomains that interact with transcription factors.</a:t>
            </a:r>
          </a:p>
        </p:txBody>
      </p:sp>
      <p:sp>
        <p:nvSpPr>
          <p:cNvPr id="5" name="TextBox 4">
            <a:extLst>
              <a:ext uri="{FF2B5EF4-FFF2-40B4-BE49-F238E27FC236}">
                <a16:creationId xmlns:a16="http://schemas.microsoft.com/office/drawing/2014/main" id="{1E24AE5D-74B6-6F4C-A413-75C26C9EE43A}"/>
              </a:ext>
            </a:extLst>
          </p:cNvPr>
          <p:cNvSpPr txBox="1"/>
          <p:nvPr/>
        </p:nvSpPr>
        <p:spPr>
          <a:xfrm>
            <a:off x="6096000" y="5262933"/>
            <a:ext cx="1770036" cy="184666"/>
          </a:xfrm>
          <a:prstGeom prst="rect">
            <a:avLst/>
          </a:prstGeom>
          <a:noFill/>
        </p:spPr>
        <p:txBody>
          <a:bodyPr wrap="none" rtlCol="0">
            <a:spAutoFit/>
          </a:bodyPr>
          <a:lstStyle/>
          <a:p>
            <a:r>
              <a:rPr lang="en-US" sz="600" dirty="0"/>
              <a:t>https://image2.slideserve.com/5328077/slide37-l.jpg</a:t>
            </a:r>
          </a:p>
        </p:txBody>
      </p:sp>
      <p:pic>
        <p:nvPicPr>
          <p:cNvPr id="7" name="Picture 6" descr="A picture containing drawing&#10;&#10;Description automatically generated">
            <a:extLst>
              <a:ext uri="{FF2B5EF4-FFF2-40B4-BE49-F238E27FC236}">
                <a16:creationId xmlns:a16="http://schemas.microsoft.com/office/drawing/2014/main" id="{4A8CD655-59FA-5845-BFA9-A52E3455DE15}"/>
              </a:ext>
            </a:extLst>
          </p:cNvPr>
          <p:cNvPicPr>
            <a:picLocks noChangeAspect="1"/>
          </p:cNvPicPr>
          <p:nvPr/>
        </p:nvPicPr>
        <p:blipFill>
          <a:blip r:embed="rId2"/>
          <a:stretch>
            <a:fillRect/>
          </a:stretch>
        </p:blipFill>
        <p:spPr>
          <a:xfrm>
            <a:off x="5972017" y="2654600"/>
            <a:ext cx="5802211" cy="2608333"/>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5057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fontScale="90000"/>
          </a:bodyPr>
          <a:lstStyle/>
          <a:p>
            <a:r>
              <a:rPr lang="en-US" b="1" dirty="0">
                <a:solidFill>
                  <a:srgbClr val="FFFF00"/>
                </a:solidFill>
              </a:rPr>
              <a:t>Transcriptional Activators</a:t>
            </a:r>
            <a:br>
              <a:rPr lang="en-US" b="1" dirty="0">
                <a:solidFill>
                  <a:srgbClr val="FFFF00"/>
                </a:solidFill>
              </a:rPr>
            </a:br>
            <a:r>
              <a:rPr lang="en-US" b="1" dirty="0">
                <a:solidFill>
                  <a:srgbClr val="FFFF00"/>
                </a:solidFill>
              </a:rPr>
              <a:t>Leucine Zipper</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1681568"/>
            <a:ext cx="5549510" cy="5176432"/>
          </a:xfrm>
        </p:spPr>
        <p:txBody>
          <a:bodyPr>
            <a:noAutofit/>
          </a:bodyPr>
          <a:lstStyle/>
          <a:p>
            <a:r>
              <a:rPr lang="en-US" sz="2800" dirty="0"/>
              <a:t>The leucine zipper is a part of the protein that facilitates binding to the DNA.</a:t>
            </a:r>
          </a:p>
          <a:p>
            <a:pPr lvl="1"/>
            <a:r>
              <a:rPr lang="en-US" sz="2600" dirty="0"/>
              <a:t>Its job is to stabilize the structure.</a:t>
            </a:r>
          </a:p>
          <a:p>
            <a:pPr lvl="1"/>
            <a:r>
              <a:rPr lang="en-US" sz="2600" dirty="0"/>
              <a:t>In general, leucine zippers are a class of proteins that bind to DNA at specific sites within the promoters of genes.</a:t>
            </a:r>
          </a:p>
          <a:p>
            <a:pPr lvl="1"/>
            <a:r>
              <a:rPr lang="en-US" sz="2600" dirty="0"/>
              <a:t>When these proteins bind to the DNA, transcription is stimulated and the gene gets expressed.</a:t>
            </a:r>
          </a:p>
        </p:txBody>
      </p:sp>
      <p:sp>
        <p:nvSpPr>
          <p:cNvPr id="5" name="TextBox 4">
            <a:extLst>
              <a:ext uri="{FF2B5EF4-FFF2-40B4-BE49-F238E27FC236}">
                <a16:creationId xmlns:a16="http://schemas.microsoft.com/office/drawing/2014/main" id="{1E24AE5D-74B6-6F4C-A413-75C26C9EE43A}"/>
              </a:ext>
            </a:extLst>
          </p:cNvPr>
          <p:cNvSpPr txBox="1"/>
          <p:nvPr/>
        </p:nvSpPr>
        <p:spPr>
          <a:xfrm>
            <a:off x="7492599" y="6432453"/>
            <a:ext cx="3320140" cy="184666"/>
          </a:xfrm>
          <a:prstGeom prst="rect">
            <a:avLst/>
          </a:prstGeom>
          <a:noFill/>
        </p:spPr>
        <p:txBody>
          <a:bodyPr wrap="none" rtlCol="0">
            <a:spAutoFit/>
          </a:bodyPr>
          <a:lstStyle/>
          <a:p>
            <a:r>
              <a:rPr lang="en-US" sz="600" dirty="0"/>
              <a:t>https://d3i71xaburhd42.cloudfront.net/9490ca6a3cae5c2a71bfd8184e72a274d58cf32f/3-Figure2-1.png</a:t>
            </a:r>
          </a:p>
        </p:txBody>
      </p:sp>
      <p:pic>
        <p:nvPicPr>
          <p:cNvPr id="4" name="Picture 3">
            <a:extLst>
              <a:ext uri="{FF2B5EF4-FFF2-40B4-BE49-F238E27FC236}">
                <a16:creationId xmlns:a16="http://schemas.microsoft.com/office/drawing/2014/main" id="{69D90B43-7110-0B4E-9DBF-A01D6B7BADCE}"/>
              </a:ext>
            </a:extLst>
          </p:cNvPr>
          <p:cNvPicPr>
            <a:picLocks noChangeAspect="1"/>
          </p:cNvPicPr>
          <p:nvPr/>
        </p:nvPicPr>
        <p:blipFill>
          <a:blip r:embed="rId2"/>
          <a:stretch>
            <a:fillRect/>
          </a:stretch>
        </p:blipFill>
        <p:spPr>
          <a:xfrm>
            <a:off x="7539093" y="448194"/>
            <a:ext cx="3607594" cy="5981558"/>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6519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a:bodyPr>
          <a:lstStyle/>
          <a:p>
            <a:r>
              <a:rPr lang="en-US" b="1" dirty="0">
                <a:solidFill>
                  <a:srgbClr val="FFFF00"/>
                </a:solidFill>
              </a:rPr>
              <a:t>Transcriptional Activators—Leucine Zipper</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2171646"/>
            <a:ext cx="5549510" cy="3177152"/>
          </a:xfrm>
        </p:spPr>
        <p:txBody>
          <a:bodyPr>
            <a:noAutofit/>
          </a:bodyPr>
          <a:lstStyle/>
          <a:p>
            <a:r>
              <a:rPr lang="en-US" sz="2800" dirty="0"/>
              <a:t>Leucine zipper proteins contain 4 or 5 leucine residues spaced at intervals of 7 amino acids apart which results in an alpha-helical shape allowing the dimerization of the two proteins which make up the structure.</a:t>
            </a:r>
          </a:p>
        </p:txBody>
      </p:sp>
      <p:sp>
        <p:nvSpPr>
          <p:cNvPr id="5" name="TextBox 4">
            <a:extLst>
              <a:ext uri="{FF2B5EF4-FFF2-40B4-BE49-F238E27FC236}">
                <a16:creationId xmlns:a16="http://schemas.microsoft.com/office/drawing/2014/main" id="{1E24AE5D-74B6-6F4C-A413-75C26C9EE43A}"/>
              </a:ext>
            </a:extLst>
          </p:cNvPr>
          <p:cNvSpPr txBox="1"/>
          <p:nvPr/>
        </p:nvSpPr>
        <p:spPr>
          <a:xfrm>
            <a:off x="6096000" y="5262933"/>
            <a:ext cx="1745991" cy="184666"/>
          </a:xfrm>
          <a:prstGeom prst="rect">
            <a:avLst/>
          </a:prstGeom>
          <a:noFill/>
        </p:spPr>
        <p:txBody>
          <a:bodyPr wrap="none" rtlCol="0">
            <a:spAutoFit/>
          </a:bodyPr>
          <a:lstStyle/>
          <a:p>
            <a:r>
              <a:rPr lang="en-US" sz="600" dirty="0"/>
              <a:t>http://www.acsu.buffalo.edu/~koudelka/leucine.pdf</a:t>
            </a:r>
          </a:p>
        </p:txBody>
      </p:sp>
      <p:pic>
        <p:nvPicPr>
          <p:cNvPr id="6" name="Picture 5" descr="A close up of a logo&#10;&#10;Description automatically generated">
            <a:extLst>
              <a:ext uri="{FF2B5EF4-FFF2-40B4-BE49-F238E27FC236}">
                <a16:creationId xmlns:a16="http://schemas.microsoft.com/office/drawing/2014/main" id="{EE9F4531-1650-264D-9B87-719E966CC74A}"/>
              </a:ext>
            </a:extLst>
          </p:cNvPr>
          <p:cNvPicPr>
            <a:picLocks noChangeAspect="1"/>
          </p:cNvPicPr>
          <p:nvPr/>
        </p:nvPicPr>
        <p:blipFill>
          <a:blip r:embed="rId2"/>
          <a:stretch>
            <a:fillRect/>
          </a:stretch>
        </p:blipFill>
        <p:spPr>
          <a:xfrm>
            <a:off x="5837823" y="2349554"/>
            <a:ext cx="5869678" cy="2821337"/>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7656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a:bodyPr>
          <a:lstStyle/>
          <a:p>
            <a:r>
              <a:rPr lang="en-US" b="1" dirty="0">
                <a:solidFill>
                  <a:srgbClr val="FFFF00"/>
                </a:solidFill>
              </a:rPr>
              <a:t>Transcriptional Activators—Leucine Zipper</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1410346"/>
            <a:ext cx="5549510" cy="4921970"/>
          </a:xfrm>
        </p:spPr>
        <p:txBody>
          <a:bodyPr>
            <a:noAutofit/>
          </a:bodyPr>
          <a:lstStyle/>
          <a:p>
            <a:r>
              <a:rPr lang="en-US" sz="2800" dirty="0"/>
              <a:t>The leucine residues interact with the hydrophobic protein subunits to stabilize the structure.  </a:t>
            </a:r>
          </a:p>
          <a:p>
            <a:r>
              <a:rPr lang="en-US" sz="2800" dirty="0"/>
              <a:t>There is also a portion of these proteins that contain basic residues that form ionic bonds with the DNA at specific spots to regulate gene expression.</a:t>
            </a:r>
          </a:p>
          <a:p>
            <a:pPr lvl="1"/>
            <a:r>
              <a:rPr lang="en-US" sz="2600" dirty="0"/>
              <a:t>Leucine zipper proteins are common for regulating development.</a:t>
            </a:r>
          </a:p>
        </p:txBody>
      </p:sp>
      <p:sp>
        <p:nvSpPr>
          <p:cNvPr id="5" name="TextBox 4">
            <a:extLst>
              <a:ext uri="{FF2B5EF4-FFF2-40B4-BE49-F238E27FC236}">
                <a16:creationId xmlns:a16="http://schemas.microsoft.com/office/drawing/2014/main" id="{1E24AE5D-74B6-6F4C-A413-75C26C9EE43A}"/>
              </a:ext>
            </a:extLst>
          </p:cNvPr>
          <p:cNvSpPr txBox="1"/>
          <p:nvPr/>
        </p:nvSpPr>
        <p:spPr>
          <a:xfrm>
            <a:off x="6084552" y="6449902"/>
            <a:ext cx="4746812" cy="184666"/>
          </a:xfrm>
          <a:prstGeom prst="rect">
            <a:avLst/>
          </a:prstGeom>
          <a:noFill/>
        </p:spPr>
        <p:txBody>
          <a:bodyPr wrap="none" rtlCol="0">
            <a:spAutoFit/>
          </a:bodyPr>
          <a:lstStyle/>
          <a:p>
            <a:r>
              <a:rPr lang="en-US" sz="600" dirty="0"/>
              <a:t>https://lh3.googleusercontent.com/proxy/qhMsvPJbPYg-WZboknMLgvvy9J6b3Cxh1NCM_1jNNJerm2x9aei7Eg4vWrWSSWDuidfby7YFxgOfir7otlg</a:t>
            </a:r>
          </a:p>
        </p:txBody>
      </p:sp>
      <p:pic>
        <p:nvPicPr>
          <p:cNvPr id="4" name="Picture 3">
            <a:extLst>
              <a:ext uri="{FF2B5EF4-FFF2-40B4-BE49-F238E27FC236}">
                <a16:creationId xmlns:a16="http://schemas.microsoft.com/office/drawing/2014/main" id="{EEBE19EF-EA31-D241-B78A-13A04EC58F2E}"/>
              </a:ext>
            </a:extLst>
          </p:cNvPr>
          <p:cNvPicPr>
            <a:picLocks noChangeAspect="1"/>
          </p:cNvPicPr>
          <p:nvPr/>
        </p:nvPicPr>
        <p:blipFill>
          <a:blip r:embed="rId2"/>
          <a:stretch>
            <a:fillRect/>
          </a:stretch>
        </p:blipFill>
        <p:spPr>
          <a:xfrm>
            <a:off x="6157993" y="1314177"/>
            <a:ext cx="5414075" cy="5089231"/>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04535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a:bodyPr>
          <a:lstStyle/>
          <a:p>
            <a:r>
              <a:rPr lang="en-US" b="1" dirty="0">
                <a:solidFill>
                  <a:srgbClr val="FFFF00"/>
                </a:solidFill>
              </a:rPr>
              <a:t>Transcriptional Activators—Helix-Loop-Helix</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1410346"/>
            <a:ext cx="5400807" cy="5089230"/>
          </a:xfrm>
        </p:spPr>
        <p:txBody>
          <a:bodyPr>
            <a:noAutofit/>
          </a:bodyPr>
          <a:lstStyle/>
          <a:p>
            <a:r>
              <a:rPr lang="en-US" sz="2800" dirty="0"/>
              <a:t>Helix-loop-helix is a protein structural motif similar to that of the leucine zipper, and is involved in regulating gene transcription.</a:t>
            </a:r>
          </a:p>
          <a:p>
            <a:r>
              <a:rPr lang="en-US" sz="2800" dirty="0"/>
              <a:t>Like the leucine zipper, these structures consist of two alpha helices connected by a loop. </a:t>
            </a:r>
          </a:p>
          <a:p>
            <a:r>
              <a:rPr lang="en-US" sz="2800" dirty="0"/>
              <a:t>One helix is small and facilitates binding to the other helix.  The second helix is larger and has a DNA binding domain.</a:t>
            </a:r>
          </a:p>
        </p:txBody>
      </p:sp>
      <p:sp>
        <p:nvSpPr>
          <p:cNvPr id="5" name="TextBox 4">
            <a:extLst>
              <a:ext uri="{FF2B5EF4-FFF2-40B4-BE49-F238E27FC236}">
                <a16:creationId xmlns:a16="http://schemas.microsoft.com/office/drawing/2014/main" id="{1E24AE5D-74B6-6F4C-A413-75C26C9EE43A}"/>
              </a:ext>
            </a:extLst>
          </p:cNvPr>
          <p:cNvSpPr txBox="1"/>
          <p:nvPr/>
        </p:nvSpPr>
        <p:spPr>
          <a:xfrm>
            <a:off x="5810955" y="6207820"/>
            <a:ext cx="2896947" cy="215444"/>
          </a:xfrm>
          <a:prstGeom prst="rect">
            <a:avLst/>
          </a:prstGeom>
          <a:noFill/>
        </p:spPr>
        <p:txBody>
          <a:bodyPr wrap="none" rtlCol="0">
            <a:spAutoFit/>
          </a:bodyPr>
          <a:lstStyle/>
          <a:p>
            <a:r>
              <a:rPr lang="en-US" sz="800" dirty="0"/>
              <a:t>http://faculty.samford.edu/~djohnso2/44962w/405/07/f07-29-4.jpg</a:t>
            </a:r>
            <a:endParaRPr lang="en-US" sz="600" dirty="0"/>
          </a:p>
        </p:txBody>
      </p:sp>
      <p:pic>
        <p:nvPicPr>
          <p:cNvPr id="7" name="Picture 6" descr="A close up of a logo&#10;&#10;Description automatically generated">
            <a:extLst>
              <a:ext uri="{FF2B5EF4-FFF2-40B4-BE49-F238E27FC236}">
                <a16:creationId xmlns:a16="http://schemas.microsoft.com/office/drawing/2014/main" id="{4F9F4BB7-913E-F442-AD7F-3C56C12064EB}"/>
              </a:ext>
            </a:extLst>
          </p:cNvPr>
          <p:cNvPicPr>
            <a:picLocks noChangeAspect="1"/>
          </p:cNvPicPr>
          <p:nvPr/>
        </p:nvPicPr>
        <p:blipFill>
          <a:blip r:embed="rId2"/>
          <a:stretch>
            <a:fillRect/>
          </a:stretch>
        </p:blipFill>
        <p:spPr>
          <a:xfrm>
            <a:off x="5810955" y="1715874"/>
            <a:ext cx="5970898" cy="4478173"/>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1218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4"/>
            <a:ext cx="11223002" cy="1044251"/>
          </a:xfrm>
        </p:spPr>
        <p:txBody>
          <a:bodyPr>
            <a:normAutofit fontScale="90000"/>
          </a:bodyPr>
          <a:lstStyle/>
          <a:p>
            <a:r>
              <a:rPr lang="en-US" b="1" dirty="0">
                <a:solidFill>
                  <a:srgbClr val="FFFF00"/>
                </a:solidFill>
              </a:rPr>
              <a:t>Transcriptional Activators—Helix-Loop-Helix &amp; Leucine Zipper</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2654768"/>
            <a:ext cx="5549510" cy="2464230"/>
          </a:xfrm>
        </p:spPr>
        <p:txBody>
          <a:bodyPr>
            <a:noAutofit/>
          </a:bodyPr>
          <a:lstStyle/>
          <a:p>
            <a:r>
              <a:rPr lang="en-US" sz="2800" dirty="0"/>
              <a:t>Helix-loop-helix and leucine zippers can interact with each other to broaden the number of combinations of regulatory proteins that can be made.</a:t>
            </a:r>
          </a:p>
        </p:txBody>
      </p:sp>
      <p:sp>
        <p:nvSpPr>
          <p:cNvPr id="5" name="TextBox 4">
            <a:extLst>
              <a:ext uri="{FF2B5EF4-FFF2-40B4-BE49-F238E27FC236}">
                <a16:creationId xmlns:a16="http://schemas.microsoft.com/office/drawing/2014/main" id="{1E24AE5D-74B6-6F4C-A413-75C26C9EE43A}"/>
              </a:ext>
            </a:extLst>
          </p:cNvPr>
          <p:cNvSpPr txBox="1"/>
          <p:nvPr/>
        </p:nvSpPr>
        <p:spPr>
          <a:xfrm>
            <a:off x="6084552" y="6449902"/>
            <a:ext cx="3406702" cy="184666"/>
          </a:xfrm>
          <a:prstGeom prst="rect">
            <a:avLst/>
          </a:prstGeom>
          <a:noFill/>
        </p:spPr>
        <p:txBody>
          <a:bodyPr wrap="none" rtlCol="0">
            <a:spAutoFit/>
          </a:bodyPr>
          <a:lstStyle/>
          <a:p>
            <a:r>
              <a:rPr lang="en-US" sz="600" dirty="0"/>
              <a:t>https://d3i71xaburhd42.cloudfront.net/8507b096082ada1b1e5bdb711c74a49d30f8216f/18-Figure1-1.png</a:t>
            </a:r>
          </a:p>
        </p:txBody>
      </p:sp>
      <p:pic>
        <p:nvPicPr>
          <p:cNvPr id="6" name="Picture 5">
            <a:extLst>
              <a:ext uri="{FF2B5EF4-FFF2-40B4-BE49-F238E27FC236}">
                <a16:creationId xmlns:a16="http://schemas.microsoft.com/office/drawing/2014/main" id="{E4C35EA1-E785-A742-99D0-27C89B632FAD}"/>
              </a:ext>
            </a:extLst>
          </p:cNvPr>
          <p:cNvPicPr>
            <a:picLocks noChangeAspect="1"/>
          </p:cNvPicPr>
          <p:nvPr/>
        </p:nvPicPr>
        <p:blipFill>
          <a:blip r:embed="rId2"/>
          <a:stretch>
            <a:fillRect/>
          </a:stretch>
        </p:blipFill>
        <p:spPr>
          <a:xfrm>
            <a:off x="6157992" y="1441450"/>
            <a:ext cx="5609651" cy="4890866"/>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39633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223432"/>
            <a:ext cx="11223002" cy="1044251"/>
          </a:xfrm>
        </p:spPr>
        <p:txBody>
          <a:bodyPr>
            <a:normAutofit/>
          </a:bodyPr>
          <a:lstStyle/>
          <a:p>
            <a:r>
              <a:rPr lang="en-US" b="1" dirty="0">
                <a:solidFill>
                  <a:srgbClr val="FFFF00"/>
                </a:solidFill>
              </a:rPr>
              <a:t>3. Post-Transcriptional Modifications</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984334"/>
            <a:ext cx="6947932" cy="3549063"/>
          </a:xfrm>
        </p:spPr>
        <p:txBody>
          <a:bodyPr>
            <a:noAutofit/>
          </a:bodyPr>
          <a:lstStyle/>
          <a:p>
            <a:r>
              <a:rPr lang="en-US" sz="2800" dirty="0"/>
              <a:t>The RNA processing that we discussed in the last chapter whereby the pre-mRNA is the introns spliced out and the exons spliced together to produce a mature mRNA molecule is post-transcriptional modification. </a:t>
            </a:r>
          </a:p>
        </p:txBody>
      </p:sp>
      <p:pic>
        <p:nvPicPr>
          <p:cNvPr id="4" name="Picture 3">
            <a:extLst>
              <a:ext uri="{FF2B5EF4-FFF2-40B4-BE49-F238E27FC236}">
                <a16:creationId xmlns:a16="http://schemas.microsoft.com/office/drawing/2014/main" id="{45C94C6A-1E96-FAFA-C929-BFD30ECD0DAD}"/>
              </a:ext>
            </a:extLst>
          </p:cNvPr>
          <p:cNvPicPr>
            <a:picLocks noChangeAspect="1"/>
          </p:cNvPicPr>
          <p:nvPr/>
        </p:nvPicPr>
        <p:blipFill>
          <a:blip r:embed="rId2"/>
          <a:stretch>
            <a:fillRect/>
          </a:stretch>
        </p:blipFill>
        <p:spPr>
          <a:xfrm>
            <a:off x="1172429" y="3211393"/>
            <a:ext cx="4769346" cy="3549064"/>
          </a:xfrm>
          <a:prstGeom prst="rect">
            <a:avLst/>
          </a:prstGeom>
          <a:ln>
            <a:solidFill>
              <a:srgbClr val="000000"/>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37717FF-3EA9-08E3-6937-A575490DA8FC}"/>
              </a:ext>
            </a:extLst>
          </p:cNvPr>
          <p:cNvPicPr>
            <a:picLocks noChangeAspect="1"/>
          </p:cNvPicPr>
          <p:nvPr/>
        </p:nvPicPr>
        <p:blipFill>
          <a:blip r:embed="rId3"/>
          <a:stretch>
            <a:fillRect/>
          </a:stretch>
        </p:blipFill>
        <p:spPr>
          <a:xfrm>
            <a:off x="7432431" y="1027467"/>
            <a:ext cx="4519799" cy="5662652"/>
          </a:xfrm>
          <a:prstGeom prst="rect">
            <a:avLst/>
          </a:prstGeom>
          <a:ln>
            <a:solidFill>
              <a:srgbClr val="000000"/>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D7F0C1C3-C88F-3513-85BB-B587B614FD42}"/>
              </a:ext>
            </a:extLst>
          </p:cNvPr>
          <p:cNvSpPr txBox="1"/>
          <p:nvPr/>
        </p:nvSpPr>
        <p:spPr>
          <a:xfrm>
            <a:off x="1314251" y="6668124"/>
            <a:ext cx="2993127" cy="184666"/>
          </a:xfrm>
          <a:prstGeom prst="rect">
            <a:avLst/>
          </a:prstGeom>
          <a:noFill/>
        </p:spPr>
        <p:txBody>
          <a:bodyPr wrap="none" rtlCol="0">
            <a:spAutoFit/>
          </a:bodyPr>
          <a:lstStyle/>
          <a:p>
            <a:r>
              <a:rPr lang="en-US" sz="600" dirty="0"/>
              <a:t>https://microbenotes.com/wp-content/uploads/2020/10/Alternative-Splicing-1024x762.jpeg</a:t>
            </a:r>
          </a:p>
        </p:txBody>
      </p:sp>
    </p:spTree>
    <p:extLst>
      <p:ext uri="{BB962C8B-B14F-4D97-AF65-F5344CB8AC3E}">
        <p14:creationId xmlns:p14="http://schemas.microsoft.com/office/powerpoint/2010/main" val="973044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1388257"/>
            <a:ext cx="7477472" cy="4081485"/>
          </a:xfrm>
        </p:spPr>
        <p:txBody>
          <a:bodyPr>
            <a:noAutofit/>
          </a:bodyPr>
          <a:lstStyle/>
          <a:p>
            <a:r>
              <a:rPr lang="en-US" sz="2800" dirty="0"/>
              <a:t>There are many thousands of different types of RNA that are used to regulate translation AFTER the mRNA has been transcribed and processed.</a:t>
            </a:r>
          </a:p>
          <a:p>
            <a:r>
              <a:rPr lang="en-US" sz="2800" dirty="0"/>
              <a:t>Regardless of the type of RNA, the main idea is this:</a:t>
            </a:r>
          </a:p>
          <a:p>
            <a:pPr lvl="1"/>
            <a:r>
              <a:rPr lang="en-US" sz="2600" dirty="0"/>
              <a:t>The target mRNA molecules can be degraded.</a:t>
            </a:r>
          </a:p>
          <a:p>
            <a:pPr lvl="1"/>
            <a:r>
              <a:rPr lang="en-US" sz="2600" dirty="0"/>
              <a:t>Translation of the target mRNA is stopped.</a:t>
            </a:r>
          </a:p>
        </p:txBody>
      </p:sp>
      <p:sp>
        <p:nvSpPr>
          <p:cNvPr id="8" name="Title 1">
            <a:extLst>
              <a:ext uri="{FF2B5EF4-FFF2-40B4-BE49-F238E27FC236}">
                <a16:creationId xmlns:a16="http://schemas.microsoft.com/office/drawing/2014/main" id="{298E59A8-7E1F-F52E-6431-3FAD2EC97700}"/>
              </a:ext>
            </a:extLst>
          </p:cNvPr>
          <p:cNvSpPr>
            <a:spLocks noGrp="1"/>
          </p:cNvSpPr>
          <p:nvPr>
            <p:ph type="title"/>
          </p:nvPr>
        </p:nvSpPr>
        <p:spPr>
          <a:xfrm>
            <a:off x="484499" y="310428"/>
            <a:ext cx="11223002" cy="1373454"/>
          </a:xfrm>
        </p:spPr>
        <p:txBody>
          <a:bodyPr>
            <a:normAutofit/>
          </a:bodyPr>
          <a:lstStyle/>
          <a:p>
            <a:r>
              <a:rPr lang="en-US" b="1" dirty="0">
                <a:solidFill>
                  <a:srgbClr val="FFFF00"/>
                </a:solidFill>
              </a:rPr>
              <a:t>4. Pre-Translational Control–small RNA Molecules</a:t>
            </a:r>
          </a:p>
        </p:txBody>
      </p:sp>
      <p:pic>
        <p:nvPicPr>
          <p:cNvPr id="5122" name="Picture 2">
            <a:extLst>
              <a:ext uri="{FF2B5EF4-FFF2-40B4-BE49-F238E27FC236}">
                <a16:creationId xmlns:a16="http://schemas.microsoft.com/office/drawing/2014/main" id="{55600460-7CDD-F4F0-0607-A4C0E8368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7644" y="4708192"/>
            <a:ext cx="3746500" cy="2120900"/>
          </a:xfrm>
          <a:prstGeom prst="rect">
            <a:avLst/>
          </a:prstGeom>
          <a:noFill/>
          <a:ln>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Google Shape;194;p32">
            <a:extLst>
              <a:ext uri="{FF2B5EF4-FFF2-40B4-BE49-F238E27FC236}">
                <a16:creationId xmlns:a16="http://schemas.microsoft.com/office/drawing/2014/main" id="{C4D2A76C-90A9-7E2E-720C-C9CAC322C4CB}"/>
              </a:ext>
            </a:extLst>
          </p:cNvPr>
          <p:cNvPicPr preferRelativeResize="0">
            <a:picLocks noChangeAspect="1"/>
          </p:cNvPicPr>
          <p:nvPr/>
        </p:nvPicPr>
        <p:blipFill rotWithShape="1">
          <a:blip r:embed="rId3">
            <a:alphaModFix/>
          </a:blip>
          <a:srcRect l="37752" b="4058"/>
          <a:stretch/>
        </p:blipFill>
        <p:spPr>
          <a:xfrm>
            <a:off x="7991566" y="1449589"/>
            <a:ext cx="3947673" cy="4563488"/>
          </a:xfrm>
          <a:prstGeom prst="rect">
            <a:avLst/>
          </a:prstGeom>
          <a:noFill/>
          <a:ln>
            <a:solidFill>
              <a:srgbClr val="000000"/>
            </a:solidFill>
          </a:ln>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B41E2B58-5267-B16F-2740-0FCEDCE466EC}"/>
              </a:ext>
            </a:extLst>
          </p:cNvPr>
          <p:cNvSpPr/>
          <p:nvPr/>
        </p:nvSpPr>
        <p:spPr>
          <a:xfrm>
            <a:off x="7991566" y="1449588"/>
            <a:ext cx="1063224" cy="1695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6F999A2-8DCB-B3AC-EF13-52DAB3D5272A}"/>
              </a:ext>
            </a:extLst>
          </p:cNvPr>
          <p:cNvSpPr/>
          <p:nvPr/>
        </p:nvSpPr>
        <p:spPr>
          <a:xfrm>
            <a:off x="7991566" y="3233852"/>
            <a:ext cx="665497" cy="32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9AE4516-3413-96DC-E730-59BAD28DF427}"/>
              </a:ext>
            </a:extLst>
          </p:cNvPr>
          <p:cNvPicPr>
            <a:picLocks noChangeAspect="1"/>
          </p:cNvPicPr>
          <p:nvPr/>
        </p:nvPicPr>
        <p:blipFill>
          <a:blip r:embed="rId4"/>
          <a:stretch>
            <a:fillRect/>
          </a:stretch>
        </p:blipFill>
        <p:spPr>
          <a:xfrm>
            <a:off x="443933" y="5256220"/>
            <a:ext cx="3175000" cy="73660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6795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1175512" y="525684"/>
            <a:ext cx="9792208" cy="1044251"/>
          </a:xfrm>
        </p:spPr>
        <p:txBody>
          <a:bodyPr>
            <a:normAutofit/>
          </a:bodyPr>
          <a:lstStyle/>
          <a:p>
            <a:r>
              <a:rPr lang="en-US" b="1" dirty="0">
                <a:solidFill>
                  <a:srgbClr val="FFFF00"/>
                </a:solidFill>
              </a:rPr>
              <a:t>Prokaryotic Gene Regulation</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557561" y="1784195"/>
            <a:ext cx="5538439" cy="4357740"/>
          </a:xfrm>
        </p:spPr>
        <p:txBody>
          <a:bodyPr>
            <a:noAutofit/>
          </a:bodyPr>
          <a:lstStyle/>
          <a:p>
            <a:r>
              <a:rPr lang="en-US" sz="2800" dirty="0"/>
              <a:t>Recall transcription and translation occur at the same time in prokaryotes.</a:t>
            </a:r>
          </a:p>
          <a:p>
            <a:r>
              <a:rPr lang="en-US" sz="2800" dirty="0"/>
              <a:t>Gene regulation in bacteria is almost entirely due to the control of transcription—via the operon.</a:t>
            </a:r>
          </a:p>
        </p:txBody>
      </p:sp>
      <p:pic>
        <p:nvPicPr>
          <p:cNvPr id="9" name="Picture 8">
            <a:extLst>
              <a:ext uri="{FF2B5EF4-FFF2-40B4-BE49-F238E27FC236}">
                <a16:creationId xmlns:a16="http://schemas.microsoft.com/office/drawing/2014/main" id="{C6942AA1-A581-702B-F47B-CFB2503FEDEB}"/>
              </a:ext>
            </a:extLst>
          </p:cNvPr>
          <p:cNvPicPr>
            <a:picLocks noChangeAspect="1"/>
          </p:cNvPicPr>
          <p:nvPr/>
        </p:nvPicPr>
        <p:blipFill>
          <a:blip r:embed="rId2"/>
          <a:stretch>
            <a:fillRect/>
          </a:stretch>
        </p:blipFill>
        <p:spPr>
          <a:xfrm>
            <a:off x="6361542" y="1406117"/>
            <a:ext cx="5596832" cy="5211865"/>
          </a:xfrm>
          <a:prstGeom prst="rect">
            <a:avLst/>
          </a:prstGeom>
          <a:ln>
            <a:solidFill>
              <a:srgbClr val="000000"/>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E5CD2313-B333-346F-FDDC-D7AD877B8579}"/>
              </a:ext>
            </a:extLst>
          </p:cNvPr>
          <p:cNvPicPr>
            <a:picLocks noChangeAspect="1"/>
          </p:cNvPicPr>
          <p:nvPr/>
        </p:nvPicPr>
        <p:blipFill>
          <a:blip r:embed="rId3"/>
          <a:stretch>
            <a:fillRect/>
          </a:stretch>
        </p:blipFill>
        <p:spPr>
          <a:xfrm>
            <a:off x="292019" y="5220982"/>
            <a:ext cx="2527300" cy="139700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4560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98E59A8-7E1F-F52E-6431-3FAD2EC97700}"/>
              </a:ext>
            </a:extLst>
          </p:cNvPr>
          <p:cNvSpPr>
            <a:spLocks noGrp="1"/>
          </p:cNvSpPr>
          <p:nvPr>
            <p:ph type="title"/>
          </p:nvPr>
        </p:nvSpPr>
        <p:spPr>
          <a:xfrm>
            <a:off x="484499" y="310428"/>
            <a:ext cx="11223002" cy="1373454"/>
          </a:xfrm>
        </p:spPr>
        <p:txBody>
          <a:bodyPr>
            <a:normAutofit/>
          </a:bodyPr>
          <a:lstStyle/>
          <a:p>
            <a:r>
              <a:rPr lang="en-US" b="1" dirty="0">
                <a:solidFill>
                  <a:srgbClr val="FFFF00"/>
                </a:solidFill>
              </a:rPr>
              <a:t>5. Post-Translational Modifications</a:t>
            </a:r>
          </a:p>
        </p:txBody>
      </p:sp>
      <p:pic>
        <p:nvPicPr>
          <p:cNvPr id="2" name="Picture 1">
            <a:extLst>
              <a:ext uri="{FF2B5EF4-FFF2-40B4-BE49-F238E27FC236}">
                <a16:creationId xmlns:a16="http://schemas.microsoft.com/office/drawing/2014/main" id="{69E6AE82-D9E5-8F52-13CE-981B4C0A5EDE}"/>
              </a:ext>
            </a:extLst>
          </p:cNvPr>
          <p:cNvPicPr>
            <a:picLocks noChangeAspect="1"/>
          </p:cNvPicPr>
          <p:nvPr/>
        </p:nvPicPr>
        <p:blipFill>
          <a:blip r:embed="rId2"/>
          <a:stretch>
            <a:fillRect/>
          </a:stretch>
        </p:blipFill>
        <p:spPr>
          <a:xfrm>
            <a:off x="5306117" y="1782389"/>
            <a:ext cx="6401384" cy="4103648"/>
          </a:xfrm>
          <a:prstGeom prst="rect">
            <a:avLst/>
          </a:prstGeom>
          <a:ln>
            <a:solidFill>
              <a:srgbClr val="000000"/>
            </a:solidFill>
          </a:ln>
          <a:effectLst>
            <a:outerShdw blurRad="50800" dist="38100" dir="2700000" algn="tl" rotWithShape="0">
              <a:prstClr val="black">
                <a:alpha val="40000"/>
              </a:prstClr>
            </a:outerShdw>
          </a:effectLst>
        </p:spPr>
      </p:pic>
      <p:sp>
        <p:nvSpPr>
          <p:cNvPr id="6" name="Content Placeholder 2">
            <a:extLst>
              <a:ext uri="{FF2B5EF4-FFF2-40B4-BE49-F238E27FC236}">
                <a16:creationId xmlns:a16="http://schemas.microsoft.com/office/drawing/2014/main" id="{058C6197-B68D-F4E2-DE5B-7F1DE0D35D96}"/>
              </a:ext>
            </a:extLst>
          </p:cNvPr>
          <p:cNvSpPr txBox="1">
            <a:spLocks/>
          </p:cNvSpPr>
          <p:nvPr/>
        </p:nvSpPr>
        <p:spPr>
          <a:xfrm>
            <a:off x="484499" y="1293542"/>
            <a:ext cx="4422038" cy="5038774"/>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sz="2800" dirty="0"/>
              <a:t>There are different forms of post-translational modification.</a:t>
            </a:r>
          </a:p>
          <a:p>
            <a:r>
              <a:rPr lang="en-US" sz="2800" dirty="0"/>
              <a:t>For example, the removal of the signal peptide and the C-protein portion of the beta-globin protein after the initial translation has occurred makes the final, functional beta-globin molecule. </a:t>
            </a:r>
          </a:p>
        </p:txBody>
      </p:sp>
    </p:spTree>
    <p:extLst>
      <p:ext uri="{BB962C8B-B14F-4D97-AF65-F5344CB8AC3E}">
        <p14:creationId xmlns:p14="http://schemas.microsoft.com/office/powerpoint/2010/main" val="1801045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98E59A8-7E1F-F52E-6431-3FAD2EC97700}"/>
              </a:ext>
            </a:extLst>
          </p:cNvPr>
          <p:cNvSpPr>
            <a:spLocks noGrp="1"/>
          </p:cNvSpPr>
          <p:nvPr>
            <p:ph type="title"/>
          </p:nvPr>
        </p:nvSpPr>
        <p:spPr>
          <a:xfrm>
            <a:off x="484499" y="310428"/>
            <a:ext cx="11223002" cy="1373454"/>
          </a:xfrm>
        </p:spPr>
        <p:txBody>
          <a:bodyPr>
            <a:normAutofit/>
          </a:bodyPr>
          <a:lstStyle/>
          <a:p>
            <a:r>
              <a:rPr lang="en-US" b="1" dirty="0">
                <a:solidFill>
                  <a:srgbClr val="FFFF00"/>
                </a:solidFill>
              </a:rPr>
              <a:t>5. Post-Translational Modifications</a:t>
            </a:r>
          </a:p>
        </p:txBody>
      </p:sp>
      <p:pic>
        <p:nvPicPr>
          <p:cNvPr id="1026" name="Picture 2" descr="Figure 1 | Processing of Preproinsulin. The signal peptide sequence">
            <a:extLst>
              <a:ext uri="{FF2B5EF4-FFF2-40B4-BE49-F238E27FC236}">
                <a16:creationId xmlns:a16="http://schemas.microsoft.com/office/drawing/2014/main" id="{A2BB9392-738B-2D59-5298-98E5D352D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8968" y="1403286"/>
            <a:ext cx="6618838" cy="4771177"/>
          </a:xfrm>
          <a:prstGeom prst="rect">
            <a:avLst/>
          </a:prstGeom>
          <a:noFill/>
          <a:ln>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F8C6EA39-638F-E848-71E6-B65A6C025246}"/>
              </a:ext>
            </a:extLst>
          </p:cNvPr>
          <p:cNvSpPr txBox="1">
            <a:spLocks/>
          </p:cNvSpPr>
          <p:nvPr/>
        </p:nvSpPr>
        <p:spPr>
          <a:xfrm>
            <a:off x="560715" y="1508798"/>
            <a:ext cx="4422038" cy="5038774"/>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sz="2400" dirty="0"/>
              <a:t>In the process of insulin production, the signal sequence directs the ribosome to the ER.</a:t>
            </a:r>
          </a:p>
          <a:p>
            <a:r>
              <a:rPr lang="en-US" sz="2400" dirty="0"/>
              <a:t>In the ER, the signal sequence is cleaved off after translation of preproinsulin is complete forming proinsulin.</a:t>
            </a:r>
          </a:p>
          <a:p>
            <a:r>
              <a:rPr lang="en-US" sz="2400" dirty="0"/>
              <a:t>The proinsulin then has the C-peptide removed in the Golgi apparatus forming the active insulin molecule which is secreted from the beta cell.</a:t>
            </a:r>
          </a:p>
        </p:txBody>
      </p:sp>
    </p:spTree>
    <p:extLst>
      <p:ext uri="{BB962C8B-B14F-4D97-AF65-F5344CB8AC3E}">
        <p14:creationId xmlns:p14="http://schemas.microsoft.com/office/powerpoint/2010/main" val="2418159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84499" y="1293542"/>
            <a:ext cx="11223002" cy="2135458"/>
          </a:xfrm>
        </p:spPr>
        <p:txBody>
          <a:bodyPr>
            <a:noAutofit/>
          </a:bodyPr>
          <a:lstStyle/>
          <a:p>
            <a:r>
              <a:rPr lang="en-US" sz="2800" dirty="0"/>
              <a:t>There are different forms of post-translational modification.</a:t>
            </a:r>
          </a:p>
          <a:p>
            <a:r>
              <a:rPr lang="en-US" sz="2800" dirty="0"/>
              <a:t>For example, some proteins that are no longer needed are tagged by ubiquitin protein and then transported to a proteasome where they are hydrolyzed and their components are recycled.</a:t>
            </a:r>
          </a:p>
        </p:txBody>
      </p:sp>
      <p:sp>
        <p:nvSpPr>
          <p:cNvPr id="8" name="Title 1">
            <a:extLst>
              <a:ext uri="{FF2B5EF4-FFF2-40B4-BE49-F238E27FC236}">
                <a16:creationId xmlns:a16="http://schemas.microsoft.com/office/drawing/2014/main" id="{298E59A8-7E1F-F52E-6431-3FAD2EC97700}"/>
              </a:ext>
            </a:extLst>
          </p:cNvPr>
          <p:cNvSpPr>
            <a:spLocks noGrp="1"/>
          </p:cNvSpPr>
          <p:nvPr>
            <p:ph type="title"/>
          </p:nvPr>
        </p:nvSpPr>
        <p:spPr>
          <a:xfrm>
            <a:off x="484499" y="310428"/>
            <a:ext cx="11223002" cy="1373454"/>
          </a:xfrm>
        </p:spPr>
        <p:txBody>
          <a:bodyPr>
            <a:normAutofit/>
          </a:bodyPr>
          <a:lstStyle/>
          <a:p>
            <a:r>
              <a:rPr lang="en-US" b="1" dirty="0">
                <a:solidFill>
                  <a:srgbClr val="FFFF00"/>
                </a:solidFill>
              </a:rPr>
              <a:t>5. Post-Translational Modifications</a:t>
            </a:r>
          </a:p>
        </p:txBody>
      </p:sp>
      <p:pic>
        <p:nvPicPr>
          <p:cNvPr id="4" name="Google Shape;203;p33">
            <a:extLst>
              <a:ext uri="{FF2B5EF4-FFF2-40B4-BE49-F238E27FC236}">
                <a16:creationId xmlns:a16="http://schemas.microsoft.com/office/drawing/2014/main" id="{38BEC72A-4AD7-2DAC-FBCA-ACF6FD2C974A}"/>
              </a:ext>
            </a:extLst>
          </p:cNvPr>
          <p:cNvPicPr preferRelativeResize="0">
            <a:picLocks noChangeAspect="1"/>
          </p:cNvPicPr>
          <p:nvPr/>
        </p:nvPicPr>
        <p:blipFill>
          <a:blip r:embed="rId2">
            <a:alphaModFix/>
          </a:blip>
          <a:stretch>
            <a:fillRect/>
          </a:stretch>
        </p:blipFill>
        <p:spPr>
          <a:xfrm>
            <a:off x="1927725" y="3353497"/>
            <a:ext cx="8336550" cy="3020814"/>
          </a:xfrm>
          <a:prstGeom prst="rect">
            <a:avLst/>
          </a:prstGeom>
          <a:noFill/>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212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484499" y="525683"/>
            <a:ext cx="11223002" cy="1554907"/>
          </a:xfrm>
        </p:spPr>
        <p:txBody>
          <a:bodyPr>
            <a:normAutofit/>
          </a:bodyPr>
          <a:lstStyle/>
          <a:p>
            <a:r>
              <a:rPr lang="en-US" b="1" dirty="0">
                <a:solidFill>
                  <a:srgbClr val="FFFF00"/>
                </a:solidFill>
              </a:rPr>
              <a:t>Eukaryotic Gene Regulation—A Summary</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450573" y="1855304"/>
            <a:ext cx="11223002" cy="4477013"/>
          </a:xfrm>
        </p:spPr>
        <p:txBody>
          <a:bodyPr>
            <a:noAutofit/>
          </a:bodyPr>
          <a:lstStyle/>
          <a:p>
            <a:r>
              <a:rPr lang="en-US" sz="2800" dirty="0"/>
              <a:t>Eukaryotic gene regulation is a complex process involving a number of different events that involve proteins and the DNA.</a:t>
            </a:r>
          </a:p>
          <a:p>
            <a:r>
              <a:rPr lang="en-US" sz="2800" dirty="0"/>
              <a:t>Some proteins bind directly to the DNA and either stimulate or repress transcription.</a:t>
            </a:r>
          </a:p>
          <a:p>
            <a:r>
              <a:rPr lang="en-US" sz="2800" dirty="0"/>
              <a:t>Other modifications to the proteins that help organize the DNA can influence the cell’s ability to express the genes.</a:t>
            </a:r>
          </a:p>
          <a:p>
            <a:r>
              <a:rPr lang="en-US" sz="2800" dirty="0"/>
              <a:t>The DNA itself can be modified in ways that affect gene expression.</a:t>
            </a:r>
          </a:p>
        </p:txBody>
      </p:sp>
    </p:spTree>
    <p:extLst>
      <p:ext uri="{BB962C8B-B14F-4D97-AF65-F5344CB8AC3E}">
        <p14:creationId xmlns:p14="http://schemas.microsoft.com/office/powerpoint/2010/main" val="49152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1175512" y="525684"/>
            <a:ext cx="9792208" cy="1044251"/>
          </a:xfrm>
        </p:spPr>
        <p:txBody>
          <a:bodyPr>
            <a:normAutofit/>
          </a:bodyPr>
          <a:lstStyle/>
          <a:p>
            <a:r>
              <a:rPr lang="en-US" b="1" dirty="0">
                <a:solidFill>
                  <a:srgbClr val="FFFF00"/>
                </a:solidFill>
              </a:rPr>
              <a:t>Prokaryotic Gene Regulation—Operons </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557561" y="1569935"/>
            <a:ext cx="10980785" cy="2040773"/>
          </a:xfrm>
        </p:spPr>
        <p:txBody>
          <a:bodyPr>
            <a:noAutofit/>
          </a:bodyPr>
          <a:lstStyle/>
          <a:p>
            <a:r>
              <a:rPr lang="en-US" sz="2800" dirty="0"/>
              <a:t>The operon is the functional unit of gene expression in bacteria.</a:t>
            </a:r>
          </a:p>
          <a:p>
            <a:r>
              <a:rPr lang="en-US" sz="2800" dirty="0"/>
              <a:t>It consists of a promoter, an operator, and the genes to be expressed.</a:t>
            </a:r>
          </a:p>
          <a:p>
            <a:r>
              <a:rPr lang="en-US" sz="2800" dirty="0"/>
              <a:t>The operon is under the control of a regulatory protein coded for by a regulatory gene.</a:t>
            </a:r>
          </a:p>
        </p:txBody>
      </p:sp>
      <p:sp>
        <p:nvSpPr>
          <p:cNvPr id="6" name="TextBox 5">
            <a:extLst>
              <a:ext uri="{FF2B5EF4-FFF2-40B4-BE49-F238E27FC236}">
                <a16:creationId xmlns:a16="http://schemas.microsoft.com/office/drawing/2014/main" id="{69700ECA-2299-3058-2C39-23CC6ECDC3F8}"/>
              </a:ext>
            </a:extLst>
          </p:cNvPr>
          <p:cNvSpPr txBox="1"/>
          <p:nvPr/>
        </p:nvSpPr>
        <p:spPr>
          <a:xfrm>
            <a:off x="3493477" y="1289538"/>
            <a:ext cx="184731" cy="369332"/>
          </a:xfrm>
          <a:prstGeom prst="rect">
            <a:avLst/>
          </a:prstGeom>
          <a:noFill/>
        </p:spPr>
        <p:txBody>
          <a:bodyPr wrap="none" rtlCol="0">
            <a:spAutoFit/>
          </a:bodyPr>
          <a:lstStyle/>
          <a:p>
            <a:endParaRPr lang="en-US" dirty="0"/>
          </a:p>
        </p:txBody>
      </p:sp>
      <p:pic>
        <p:nvPicPr>
          <p:cNvPr id="1026" name="Picture 2" descr="Gene Regulation: Operon Theory | Microbiology | | Course Hero">
            <a:extLst>
              <a:ext uri="{FF2B5EF4-FFF2-40B4-BE49-F238E27FC236}">
                <a16:creationId xmlns:a16="http://schemas.microsoft.com/office/drawing/2014/main" id="{400FF6AA-4ED9-2E5B-4169-6844C40BF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3477" y="3224354"/>
            <a:ext cx="7713785" cy="3190976"/>
          </a:xfrm>
          <a:prstGeom prst="rect">
            <a:avLst/>
          </a:prstGeom>
          <a:noFill/>
          <a:ln>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C882EA-127E-0A91-EE5F-BD7BECAADF7D}"/>
              </a:ext>
            </a:extLst>
          </p:cNvPr>
          <p:cNvSpPr txBox="1"/>
          <p:nvPr/>
        </p:nvSpPr>
        <p:spPr>
          <a:xfrm>
            <a:off x="3493477" y="6432411"/>
            <a:ext cx="6096000" cy="184666"/>
          </a:xfrm>
          <a:prstGeom prst="rect">
            <a:avLst/>
          </a:prstGeom>
          <a:noFill/>
        </p:spPr>
        <p:txBody>
          <a:bodyPr wrap="square">
            <a:spAutoFit/>
          </a:bodyPr>
          <a:lstStyle/>
          <a:p>
            <a:r>
              <a:rPr lang="en-US" sz="600" dirty="0"/>
              <a:t>https://courses.lumenlearning.com/wm-biology1/chapter/prokaryotic-gene-regulation/</a:t>
            </a:r>
          </a:p>
        </p:txBody>
      </p:sp>
      <p:pic>
        <p:nvPicPr>
          <p:cNvPr id="4" name="Picture 3">
            <a:extLst>
              <a:ext uri="{FF2B5EF4-FFF2-40B4-BE49-F238E27FC236}">
                <a16:creationId xmlns:a16="http://schemas.microsoft.com/office/drawing/2014/main" id="{2CBF2A5A-2480-CEE5-54E3-1949FA238E52}"/>
              </a:ext>
            </a:extLst>
          </p:cNvPr>
          <p:cNvPicPr>
            <a:picLocks noChangeAspect="1"/>
          </p:cNvPicPr>
          <p:nvPr/>
        </p:nvPicPr>
        <p:blipFill>
          <a:blip r:embed="rId3"/>
          <a:stretch>
            <a:fillRect/>
          </a:stretch>
        </p:blipFill>
        <p:spPr>
          <a:xfrm>
            <a:off x="455084" y="3610708"/>
            <a:ext cx="2578100" cy="1397000"/>
          </a:xfrm>
          <a:prstGeom prst="rect">
            <a:avLst/>
          </a:prstGeom>
          <a:ln>
            <a:solidFill>
              <a:srgbClr val="000000"/>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E47F97E-F14D-C571-07C8-067F70D8F30E}"/>
              </a:ext>
            </a:extLst>
          </p:cNvPr>
          <p:cNvPicPr>
            <a:picLocks noChangeAspect="1"/>
          </p:cNvPicPr>
          <p:nvPr/>
        </p:nvPicPr>
        <p:blipFill>
          <a:blip r:embed="rId4"/>
          <a:stretch>
            <a:fillRect/>
          </a:stretch>
        </p:blipFill>
        <p:spPr>
          <a:xfrm>
            <a:off x="323574" y="5176192"/>
            <a:ext cx="3911600" cy="157480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2545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1175512" y="525684"/>
            <a:ext cx="9792208" cy="1044251"/>
          </a:xfrm>
        </p:spPr>
        <p:txBody>
          <a:bodyPr>
            <a:normAutofit/>
          </a:bodyPr>
          <a:lstStyle/>
          <a:p>
            <a:r>
              <a:rPr lang="en-US" b="1" dirty="0">
                <a:solidFill>
                  <a:srgbClr val="FFFF00"/>
                </a:solidFill>
              </a:rPr>
              <a:t>Prokaryotic Gene Regulation—Operons </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557561" y="1569934"/>
            <a:ext cx="10980785" cy="4549511"/>
          </a:xfrm>
        </p:spPr>
        <p:txBody>
          <a:bodyPr>
            <a:noAutofit/>
          </a:bodyPr>
          <a:lstStyle/>
          <a:p>
            <a:r>
              <a:rPr lang="en-US" sz="2800" dirty="0"/>
              <a:t>Operons can be inducible or repressible.</a:t>
            </a:r>
          </a:p>
          <a:p>
            <a:pPr lvl="1"/>
            <a:r>
              <a:rPr lang="en-US" sz="2600" dirty="0"/>
              <a:t>Inducible operons are always off, but can be turned on.</a:t>
            </a:r>
          </a:p>
          <a:p>
            <a:pPr lvl="2"/>
            <a:r>
              <a:rPr lang="en-US" sz="2400" dirty="0"/>
              <a:t>The lac operon is an inducible operon.</a:t>
            </a:r>
          </a:p>
          <a:p>
            <a:pPr lvl="2"/>
            <a:r>
              <a:rPr lang="en-US" sz="2400" dirty="0"/>
              <a:t>The repressor molecule is made in the active form and readily binds to the operator keeping the operon off until needed.</a:t>
            </a:r>
          </a:p>
          <a:p>
            <a:pPr lvl="1"/>
            <a:r>
              <a:rPr lang="en-US" sz="2600" dirty="0"/>
              <a:t>Repressible operons are always on, but can be turned off.</a:t>
            </a:r>
          </a:p>
          <a:p>
            <a:pPr lvl="2"/>
            <a:r>
              <a:rPr lang="en-US" sz="2400" dirty="0"/>
              <a:t>The trp operon is a repressible operon.</a:t>
            </a:r>
          </a:p>
          <a:p>
            <a:pPr lvl="2"/>
            <a:r>
              <a:rPr lang="en-US" sz="2400" dirty="0"/>
              <a:t>The repressor molecule is made in the inactive form and will not bind to the operator until the end product’s concentration is high enough.</a:t>
            </a:r>
          </a:p>
        </p:txBody>
      </p:sp>
      <p:sp>
        <p:nvSpPr>
          <p:cNvPr id="6" name="TextBox 5">
            <a:extLst>
              <a:ext uri="{FF2B5EF4-FFF2-40B4-BE49-F238E27FC236}">
                <a16:creationId xmlns:a16="http://schemas.microsoft.com/office/drawing/2014/main" id="{69700ECA-2299-3058-2C39-23CC6ECDC3F8}"/>
              </a:ext>
            </a:extLst>
          </p:cNvPr>
          <p:cNvSpPr txBox="1"/>
          <p:nvPr/>
        </p:nvSpPr>
        <p:spPr>
          <a:xfrm>
            <a:off x="3493477" y="1289538"/>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53EDA010-20F2-057D-95A3-76B3F9797C41}"/>
              </a:ext>
            </a:extLst>
          </p:cNvPr>
          <p:cNvPicPr>
            <a:picLocks noChangeAspect="1"/>
          </p:cNvPicPr>
          <p:nvPr/>
        </p:nvPicPr>
        <p:blipFill>
          <a:blip r:embed="rId2"/>
          <a:stretch>
            <a:fillRect/>
          </a:stretch>
        </p:blipFill>
        <p:spPr>
          <a:xfrm>
            <a:off x="8623140" y="1375759"/>
            <a:ext cx="3361512" cy="1384152"/>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6304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378071" y="468762"/>
            <a:ext cx="6338457" cy="1190108"/>
          </a:xfrm>
        </p:spPr>
        <p:txBody>
          <a:bodyPr>
            <a:normAutofit fontScale="90000"/>
          </a:bodyPr>
          <a:lstStyle/>
          <a:p>
            <a:r>
              <a:rPr lang="en-US" b="1" dirty="0">
                <a:solidFill>
                  <a:srgbClr val="FFFF00"/>
                </a:solidFill>
              </a:rPr>
              <a:t>Prokaryotic Gene Regulation—The </a:t>
            </a:r>
            <a:r>
              <a:rPr lang="en-US" b="1" i="1" dirty="0">
                <a:solidFill>
                  <a:srgbClr val="FFFF00"/>
                </a:solidFill>
              </a:rPr>
              <a:t>lac</a:t>
            </a:r>
            <a:r>
              <a:rPr lang="en-US" b="1" dirty="0">
                <a:solidFill>
                  <a:srgbClr val="FFFF00"/>
                </a:solidFill>
              </a:rPr>
              <a:t> Operon An Inducible Operon </a:t>
            </a:r>
          </a:p>
        </p:txBody>
      </p:sp>
      <p:sp>
        <p:nvSpPr>
          <p:cNvPr id="6" name="TextBox 5">
            <a:extLst>
              <a:ext uri="{FF2B5EF4-FFF2-40B4-BE49-F238E27FC236}">
                <a16:creationId xmlns:a16="http://schemas.microsoft.com/office/drawing/2014/main" id="{69700ECA-2299-3058-2C39-23CC6ECDC3F8}"/>
              </a:ext>
            </a:extLst>
          </p:cNvPr>
          <p:cNvSpPr txBox="1"/>
          <p:nvPr/>
        </p:nvSpPr>
        <p:spPr>
          <a:xfrm>
            <a:off x="3493477" y="1289538"/>
            <a:ext cx="184731" cy="369332"/>
          </a:xfrm>
          <a:prstGeom prst="rect">
            <a:avLst/>
          </a:prstGeom>
          <a:noFill/>
        </p:spPr>
        <p:txBody>
          <a:bodyPr wrap="none" rtlCol="0">
            <a:spAutoFit/>
          </a:bodyPr>
          <a:lstStyle/>
          <a:p>
            <a:endParaRPr lang="en-US" dirty="0"/>
          </a:p>
        </p:txBody>
      </p:sp>
      <p:pic>
        <p:nvPicPr>
          <p:cNvPr id="5" name="Picture 4" descr="Diagram of a sequence of sequence of sequence of sequence of sequence of sequence of sequence of sequence of sequence of sequence of sequence of sequence of sequence of sequence of sequence of sequence of sequence of sequence of&#10;&#10;Description automatically generated with medium confidence">
            <a:extLst>
              <a:ext uri="{FF2B5EF4-FFF2-40B4-BE49-F238E27FC236}">
                <a16:creationId xmlns:a16="http://schemas.microsoft.com/office/drawing/2014/main" id="{D13117FC-E387-391F-6129-9EB91BD76284}"/>
              </a:ext>
            </a:extLst>
          </p:cNvPr>
          <p:cNvPicPr>
            <a:picLocks noChangeAspect="1"/>
          </p:cNvPicPr>
          <p:nvPr/>
        </p:nvPicPr>
        <p:blipFill>
          <a:blip r:embed="rId2"/>
          <a:stretch>
            <a:fillRect/>
          </a:stretch>
        </p:blipFill>
        <p:spPr>
          <a:xfrm>
            <a:off x="224761" y="1822545"/>
            <a:ext cx="6502400" cy="4876800"/>
          </a:xfrm>
          <a:prstGeom prst="rect">
            <a:avLst/>
          </a:prstGeom>
          <a:ln>
            <a:solidFill>
              <a:srgbClr val="000000"/>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7E0AB70F-41F4-4738-31B8-E658E7E850DC}"/>
              </a:ext>
            </a:extLst>
          </p:cNvPr>
          <p:cNvPicPr>
            <a:picLocks noChangeAspect="1"/>
          </p:cNvPicPr>
          <p:nvPr/>
        </p:nvPicPr>
        <p:blipFill>
          <a:blip r:embed="rId3"/>
          <a:stretch>
            <a:fillRect/>
          </a:stretch>
        </p:blipFill>
        <p:spPr>
          <a:xfrm>
            <a:off x="6838385" y="3783402"/>
            <a:ext cx="5261344" cy="3074598"/>
          </a:xfrm>
          <a:prstGeom prst="rect">
            <a:avLst/>
          </a:prstGeom>
          <a:ln>
            <a:solidFill>
              <a:srgbClr val="000000"/>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338511C1-D748-01D2-CB97-82E2F1ADE5C6}"/>
              </a:ext>
            </a:extLst>
          </p:cNvPr>
          <p:cNvPicPr>
            <a:picLocks noChangeAspect="1"/>
          </p:cNvPicPr>
          <p:nvPr/>
        </p:nvPicPr>
        <p:blipFill>
          <a:blip r:embed="rId4"/>
          <a:stretch>
            <a:fillRect/>
          </a:stretch>
        </p:blipFill>
        <p:spPr>
          <a:xfrm>
            <a:off x="6716528" y="-12623"/>
            <a:ext cx="5494426" cy="3796025"/>
          </a:xfrm>
          <a:prstGeom prst="rect">
            <a:avLst/>
          </a:prstGeom>
          <a:ln>
            <a:solidFill>
              <a:srgbClr val="000000"/>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E338A4F1-EACA-7E65-9DDA-839B774462CA}"/>
              </a:ext>
            </a:extLst>
          </p:cNvPr>
          <p:cNvPicPr>
            <a:picLocks noChangeAspect="1"/>
          </p:cNvPicPr>
          <p:nvPr/>
        </p:nvPicPr>
        <p:blipFill>
          <a:blip r:embed="rId5"/>
          <a:stretch>
            <a:fillRect/>
          </a:stretch>
        </p:blipFill>
        <p:spPr>
          <a:xfrm>
            <a:off x="4379728" y="2825262"/>
            <a:ext cx="2336800" cy="1244600"/>
          </a:xfrm>
          <a:prstGeom prst="rect">
            <a:avLst/>
          </a:prstGeom>
          <a:ln>
            <a:solidFill>
              <a:srgbClr val="000000"/>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DA5B2DE-A314-C1FD-5804-F3A99516934D}"/>
              </a:ext>
            </a:extLst>
          </p:cNvPr>
          <p:cNvPicPr>
            <a:picLocks noChangeAspect="1"/>
          </p:cNvPicPr>
          <p:nvPr/>
        </p:nvPicPr>
        <p:blipFill>
          <a:blip r:embed="rId6"/>
          <a:stretch>
            <a:fillRect/>
          </a:stretch>
        </p:blipFill>
        <p:spPr>
          <a:xfrm>
            <a:off x="3585842" y="1343523"/>
            <a:ext cx="3381120" cy="1399902"/>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1522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1175512" y="525684"/>
            <a:ext cx="9792208" cy="1044251"/>
          </a:xfrm>
        </p:spPr>
        <p:txBody>
          <a:bodyPr>
            <a:normAutofit fontScale="90000"/>
          </a:bodyPr>
          <a:lstStyle/>
          <a:p>
            <a:r>
              <a:rPr lang="en-US" b="1" dirty="0">
                <a:solidFill>
                  <a:srgbClr val="FFFF00"/>
                </a:solidFill>
              </a:rPr>
              <a:t>Prokaryotic Gene Regulation—The </a:t>
            </a:r>
            <a:r>
              <a:rPr lang="en-US" b="1" i="1" dirty="0">
                <a:solidFill>
                  <a:srgbClr val="FFFF00"/>
                </a:solidFill>
              </a:rPr>
              <a:t>trp</a:t>
            </a:r>
            <a:r>
              <a:rPr lang="en-US" b="1" dirty="0">
                <a:solidFill>
                  <a:srgbClr val="FFFF00"/>
                </a:solidFill>
              </a:rPr>
              <a:t> Operon A Repressible Operon </a:t>
            </a:r>
          </a:p>
        </p:txBody>
      </p:sp>
      <p:sp>
        <p:nvSpPr>
          <p:cNvPr id="6" name="TextBox 5">
            <a:extLst>
              <a:ext uri="{FF2B5EF4-FFF2-40B4-BE49-F238E27FC236}">
                <a16:creationId xmlns:a16="http://schemas.microsoft.com/office/drawing/2014/main" id="{69700ECA-2299-3058-2C39-23CC6ECDC3F8}"/>
              </a:ext>
            </a:extLst>
          </p:cNvPr>
          <p:cNvSpPr txBox="1"/>
          <p:nvPr/>
        </p:nvSpPr>
        <p:spPr>
          <a:xfrm>
            <a:off x="3493477" y="1289538"/>
            <a:ext cx="184731" cy="369332"/>
          </a:xfrm>
          <a:prstGeom prst="rect">
            <a:avLst/>
          </a:prstGeom>
          <a:noFill/>
        </p:spPr>
        <p:txBody>
          <a:bodyPr wrap="none" rtlCol="0">
            <a:spAutoFit/>
          </a:bodyPr>
          <a:lstStyle/>
          <a:p>
            <a:endParaRPr lang="en-US" dirty="0"/>
          </a:p>
        </p:txBody>
      </p:sp>
      <p:pic>
        <p:nvPicPr>
          <p:cNvPr id="4" name="Picture 3" descr="A picture containing text, screenshot, diagram, plot&#10;&#10;Description automatically generated">
            <a:extLst>
              <a:ext uri="{FF2B5EF4-FFF2-40B4-BE49-F238E27FC236}">
                <a16:creationId xmlns:a16="http://schemas.microsoft.com/office/drawing/2014/main" id="{0295D9B9-CB57-F595-2055-FF23C5C0A92D}"/>
              </a:ext>
            </a:extLst>
          </p:cNvPr>
          <p:cNvPicPr>
            <a:picLocks noChangeAspect="1"/>
          </p:cNvPicPr>
          <p:nvPr/>
        </p:nvPicPr>
        <p:blipFill>
          <a:blip r:embed="rId2"/>
          <a:stretch>
            <a:fillRect/>
          </a:stretch>
        </p:blipFill>
        <p:spPr>
          <a:xfrm>
            <a:off x="2820416" y="1569935"/>
            <a:ext cx="6502400" cy="487680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322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35D1-D47A-B941-8C45-07E78AC04E20}"/>
              </a:ext>
            </a:extLst>
          </p:cNvPr>
          <p:cNvSpPr>
            <a:spLocks noGrp="1"/>
          </p:cNvSpPr>
          <p:nvPr>
            <p:ph type="title"/>
          </p:nvPr>
        </p:nvSpPr>
        <p:spPr>
          <a:xfrm>
            <a:off x="1175512" y="525684"/>
            <a:ext cx="9792208" cy="1044251"/>
          </a:xfrm>
        </p:spPr>
        <p:txBody>
          <a:bodyPr>
            <a:normAutofit/>
          </a:bodyPr>
          <a:lstStyle/>
          <a:p>
            <a:r>
              <a:rPr lang="en-US" b="1" dirty="0">
                <a:solidFill>
                  <a:srgbClr val="FFFF00"/>
                </a:solidFill>
              </a:rPr>
              <a:t>Eukaryotic Gene Regulation</a:t>
            </a:r>
          </a:p>
        </p:txBody>
      </p:sp>
      <p:sp>
        <p:nvSpPr>
          <p:cNvPr id="3" name="Content Placeholder 2">
            <a:extLst>
              <a:ext uri="{FF2B5EF4-FFF2-40B4-BE49-F238E27FC236}">
                <a16:creationId xmlns:a16="http://schemas.microsoft.com/office/drawing/2014/main" id="{92D7D465-DCB6-3F47-96FC-751ABFBD3435}"/>
              </a:ext>
            </a:extLst>
          </p:cNvPr>
          <p:cNvSpPr>
            <a:spLocks noGrp="1"/>
          </p:cNvSpPr>
          <p:nvPr>
            <p:ph idx="1"/>
          </p:nvPr>
        </p:nvSpPr>
        <p:spPr>
          <a:xfrm>
            <a:off x="557560" y="1569935"/>
            <a:ext cx="11118625" cy="4572000"/>
          </a:xfrm>
        </p:spPr>
        <p:txBody>
          <a:bodyPr>
            <a:noAutofit/>
          </a:bodyPr>
          <a:lstStyle/>
          <a:p>
            <a:r>
              <a:rPr lang="en-US" sz="2800" dirty="0"/>
              <a:t>Eukaryotic gene regulation can take many forms to control the production of protein.</a:t>
            </a:r>
          </a:p>
          <a:p>
            <a:pPr lvl="1"/>
            <a:r>
              <a:rPr lang="en-US" sz="2600" dirty="0"/>
              <a:t>1. Access to the genes</a:t>
            </a:r>
          </a:p>
          <a:p>
            <a:pPr lvl="1"/>
            <a:r>
              <a:rPr lang="en-US" sz="2600" dirty="0"/>
              <a:t>2. Pre-transcriptional Control</a:t>
            </a:r>
          </a:p>
          <a:p>
            <a:pPr lvl="1"/>
            <a:r>
              <a:rPr lang="en-US" sz="2600" dirty="0"/>
              <a:t>3. Post-transcriptional Modifications</a:t>
            </a:r>
          </a:p>
          <a:p>
            <a:pPr lvl="1"/>
            <a:r>
              <a:rPr lang="en-US" sz="2600" dirty="0"/>
              <a:t>4. Pre-translational Control</a:t>
            </a:r>
          </a:p>
          <a:p>
            <a:pPr lvl="1"/>
            <a:r>
              <a:rPr lang="en-US" sz="2600" dirty="0"/>
              <a:t>5. Post-translational Modifications</a:t>
            </a:r>
          </a:p>
        </p:txBody>
      </p:sp>
      <p:pic>
        <p:nvPicPr>
          <p:cNvPr id="4" name="Picture 3">
            <a:extLst>
              <a:ext uri="{FF2B5EF4-FFF2-40B4-BE49-F238E27FC236}">
                <a16:creationId xmlns:a16="http://schemas.microsoft.com/office/drawing/2014/main" id="{055405A7-8AA9-1ACC-8E61-3F73F1B687AB}"/>
              </a:ext>
            </a:extLst>
          </p:cNvPr>
          <p:cNvPicPr>
            <a:picLocks noChangeAspect="1"/>
          </p:cNvPicPr>
          <p:nvPr/>
        </p:nvPicPr>
        <p:blipFill>
          <a:blip r:embed="rId2"/>
          <a:stretch>
            <a:fillRect/>
          </a:stretch>
        </p:blipFill>
        <p:spPr>
          <a:xfrm>
            <a:off x="9503118" y="172935"/>
            <a:ext cx="2527300" cy="139700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56184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RegularSeedRightStep">
      <a:dk1>
        <a:srgbClr val="000000"/>
      </a:dk1>
      <a:lt1>
        <a:srgbClr val="FFFFFF"/>
      </a:lt1>
      <a:dk2>
        <a:srgbClr val="243241"/>
      </a:dk2>
      <a:lt2>
        <a:srgbClr val="E8E2E2"/>
      </a:lt2>
      <a:accent1>
        <a:srgbClr val="45AFAC"/>
      </a:accent1>
      <a:accent2>
        <a:srgbClr val="3B84B1"/>
      </a:accent2>
      <a:accent3>
        <a:srgbClr val="4D64C3"/>
      </a:accent3>
      <a:accent4>
        <a:srgbClr val="634CB8"/>
      </a:accent4>
      <a:accent5>
        <a:srgbClr val="984DC3"/>
      </a:accent5>
      <a:accent6>
        <a:srgbClr val="B13BAB"/>
      </a:accent6>
      <a:hlink>
        <a:srgbClr val="C7585B"/>
      </a:hlink>
      <a:folHlink>
        <a:srgbClr val="7F7F7F"/>
      </a:folHlink>
    </a:clrScheme>
    <a:fontScheme name="Savon">
      <a:majorFont>
        <a:latin typeface="Century Gothic"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Black">
  <a:themeElements>
    <a:clrScheme name="Black">
      <a:dk1>
        <a:srgbClr val="000000"/>
      </a:dk1>
      <a:lt1>
        <a:srgbClr val="00000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Times New Roman"/>
        <a:ea typeface="Times New Roman"/>
        <a:cs typeface="Times New Roman"/>
      </a:majorFont>
      <a:minorFont>
        <a:latin typeface="Arial"/>
        <a:ea typeface="Arial"/>
        <a:cs typeface="Arial"/>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29071</TotalTime>
  <Words>2520</Words>
  <Application>Microsoft Macintosh PowerPoint</Application>
  <PresentationFormat>Widescreen</PresentationFormat>
  <Paragraphs>177</Paragraphs>
  <Slides>43</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43</vt:i4>
      </vt:variant>
    </vt:vector>
  </HeadingPairs>
  <TitlesOfParts>
    <vt:vector size="52" baseType="lpstr">
      <vt:lpstr>Arial</vt:lpstr>
      <vt:lpstr>Century Gothic</vt:lpstr>
      <vt:lpstr>Garamond</vt:lpstr>
      <vt:lpstr>Gill Sans</vt:lpstr>
      <vt:lpstr>Gill Sans MT</vt:lpstr>
      <vt:lpstr>Times New Roman</vt:lpstr>
      <vt:lpstr>Wingdings</vt:lpstr>
      <vt:lpstr>SavonVTI</vt:lpstr>
      <vt:lpstr>Black</vt:lpstr>
      <vt:lpstr>Prokaryotic and Eukaryotic gene Regulation</vt:lpstr>
      <vt:lpstr>Gene Regulation</vt:lpstr>
      <vt:lpstr>Gene Regulation—Why?</vt:lpstr>
      <vt:lpstr>Prokaryotic Gene Regulation</vt:lpstr>
      <vt:lpstr>Prokaryotic Gene Regulation—Operons </vt:lpstr>
      <vt:lpstr>Prokaryotic Gene Regulation—Operons </vt:lpstr>
      <vt:lpstr>Prokaryotic Gene Regulation—The lac Operon An Inducible Operon </vt:lpstr>
      <vt:lpstr>Prokaryotic Gene Regulation—The trp Operon A Repressible Operon </vt:lpstr>
      <vt:lpstr>Eukaryotic Gene Regulation</vt:lpstr>
      <vt:lpstr>Eukaryotic Gene Regulation—1. Access to Genes </vt:lpstr>
      <vt:lpstr>Chromatin Structure</vt:lpstr>
      <vt:lpstr>Chromatin Structure</vt:lpstr>
      <vt:lpstr>Chromatin Structure—Acetylation</vt:lpstr>
      <vt:lpstr>Chromatin Structure—Acetylation</vt:lpstr>
      <vt:lpstr>Chromatin Structure—Methylation</vt:lpstr>
      <vt:lpstr>The Effect of Chromatin Structure on Gene Expression—A summary</vt:lpstr>
      <vt:lpstr>Eukaryotic Gene Regulation—2. Pre-Transcriptional Control </vt:lpstr>
      <vt:lpstr>PowerPoint Presentation</vt:lpstr>
      <vt:lpstr>RNA Polymerase II Relies on Promoters and Enhancers</vt:lpstr>
      <vt:lpstr>RNA Polymerase II Relies on Promoters and Enhancers</vt:lpstr>
      <vt:lpstr>RNA Polymerase II Relies on Promoters and Enhancers</vt:lpstr>
      <vt:lpstr>Transcriptional Regulatory Proteins</vt:lpstr>
      <vt:lpstr>Transcriptional Regulatory Proteins</vt:lpstr>
      <vt:lpstr>Transcriptional Repressors—2. Pre-Transcriptional Control</vt:lpstr>
      <vt:lpstr>Transcriptional Repressors—2. Pre-Transcriptional Control</vt:lpstr>
      <vt:lpstr>Transcriptional Repressors—2. Pre-Transcriptional Control</vt:lpstr>
      <vt:lpstr>Transcriptional Activators</vt:lpstr>
      <vt:lpstr>Transcriptional Activators</vt:lpstr>
      <vt:lpstr>Transcriptional Activators</vt:lpstr>
      <vt:lpstr>Transcriptional Activators</vt:lpstr>
      <vt:lpstr>Transcriptional Activators—Zinc Fingers</vt:lpstr>
      <vt:lpstr>Transcriptional Activators—Helix-Turn-Helix</vt:lpstr>
      <vt:lpstr>Transcriptional Activators Leucine Zipper</vt:lpstr>
      <vt:lpstr>Transcriptional Activators—Leucine Zipper</vt:lpstr>
      <vt:lpstr>Transcriptional Activators—Leucine Zipper</vt:lpstr>
      <vt:lpstr>Transcriptional Activators—Helix-Loop-Helix</vt:lpstr>
      <vt:lpstr>Transcriptional Activators—Helix-Loop-Helix &amp; Leucine Zipper</vt:lpstr>
      <vt:lpstr>3. Post-Transcriptional Modifications</vt:lpstr>
      <vt:lpstr>4. Pre-Translational Control–small RNA Molecules</vt:lpstr>
      <vt:lpstr>5. Post-Translational Modifications</vt:lpstr>
      <vt:lpstr>5. Post-Translational Modifications</vt:lpstr>
      <vt:lpstr>5. Post-Translational Modifications</vt:lpstr>
      <vt:lpstr>Eukaryotic Gene Regulation—A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Eukaryotic gene Regulation</dc:title>
  <dc:creator>MULTHAUPT, TRAVIS</dc:creator>
  <cp:lastModifiedBy>MULTHAUPT, TRAVIS</cp:lastModifiedBy>
  <cp:revision>92</cp:revision>
  <dcterms:created xsi:type="dcterms:W3CDTF">2020-08-13T22:04:51Z</dcterms:created>
  <dcterms:modified xsi:type="dcterms:W3CDTF">2026-04-30T01:04:35Z</dcterms:modified>
</cp:coreProperties>
</file>