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3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281" r:id="rId27"/>
    <p:sldId id="282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50" r:id="rId39"/>
    <p:sldId id="295" r:id="rId40"/>
    <p:sldId id="296" r:id="rId41"/>
    <p:sldId id="297" r:id="rId42"/>
    <p:sldId id="298" r:id="rId43"/>
    <p:sldId id="299" r:id="rId44"/>
    <p:sldId id="300" r:id="rId45"/>
    <p:sldId id="351" r:id="rId46"/>
    <p:sldId id="301" r:id="rId47"/>
    <p:sldId id="302" r:id="rId48"/>
    <p:sldId id="349" r:id="rId49"/>
    <p:sldId id="304" r:id="rId50"/>
    <p:sldId id="305" r:id="rId51"/>
    <p:sldId id="306" r:id="rId52"/>
    <p:sldId id="352" r:id="rId5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2667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5334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8001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10668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3335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16129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18796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21463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5"/>
    <p:restoredTop sz="92602"/>
  </p:normalViewPr>
  <p:slideViewPr>
    <p:cSldViewPr snapToGrid="0" snapToObjects="1">
      <p:cViewPr varScale="1">
        <p:scale>
          <a:sx n="165" d="100"/>
          <a:sy n="165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s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Image"/>
          <p:cNvSpPr>
            <a:spLocks noGrp="1"/>
          </p:cNvSpPr>
          <p:nvPr>
            <p:ph type="pic" sz="half" idx="21"/>
          </p:nvPr>
        </p:nvSpPr>
        <p:spPr>
          <a:xfrm>
            <a:off x="1727200" y="977900"/>
            <a:ext cx="5243616" cy="3497580"/>
          </a:xfrm>
          <a:prstGeom prst="rect">
            <a:avLst/>
          </a:prstGeom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half" idx="21"/>
          </p:nvPr>
        </p:nvSpPr>
        <p:spPr>
          <a:xfrm>
            <a:off x="1727200" y="977900"/>
            <a:ext cx="5243616" cy="349758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mage"/>
          <p:cNvSpPr>
            <a:spLocks noGrp="1"/>
          </p:cNvSpPr>
          <p:nvPr>
            <p:ph type="pic" sz="half" idx="21"/>
          </p:nvPr>
        </p:nvSpPr>
        <p:spPr>
          <a:xfrm>
            <a:off x="4737100" y="787400"/>
            <a:ext cx="3520440" cy="5277489"/>
          </a:xfrm>
          <a:prstGeom prst="rect">
            <a:avLst/>
          </a:prstGeom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444500" y="1079500"/>
            <a:ext cx="4127500" cy="2324100"/>
          </a:xfrm>
          <a:prstGeom prst="rect">
            <a:avLst/>
          </a:prstGeom>
          <a:effectLst/>
        </p:spPr>
        <p:txBody>
          <a:bodyPr lIns="38100" tIns="38100" rIns="38100" bIns="38100" anchor="b"/>
          <a:lstStyle>
            <a:lvl1pPr marL="0" marR="0" algn="ctr" defTabSz="406400">
              <a:defRPr sz="48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3454400"/>
            <a:ext cx="4127500" cy="23241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Image"/>
          <p:cNvSpPr>
            <a:spLocks noGrp="1"/>
          </p:cNvSpPr>
          <p:nvPr>
            <p:ph type="pic" sz="half" idx="21"/>
          </p:nvPr>
        </p:nvSpPr>
        <p:spPr>
          <a:xfrm>
            <a:off x="4927600" y="825500"/>
            <a:ext cx="3124200" cy="468348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444500" y="1079500"/>
            <a:ext cx="4127500" cy="2324100"/>
          </a:xfrm>
          <a:prstGeom prst="rect">
            <a:avLst/>
          </a:prstGeom>
          <a:effectLst/>
        </p:spPr>
        <p:txBody>
          <a:bodyPr lIns="38100" tIns="38100" rIns="38100" bIns="38100" anchor="b"/>
          <a:lstStyle>
            <a:lvl1pPr marL="0" marR="0" algn="ctr" defTabSz="406400">
              <a:defRPr sz="48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3454400"/>
            <a:ext cx="4127500" cy="23241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06400">
              <a:spcBef>
                <a:spcPts val="0"/>
              </a:spcBef>
              <a:buClrTx/>
              <a:buSzTx/>
              <a:buNone/>
              <a:defRPr sz="2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mage"/>
          <p:cNvSpPr>
            <a:spLocks noGrp="1"/>
          </p:cNvSpPr>
          <p:nvPr>
            <p:ph type="pic" sz="half" idx="21"/>
          </p:nvPr>
        </p:nvSpPr>
        <p:spPr>
          <a:xfrm>
            <a:off x="4978400" y="1689100"/>
            <a:ext cx="3022600" cy="4531177"/>
          </a:xfrm>
          <a:prstGeom prst="rect">
            <a:avLst/>
          </a:prstGeom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404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404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0" y="1943100"/>
            <a:ext cx="2794000" cy="40259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404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.jpg" descr="imag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85800" y="1828800"/>
            <a:ext cx="7772400" cy="2057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Font typeface="Wingdings"/>
              <a:buNone/>
            </a:lvl1pPr>
            <a:lvl2pPr marL="497840" indent="0" algn="ctr">
              <a:buSzTx/>
              <a:buFont typeface="Wingdings"/>
              <a:buNone/>
            </a:lvl2pPr>
            <a:lvl3pPr marL="955039" indent="0" algn="ctr">
              <a:buSzTx/>
              <a:buFont typeface="Wingdings"/>
              <a:buNone/>
            </a:lvl3pPr>
            <a:lvl4pPr marL="1412239" indent="0" algn="ctr">
              <a:buSzTx/>
              <a:buFont typeface="Wingdings"/>
              <a:buNone/>
            </a:lvl4pPr>
            <a:lvl5pPr marL="1869439" indent="0" algn="ctr">
              <a:buSzTx/>
              <a:buFont typeface="Wingdings"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effectLst/>
        </p:spPr>
        <p:txBody>
          <a:bodyPr/>
          <a:lstStyle>
            <a:lvl1pPr>
              <a:buClr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85800" y="1828800"/>
            <a:ext cx="7772400" cy="2057400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  <a:effectLst/>
        </p:spPr>
        <p:txBody>
          <a:bodyPr/>
          <a:lstStyle>
            <a:lvl1pPr marL="40639" indent="0" algn="ctr">
              <a:buClrTx/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497840" indent="0" algn="ctr">
              <a:buClrTx/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955039" indent="0" algn="ctr">
              <a:buClrTx/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412239" indent="0" algn="ctr">
              <a:buClrTx/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869439" indent="0" algn="ctr">
              <a:buClrTx/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89000" y="1155700"/>
            <a:ext cx="7366000" cy="2324100"/>
          </a:xfrm>
          <a:prstGeom prst="rect">
            <a:avLst/>
          </a:prstGeom>
          <a:effectLst/>
        </p:spPr>
        <p:txBody>
          <a:bodyPr lIns="38100" tIns="38100" rIns="38100" bIns="38100" anchor="b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0600"/>
            <a:ext cx="7366000" cy="8001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indent="0" algn="ctr" defTabSz="406400">
              <a:spcBef>
                <a:spcPts val="0"/>
              </a:spcBef>
              <a:buClrTx/>
              <a:buSzTx/>
              <a:buNone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06400">
              <a:spcBef>
                <a:spcPts val="0"/>
              </a:spcBef>
              <a:buClrTx/>
              <a:buSzTx/>
              <a:buNone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06400">
              <a:spcBef>
                <a:spcPts val="0"/>
              </a:spcBef>
              <a:buClrTx/>
              <a:buSzTx/>
              <a:buNone/>
              <a:defRPr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ClrTx/>
              <a:buSzTx/>
              <a:buNone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06400">
              <a:spcBef>
                <a:spcPts val="0"/>
              </a:spcBef>
              <a:buClrTx/>
              <a:buSzTx/>
              <a:buNone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98500" marR="0" indent="-444500" defTabSz="406400">
              <a:spcBef>
                <a:spcPts val="1600"/>
              </a:spcBef>
              <a:buClrTx/>
              <a:buSzPct val="171000"/>
              <a:buChar char="•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41400" marR="0" indent="-444500" defTabSz="406400">
              <a:spcBef>
                <a:spcPts val="16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4300" marR="0" indent="-444500" defTabSz="406400">
              <a:spcBef>
                <a:spcPts val="1600"/>
              </a:spcBef>
              <a:buClrTx/>
              <a:buSzPct val="171000"/>
              <a:buChar char="•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9900" marR="0" indent="-444500" defTabSz="406400">
              <a:spcBef>
                <a:spcPts val="1600"/>
              </a:spcBef>
              <a:buClrTx/>
              <a:buSzPct val="171000"/>
              <a:buChar char="•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82800" marR="0" indent="-444500" defTabSz="406400">
              <a:spcBef>
                <a:spcPts val="1600"/>
              </a:spcBef>
              <a:buClrTx/>
              <a:buSzPct val="171000"/>
              <a:buChar char="•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  <a:effectLst/>
        </p:spPr>
        <p:txBody>
          <a:bodyPr lIns="38100" tIns="38100" rIns="38100" bIns="38100" numCol="2" spcCol="368300"/>
          <a:lstStyle>
            <a:lvl1pPr marL="6404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ClrTx/>
              <a:buSzPct val="171000"/>
              <a:buChar char="•"/>
              <a:defRPr sz="20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ClrTx/>
              <a:buSzPct val="171000"/>
              <a:buChar char="•"/>
              <a:defRPr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889000" y="2095500"/>
            <a:ext cx="7366000" cy="2679700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0" marR="0" algn="ctr" defTabSz="406400">
              <a:defRPr sz="56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06400">
              <a:defRPr sz="12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.jpg" descr="image.jpg"/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Square"/>
            <p:cNvSpPr/>
            <p:nvPr/>
          </p:nvSpPr>
          <p:spPr>
            <a:xfrm>
              <a:off x="1524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Square"/>
            <p:cNvSpPr/>
            <p:nvPr/>
          </p:nvSpPr>
          <p:spPr>
            <a:xfrm>
              <a:off x="3810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" name="Square"/>
            <p:cNvSpPr/>
            <p:nvPr/>
          </p:nvSpPr>
          <p:spPr>
            <a:xfrm>
              <a:off x="152400" y="3810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Square"/>
            <p:cNvSpPr/>
            <p:nvPr/>
          </p:nvSpPr>
          <p:spPr>
            <a:xfrm>
              <a:off x="152400" y="6096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Square"/>
            <p:cNvSpPr/>
            <p:nvPr/>
          </p:nvSpPr>
          <p:spPr>
            <a:xfrm>
              <a:off x="6096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Square"/>
            <p:cNvSpPr/>
            <p:nvPr/>
          </p:nvSpPr>
          <p:spPr>
            <a:xfrm>
              <a:off x="381000" y="3810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9" name="image.png" descr="image.png"/>
            <p:cNvPicPr>
              <a:picLocks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75" y="1828800"/>
              <a:ext cx="9140825" cy="23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ffectLst>
            <a:outerShdw blurRad="50800" dist="25400" dir="2700000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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"/>
              <a:defRPr sz="2000"/>
            </a:lvl4pPr>
            <a:lvl5pPr marL="2098039" indent="-228600">
              <a:spcBef>
                <a:spcPts val="4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9666" y="6388100"/>
            <a:ext cx="312068" cy="317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400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1pPr>
      <a:lvl2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2pPr>
      <a:lvl3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3pPr>
      <a:lvl4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4pPr>
      <a:lvl5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5pPr>
      <a:lvl6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6pPr>
      <a:lvl7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7pPr>
      <a:lvl8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8pPr>
      <a:lvl9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Futura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Pct val="100000"/>
        <a:buFontTx/>
        <a:buChar char=""/>
        <a:tabLst/>
        <a:defRPr sz="3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hapter 23"/>
          <p:cNvSpPr txBox="1">
            <a:spLocks noGrp="1"/>
          </p:cNvSpPr>
          <p:nvPr>
            <p:ph type="title"/>
          </p:nvPr>
        </p:nvSpPr>
        <p:spPr>
          <a:xfrm>
            <a:off x="685800" y="1041400"/>
            <a:ext cx="7772400" cy="2057400"/>
          </a:xfrm>
          <a:prstGeom prst="rect">
            <a:avLst/>
          </a:prstGeom>
          <a:effectLst>
            <a:outerShdw blurRad="76200" dist="190500" dir="2700000" rotWithShape="0">
              <a:srgbClr val="929292">
                <a:alpha val="75000"/>
              </a:srgbClr>
            </a:outerShdw>
          </a:effectLst>
        </p:spPr>
        <p:txBody>
          <a:bodyPr/>
          <a:lstStyle>
            <a:lvl1pPr>
              <a:defRPr sz="4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Chapter 23</a:t>
            </a:r>
          </a:p>
        </p:txBody>
      </p:sp>
      <p:sp>
        <p:nvSpPr>
          <p:cNvPr id="196" name="The Evolution of Populations"/>
          <p:cNvSpPr txBox="1">
            <a:spLocks noGrp="1"/>
          </p:cNvSpPr>
          <p:nvPr>
            <p:ph type="body" sz="quarter" idx="1"/>
          </p:nvPr>
        </p:nvSpPr>
        <p:spPr>
          <a:xfrm>
            <a:off x="1371600" y="2768600"/>
            <a:ext cx="6400800" cy="1574800"/>
          </a:xfrm>
          <a:prstGeom prst="rect">
            <a:avLst/>
          </a:prstGeom>
          <a:effectLst>
            <a:outerShdw blurRad="241300" dist="190500" dir="2700000" rotWithShape="0">
              <a:srgbClr val="00A8AA">
                <a:alpha val="75000"/>
              </a:srgbClr>
            </a:outerShdw>
          </a:effectLst>
        </p:spPr>
        <p:txBody>
          <a:bodyPr/>
          <a:lstStyle>
            <a:lvl1pPr>
              <a:defRPr sz="4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The Evolution of Populations</a:t>
            </a:r>
          </a:p>
        </p:txBody>
      </p:sp>
      <p:sp>
        <p:nvSpPr>
          <p:cNvPr id="197" name="“Evolution is indeed a matter of chance, but in the random lottery of mutations, some numbers and combinations better meet the imperatives of ecological necessity, and they arise and are selected for repeatedly.”…"/>
          <p:cNvSpPr/>
          <p:nvPr/>
        </p:nvSpPr>
        <p:spPr>
          <a:xfrm>
            <a:off x="635000" y="4521200"/>
            <a:ext cx="8013700" cy="1869629"/>
          </a:xfrm>
          <a:prstGeom prst="rect">
            <a:avLst/>
          </a:prstGeom>
          <a:solidFill>
            <a:srgbClr val="FFFFFF">
              <a:alpha val="73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defRPr sz="24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“Evolution is indeed a matter of chance, but in the random lottery of mutations, some numbers and combinations better meet the imperatives of ecological necessity, and they arise and are selected for repeatedly.”</a:t>
            </a:r>
          </a:p>
          <a:p>
            <a:pPr marL="40639" marR="40639" lvl="8" indent="2743200" algn="l"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--Sean B. Carroll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7CC95-D254-66ED-30DC-B51E6E69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692150"/>
            <a:ext cx="6007100" cy="6985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op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Populations</a:t>
            </a:r>
          </a:p>
        </p:txBody>
      </p:sp>
      <p:sp>
        <p:nvSpPr>
          <p:cNvPr id="305" name="Populations are groups of individuals that can breed with one another and are localized in certain region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Populations are groups of individuals that can breed with one another and are localized in certain regions.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Some populations are isolated from others.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Still others can easily mix with like members of a population.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op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Populations</a:t>
            </a:r>
          </a:p>
        </p:txBody>
      </p:sp>
      <p:sp>
        <p:nvSpPr>
          <p:cNvPr id="317" name="Within a population, all of the genes are called the gene pool and it consists of all alleles at a given locu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Within a population, all of the genes are called the gene pool and it consists of all alleles at a given locus.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If only one allele exists in a population, it is said to be fixed and all individuals are homozygous.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If more than one allele exists, then individuals are either homozygous or heterozygous.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Allele Freque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Allele Frequency</a:t>
            </a:r>
          </a:p>
        </p:txBody>
      </p:sp>
      <p:sp>
        <p:nvSpPr>
          <p:cNvPr id="329" name="Consider a population of 500 with 2 alleles, CR and CW…"/>
          <p:cNvSpPr txBox="1">
            <a:spLocks noGrp="1"/>
          </p:cNvSpPr>
          <p:nvPr>
            <p:ph type="body" sz="half" idx="1"/>
          </p:nvPr>
        </p:nvSpPr>
        <p:spPr>
          <a:xfrm>
            <a:off x="152400" y="2547936"/>
            <a:ext cx="4343400" cy="3676651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sz="2800" dirty="0"/>
              <a:t>Consider a population of 500 with 2 alleles, C</a:t>
            </a:r>
            <a:r>
              <a:rPr sz="2800" baseline="29999" dirty="0"/>
              <a:t>R</a:t>
            </a:r>
            <a:r>
              <a:rPr sz="2800" dirty="0"/>
              <a:t> and C</a:t>
            </a:r>
            <a:r>
              <a:rPr sz="2800" baseline="29999" dirty="0"/>
              <a:t>W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/>
              <a:t>C</a:t>
            </a:r>
            <a:r>
              <a:rPr sz="2800" baseline="29999" dirty="0"/>
              <a:t>R</a:t>
            </a:r>
            <a:r>
              <a:rPr sz="2800" dirty="0"/>
              <a:t>C</a:t>
            </a:r>
            <a:r>
              <a:rPr sz="2800" baseline="29999" dirty="0"/>
              <a:t>R</a:t>
            </a:r>
            <a:r>
              <a:rPr sz="2800" dirty="0"/>
              <a:t> gives 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/>
              <a:t>C</a:t>
            </a:r>
            <a:r>
              <a:rPr sz="2800" baseline="29999" dirty="0"/>
              <a:t>W</a:t>
            </a:r>
            <a:r>
              <a:rPr sz="2800" dirty="0"/>
              <a:t>C</a:t>
            </a:r>
            <a:r>
              <a:rPr sz="2800" baseline="29999" dirty="0"/>
              <a:t>W</a:t>
            </a:r>
            <a:r>
              <a:rPr sz="2800" dirty="0"/>
              <a:t> gives White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/>
              <a:t>C</a:t>
            </a:r>
            <a:r>
              <a:rPr sz="2800" baseline="29999" dirty="0"/>
              <a:t>R</a:t>
            </a:r>
            <a:r>
              <a:rPr sz="2800" dirty="0"/>
              <a:t>C</a:t>
            </a:r>
            <a:r>
              <a:rPr sz="2800" baseline="29999" dirty="0"/>
              <a:t>W</a:t>
            </a:r>
            <a:r>
              <a:rPr sz="2800" dirty="0"/>
              <a:t> gives Pink</a:t>
            </a:r>
          </a:p>
        </p:txBody>
      </p:sp>
      <p:pic>
        <p:nvPicPr>
          <p:cNvPr id="330" name="23_04aMendelHardyWeinberg_L.jpg" descr="23_04aMendelHardyWeinberg_L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11387"/>
            <a:ext cx="4495800" cy="43100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25400" dir="2700000" rotWithShape="0">
              <a:srgbClr val="929292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Allele Freque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Allele Frequency</a:t>
            </a:r>
          </a:p>
        </p:txBody>
      </p:sp>
      <p:sp>
        <p:nvSpPr>
          <p:cNvPr id="342" name="Our Population Breakdown:…"/>
          <p:cNvSpPr txBox="1">
            <a:spLocks noGrp="1"/>
          </p:cNvSpPr>
          <p:nvPr>
            <p:ph type="body" sz="half" idx="1"/>
          </p:nvPr>
        </p:nvSpPr>
        <p:spPr>
          <a:xfrm>
            <a:off x="152400" y="2286000"/>
            <a:ext cx="4595812" cy="4572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Our Population Breakdown: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400" dirty="0"/>
              <a:t>320 red, C</a:t>
            </a:r>
            <a:r>
              <a:rPr sz="2400" baseline="29999" dirty="0"/>
              <a:t>R</a:t>
            </a:r>
            <a:r>
              <a:rPr sz="2400" dirty="0"/>
              <a:t>C</a:t>
            </a:r>
            <a:r>
              <a:rPr sz="2400" baseline="29999" dirty="0"/>
              <a:t>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400" dirty="0"/>
              <a:t>160 Pink, C</a:t>
            </a:r>
            <a:r>
              <a:rPr sz="2400" baseline="29999" dirty="0"/>
              <a:t>R</a:t>
            </a:r>
            <a:r>
              <a:rPr sz="2400" dirty="0"/>
              <a:t>C</a:t>
            </a:r>
            <a:r>
              <a:rPr sz="2400" baseline="29999" dirty="0"/>
              <a:t>W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sz="2400" dirty="0"/>
              <a:t>20 White, C</a:t>
            </a:r>
            <a:r>
              <a:rPr sz="2400" baseline="29999" dirty="0"/>
              <a:t>W</a:t>
            </a:r>
            <a:r>
              <a:rPr sz="2400" dirty="0"/>
              <a:t>C</a:t>
            </a:r>
            <a:r>
              <a:rPr sz="2400" baseline="29999" dirty="0"/>
              <a:t>W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These numbers suggest a blending hypothesis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Why can’t we use blending?</a:t>
            </a:r>
          </a:p>
        </p:txBody>
      </p:sp>
      <p:pic>
        <p:nvPicPr>
          <p:cNvPr id="343" name="23_04bMendelHardyWeinberg_L.jpg" descr="23_04bMendelHardyWeinberg_L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12" y="1905000"/>
            <a:ext cx="4276726" cy="48768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25400" dir="2700000" rotWithShape="0">
              <a:srgbClr val="929292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he Hardy-Weinberg Theorem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6574971" cy="1600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The Hardy-Weinberg Theorem</a:t>
            </a:r>
          </a:p>
        </p:txBody>
      </p:sp>
      <p:sp>
        <p:nvSpPr>
          <p:cNvPr id="355" name="This theorem is a way to examine how allele frequencies change over time when only segregation and independent assortment are working on the alleles.…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8229600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This theorem examine</a:t>
            </a:r>
            <a:r>
              <a:rPr lang="en-US" dirty="0"/>
              <a:t>s</a:t>
            </a:r>
            <a:r>
              <a:rPr dirty="0"/>
              <a:t> how allele frequencies change over time when only segregation and independent assortment are working on the alleles.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It looks at the properties of a non-evolving gene pool—in the absence of natural selection.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The theorem states that the frequencies of the alleles will remain constant in a population when it is not evolving.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3C1004-7A30-FA52-38B0-D8C55615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190" y="163500"/>
            <a:ext cx="2317253" cy="143669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he Hardy-Weinberg Theorem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153400" cy="1600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The Hardy-Weinberg Theorem</a:t>
            </a:r>
          </a:p>
        </p:txBody>
      </p:sp>
      <p:sp>
        <p:nvSpPr>
          <p:cNvPr id="407" name="It helps us to understand long-term evolutionary change—that is, how the preservation of genetic variation gives the opportunity for natural selection to occur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It helps us to understand long-term evolutionary change—that is, how the preservation of genetic variation gives the opportunity for natural selection to occur.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There are 5 conditions that must be met in order for a population to be in H-W equilibrium.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5 Reasons Hardy-Weinberg Doesn’t Hold True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5 Reasons Hardy-Weinberg Doesn’t Hold True:</a:t>
            </a:r>
          </a:p>
        </p:txBody>
      </p:sp>
      <p:sp>
        <p:nvSpPr>
          <p:cNvPr id="395" name="Departure from these 5 conditions results in evolution:…"/>
          <p:cNvSpPr txBox="1">
            <a:spLocks noGrp="1"/>
          </p:cNvSpPr>
          <p:nvPr>
            <p:ph type="body" idx="1"/>
          </p:nvPr>
        </p:nvSpPr>
        <p:spPr>
          <a:xfrm>
            <a:off x="614089" y="1981200"/>
            <a:ext cx="7915822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Departure from </a:t>
            </a:r>
            <a:r>
              <a:rPr lang="en-US" dirty="0"/>
              <a:t>any/all of </a:t>
            </a:r>
            <a:r>
              <a:rPr dirty="0"/>
              <a:t>these 5 conditions results in evolution: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1.  Extremely large (infinite) population size.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2.  No gene flow.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3.  No mutations.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4.  Random mating.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5.  No natural selection.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1D994E-006C-BB1F-456C-070FDFA3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3679006"/>
            <a:ext cx="3305855" cy="308263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he Hardy-Weinberg Theorem"/>
          <p:cNvSpPr txBox="1">
            <a:spLocks noGrp="1"/>
          </p:cNvSpPr>
          <p:nvPr>
            <p:ph type="title"/>
          </p:nvPr>
        </p:nvSpPr>
        <p:spPr>
          <a:xfrm>
            <a:off x="609600" y="393700"/>
            <a:ext cx="7912100" cy="1600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The Hardy-Weinberg Theorem</a:t>
            </a:r>
          </a:p>
        </p:txBody>
      </p:sp>
      <p:sp>
        <p:nvSpPr>
          <p:cNvPr id="367" name="In other words, sexual reproduction alone will not change the frequency of the alleles in a non-evolving populatio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In other words, sexual reproduction alone will not change the frequency of the alleles in a non-evolving population.</a:t>
            </a:r>
          </a:p>
        </p:txBody>
      </p:sp>
      <p:pic>
        <p:nvPicPr>
          <p:cNvPr id="368" name="Random Mating.png" descr="Random Mat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02" y="3533972"/>
            <a:ext cx="5861591" cy="32007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69" name="https://www.academia.edu/15092278/Ricklefs_The_Economy_of_Nature_6th_txtbk"/>
          <p:cNvSpPr txBox="1"/>
          <p:nvPr/>
        </p:nvSpPr>
        <p:spPr>
          <a:xfrm>
            <a:off x="1610211" y="6678293"/>
            <a:ext cx="270301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https://www.academia.edu/15092278/Ricklefs_The_Economy_of_Nature_6th_txtbk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he Hardy-Weinberg Theorem"/>
          <p:cNvSpPr txBox="1">
            <a:spLocks noGrp="1"/>
          </p:cNvSpPr>
          <p:nvPr>
            <p:ph type="title"/>
          </p:nvPr>
        </p:nvSpPr>
        <p:spPr>
          <a:xfrm>
            <a:off x="609600" y="393700"/>
            <a:ext cx="7912100" cy="1600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The Hardy-Weinberg Theorem</a:t>
            </a:r>
          </a:p>
        </p:txBody>
      </p:sp>
      <p:sp>
        <p:nvSpPr>
          <p:cNvPr id="381" name="The allele frequencies and genotype frequencies will remain the same from generation to generation if any or all of the five conditions are not met."/>
          <p:cNvSpPr txBox="1">
            <a:spLocks noGrp="1"/>
          </p:cNvSpPr>
          <p:nvPr>
            <p:ph type="body" idx="1"/>
          </p:nvPr>
        </p:nvSpPr>
        <p:spPr>
          <a:xfrm>
            <a:off x="685800" y="1892300"/>
            <a:ext cx="7772400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The allele frequencies and genotype frequencies will remain the same from generation to generation </a:t>
            </a:r>
            <a:r>
              <a:rPr lang="en-US" dirty="0"/>
              <a:t>unless</a:t>
            </a:r>
            <a:r>
              <a:rPr dirty="0"/>
              <a:t> any or all of the five conditions are </a:t>
            </a:r>
            <a:r>
              <a:rPr lang="en-US" dirty="0"/>
              <a:t>violated</a:t>
            </a:r>
            <a:r>
              <a:rPr dirty="0"/>
              <a:t>.</a:t>
            </a:r>
          </a:p>
        </p:txBody>
      </p:sp>
      <p:pic>
        <p:nvPicPr>
          <p:cNvPr id="382" name="Random Mating.png" descr="Random Mat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23" y="3857643"/>
            <a:ext cx="5236954" cy="285965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83" name="https://www.academia.edu/15092278/Ricklefs_The_Economy_of_Nature_6th_txtbk"/>
          <p:cNvSpPr txBox="1"/>
          <p:nvPr/>
        </p:nvSpPr>
        <p:spPr>
          <a:xfrm>
            <a:off x="1915011" y="6678293"/>
            <a:ext cx="270301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https://www.academia.edu/15092278/Ricklefs_The_Economy_of_Nature_6th_txtbk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Hardy-Weinberg Freque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Hardy-Weinberg Frequency</a:t>
            </a:r>
          </a:p>
        </p:txBody>
      </p:sp>
      <p:sp>
        <p:nvSpPr>
          <p:cNvPr id="419" name="In our population, there are 1000 copies of genes (500 individuals, 2 copies).…"/>
          <p:cNvSpPr txBox="1">
            <a:spLocks noGrp="1"/>
          </p:cNvSpPr>
          <p:nvPr>
            <p:ph type="body" idx="1"/>
          </p:nvPr>
        </p:nvSpPr>
        <p:spPr>
          <a:xfrm>
            <a:off x="304800" y="1884136"/>
            <a:ext cx="8153400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In our population, there are 1000 copies of </a:t>
            </a:r>
            <a:r>
              <a:rPr lang="en-US" dirty="0"/>
              <a:t>alleles</a:t>
            </a:r>
            <a:r>
              <a:rPr dirty="0"/>
              <a:t> (500 individuals, 2 copies</a:t>
            </a:r>
            <a:r>
              <a:rPr lang="en-US" dirty="0"/>
              <a:t> each</a:t>
            </a:r>
            <a:r>
              <a:rPr dirty="0"/>
              <a:t>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800 of them are C</a:t>
            </a:r>
            <a:r>
              <a:rPr baseline="29999" dirty="0"/>
              <a:t>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200 of them are C</a:t>
            </a:r>
            <a:r>
              <a:rPr baseline="29999" dirty="0"/>
              <a:t>W</a:t>
            </a:r>
            <a:r>
              <a:rPr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When we have 2 alleles, by convention we represent them as </a:t>
            </a:r>
            <a:r>
              <a:rPr i="1" dirty="0"/>
              <a:t>p</a:t>
            </a:r>
            <a:r>
              <a:rPr dirty="0"/>
              <a:t> and </a:t>
            </a:r>
            <a:r>
              <a:rPr i="1" dirty="0"/>
              <a:t>q</a:t>
            </a:r>
            <a:r>
              <a:rPr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i="1" dirty="0"/>
              <a:t>p</a:t>
            </a:r>
            <a:r>
              <a:rPr dirty="0"/>
              <a:t> = C</a:t>
            </a:r>
            <a:r>
              <a:rPr baseline="29999" dirty="0"/>
              <a:t>R</a:t>
            </a:r>
            <a:r>
              <a:rPr dirty="0"/>
              <a:t> = 800/1000 = 0.8 or 80%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i="1" dirty="0"/>
              <a:t>q</a:t>
            </a:r>
            <a:r>
              <a:rPr dirty="0"/>
              <a:t> = C</a:t>
            </a:r>
            <a:r>
              <a:rPr baseline="29999" dirty="0"/>
              <a:t>W</a:t>
            </a:r>
            <a:r>
              <a:rPr dirty="0"/>
              <a:t> = 200/1000 = 0.2 or 20%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77EC4-DF19-EC73-03F5-1D217C8D8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14" y="4612054"/>
            <a:ext cx="2740478" cy="21488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Essential Ide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Essential Idea</a:t>
            </a:r>
          </a:p>
        </p:txBody>
      </p:sp>
      <p:sp>
        <p:nvSpPr>
          <p:cNvPr id="209" name="The diversity of life has evolved and continues to evolve by natural selectio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The diversity of life has evolved and continues to evolve by natural selection.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he Hardy-Weinberg Theorem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153400" cy="1295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The Hardy-Weinberg Theorem</a:t>
            </a:r>
          </a:p>
        </p:txBody>
      </p:sp>
      <p:sp>
        <p:nvSpPr>
          <p:cNvPr id="431" name="To determine the probabilities in our wild flower example:…"/>
          <p:cNvSpPr txBox="1">
            <a:spLocks noGrp="1"/>
          </p:cNvSpPr>
          <p:nvPr>
            <p:ph type="body" idx="1"/>
          </p:nvPr>
        </p:nvSpPr>
        <p:spPr>
          <a:xfrm>
            <a:off x="0" y="2114145"/>
            <a:ext cx="5410200" cy="4667655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 sz="2600"/>
            </a:pPr>
            <a:r>
              <a:rPr dirty="0"/>
              <a:t>To determine the probabilities in our wild</a:t>
            </a:r>
            <a:r>
              <a:rPr lang="en-US" dirty="0"/>
              <a:t>-</a:t>
            </a:r>
            <a:r>
              <a:rPr dirty="0"/>
              <a:t>flower example: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600" dirty="0"/>
              <a:t>The chance of C</a:t>
            </a:r>
            <a:r>
              <a:rPr sz="2600" baseline="29999" dirty="0"/>
              <a:t>R</a:t>
            </a:r>
            <a:r>
              <a:rPr sz="2600" dirty="0"/>
              <a:t>C</a:t>
            </a:r>
            <a:r>
              <a:rPr sz="2600" baseline="29999" dirty="0"/>
              <a:t>R</a:t>
            </a:r>
            <a:r>
              <a:rPr sz="2600" dirty="0"/>
              <a:t> is: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sz="2400" i="1" dirty="0"/>
              <a:t>p</a:t>
            </a:r>
            <a:r>
              <a:rPr sz="2400" dirty="0"/>
              <a:t> • </a:t>
            </a:r>
            <a:r>
              <a:rPr sz="2400" i="1" dirty="0"/>
              <a:t>p</a:t>
            </a:r>
            <a:r>
              <a:rPr sz="2400" dirty="0"/>
              <a:t> = </a:t>
            </a:r>
            <a:r>
              <a:rPr sz="2400" i="1" dirty="0"/>
              <a:t>p</a:t>
            </a:r>
            <a:r>
              <a:rPr sz="2400" baseline="29999" dirty="0"/>
              <a:t>2</a:t>
            </a:r>
            <a:r>
              <a:rPr sz="2400" dirty="0"/>
              <a:t> = 0.8 • 0.8 = 0.64 64%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600" dirty="0"/>
              <a:t>The chance of C</a:t>
            </a:r>
            <a:r>
              <a:rPr sz="2600" baseline="29999" dirty="0"/>
              <a:t>R</a:t>
            </a:r>
            <a:r>
              <a:rPr sz="2600" dirty="0"/>
              <a:t>C</a:t>
            </a:r>
            <a:r>
              <a:rPr sz="2600" baseline="29999" dirty="0"/>
              <a:t>W</a:t>
            </a:r>
            <a:r>
              <a:rPr sz="2600" dirty="0"/>
              <a:t> is: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sz="2400" i="1" dirty="0"/>
              <a:t>p</a:t>
            </a:r>
            <a:r>
              <a:rPr sz="2400" dirty="0"/>
              <a:t> • </a:t>
            </a:r>
            <a:r>
              <a:rPr sz="2400" i="1" dirty="0"/>
              <a:t>q</a:t>
            </a:r>
            <a:r>
              <a:rPr sz="2400" dirty="0"/>
              <a:t> = 2</a:t>
            </a:r>
            <a:r>
              <a:rPr sz="2400" i="1" dirty="0"/>
              <a:t>pq</a:t>
            </a:r>
            <a:r>
              <a:rPr sz="2400" dirty="0"/>
              <a:t> = 0.8 • 0.2 = 0.32 32%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600" dirty="0"/>
              <a:t>The chance of C</a:t>
            </a:r>
            <a:r>
              <a:rPr sz="2600" baseline="29999" dirty="0"/>
              <a:t>W</a:t>
            </a:r>
            <a:r>
              <a:rPr sz="2600" dirty="0"/>
              <a:t>C</a:t>
            </a:r>
            <a:r>
              <a:rPr sz="2600" baseline="29999" dirty="0"/>
              <a:t>W</a:t>
            </a:r>
            <a:r>
              <a:rPr sz="2600" dirty="0"/>
              <a:t> is: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sz="2400" i="1" dirty="0"/>
              <a:t>q</a:t>
            </a:r>
            <a:r>
              <a:rPr sz="2400" dirty="0"/>
              <a:t> • </a:t>
            </a:r>
            <a:r>
              <a:rPr sz="2400" i="1" dirty="0"/>
              <a:t>q</a:t>
            </a:r>
            <a:r>
              <a:rPr sz="2400" dirty="0"/>
              <a:t> = </a:t>
            </a:r>
            <a:r>
              <a:rPr sz="2400" i="1" dirty="0"/>
              <a:t>q</a:t>
            </a:r>
            <a:r>
              <a:rPr sz="2400" baseline="29999" dirty="0"/>
              <a:t>2</a:t>
            </a:r>
            <a:r>
              <a:rPr sz="2400" dirty="0"/>
              <a:t> = 0.2 • 0.2 = 0.04 4%</a:t>
            </a:r>
          </a:p>
        </p:txBody>
      </p:sp>
      <p:pic>
        <p:nvPicPr>
          <p:cNvPr id="432" name="23_05HardyWeinbergTheorem_L.jpg" descr="23_05HardyWeinbergTheorem_L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981200"/>
            <a:ext cx="3654425" cy="4648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25400" dir="2700000" rotWithShape="0">
              <a:srgbClr val="929292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he Hardy-Weinberg Equation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153400" cy="1600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The Hardy-Weinberg Equation</a:t>
            </a:r>
          </a:p>
        </p:txBody>
      </p:sp>
      <p:sp>
        <p:nvSpPr>
          <p:cNvPr id="444" name="The Hardy-Weinberg Equation becomes:  p2 + 2pq +q2 =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The Hardy-Weinberg Equation becomes:  </a:t>
            </a:r>
            <a:r>
              <a:rPr i="1" dirty="0"/>
              <a:t>p</a:t>
            </a:r>
            <a:r>
              <a:rPr baseline="29999" dirty="0"/>
              <a:t>2</a:t>
            </a:r>
            <a:r>
              <a:rPr dirty="0"/>
              <a:t> + 2</a:t>
            </a:r>
            <a:r>
              <a:rPr i="1" dirty="0"/>
              <a:t>pq</a:t>
            </a:r>
            <a:r>
              <a:rPr dirty="0"/>
              <a:t> +</a:t>
            </a:r>
            <a:r>
              <a:rPr i="1" dirty="0"/>
              <a:t>q</a:t>
            </a:r>
            <a:r>
              <a:rPr baseline="29999" dirty="0"/>
              <a:t>2</a:t>
            </a:r>
            <a:r>
              <a:rPr dirty="0"/>
              <a:t> =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Again, with a non-evolving gene pool, the frequencies of alleles will remain constant if mating is random.  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You can think of it like a deck of cards, no matter how many times you shuffle them, the types of cards and the</a:t>
            </a:r>
            <a:r>
              <a:rPr lang="en-US" dirty="0"/>
              <a:t> chances that you will receive them don’t change.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39" y="482358"/>
            <a:ext cx="6656963" cy="1220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546" y="3610831"/>
            <a:ext cx="5542908" cy="5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39" y="482358"/>
            <a:ext cx="6656963" cy="1220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546" y="3610831"/>
            <a:ext cx="5542908" cy="57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0.6 / 60%"/>
          <p:cNvSpPr txBox="1"/>
          <p:nvPr/>
        </p:nvSpPr>
        <p:spPr>
          <a:xfrm>
            <a:off x="4088345" y="2233468"/>
            <a:ext cx="96731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t>0.6 / 60%</a:t>
            </a:r>
          </a:p>
        </p:txBody>
      </p:sp>
      <p:sp>
        <p:nvSpPr>
          <p:cNvPr id="452" name="Dominant allele is 0.4 / p2 represents the number / p2 = 0.16,…"/>
          <p:cNvSpPr txBox="1"/>
          <p:nvPr/>
        </p:nvSpPr>
        <p:spPr>
          <a:xfrm>
            <a:off x="2210488" y="4225059"/>
            <a:ext cx="58871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chemeClr val="accent5"/>
                </a:solidFill>
              </a:defRPr>
            </a:pPr>
            <a:r>
              <a:t>Dominant allele is 0.4 / p2 represents the number / p2 = 0.16, </a:t>
            </a:r>
          </a:p>
          <a:p>
            <a:pPr algn="l">
              <a:defRPr sz="1800">
                <a:solidFill>
                  <a:schemeClr val="accent5"/>
                </a:solidFill>
              </a:defRPr>
            </a:pPr>
            <a:r>
              <a:t>160</a:t>
            </a:r>
          </a:p>
          <a:p>
            <a:pPr algn="l">
              <a:defRPr sz="1800">
                <a:solidFill>
                  <a:schemeClr val="accent5"/>
                </a:solidFill>
              </a:defRPr>
            </a:pPr>
            <a:r>
              <a:t>(ECF is okay)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1" animBg="1" advAuto="0"/>
      <p:bldP spid="452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Mutation and Sexual Recomb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Changing Allele Frequencies</a:t>
            </a:r>
            <a:endParaRPr dirty="0"/>
          </a:p>
        </p:txBody>
      </p:sp>
      <p:sp>
        <p:nvSpPr>
          <p:cNvPr id="502" name="There are 3 main ways allele frequencies can be altered to play a role in evolu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dirty="0"/>
              <a:t>llele frequencies can be altered</a:t>
            </a:r>
            <a:r>
              <a:rPr lang="en-US" dirty="0"/>
              <a:t>, and this</a:t>
            </a:r>
            <a:r>
              <a:rPr dirty="0"/>
              <a:t> play</a:t>
            </a:r>
            <a:r>
              <a:rPr lang="en-US" dirty="0"/>
              <a:t>s</a:t>
            </a:r>
            <a:r>
              <a:rPr dirty="0"/>
              <a:t> a role in evolution: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1. </a:t>
            </a:r>
            <a:r>
              <a:rPr lang="en-US" dirty="0"/>
              <a:t>Mutation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2. </a:t>
            </a:r>
            <a:r>
              <a:rPr lang="en-US" dirty="0"/>
              <a:t>Natural selection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3. Gene flow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4. Genetic drift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266CC-A75D-14CD-62C6-597A1141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7" y="5358494"/>
            <a:ext cx="2603500" cy="14097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FF19B-91D0-5BD1-6AC4-A96F97EB9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30" y="3921710"/>
            <a:ext cx="3402693" cy="284648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Mutation and Sexual Recomb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1. </a:t>
            </a:r>
            <a:r>
              <a:rPr dirty="0"/>
              <a:t>Mutation and Sexual Recombination</a:t>
            </a:r>
          </a:p>
        </p:txBody>
      </p:sp>
      <p:sp>
        <p:nvSpPr>
          <p:cNvPr id="464" name="These provide variety within gene pools.…"/>
          <p:cNvSpPr txBox="1">
            <a:spLocks noGrp="1"/>
          </p:cNvSpPr>
          <p:nvPr>
            <p:ph type="body" idx="1"/>
          </p:nvPr>
        </p:nvSpPr>
        <p:spPr>
          <a:xfrm>
            <a:off x="76202" y="1981200"/>
            <a:ext cx="7696200" cy="4876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These provide variety within gene pools.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Mutations are changes in the nucleotide sequences that give rise to new genes and new alleles. </a:t>
            </a:r>
            <a:endParaRPr 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Most mutations occur in somatic cells and are never passed on.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800"/>
            </a:pPr>
            <a:r>
              <a:rPr dirty="0"/>
              <a:t>Only a small percentage of gametes ever get into the populations, so any mutation occurring in the gametes likely won’t get passed 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0185C-0167-4330-DF82-04E794A5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856" y="5729172"/>
            <a:ext cx="2481941" cy="107439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A6200-4080-33EC-7842-C6ED1FF55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609" y="6010726"/>
            <a:ext cx="3390900" cy="7493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Mutation and Sexual Recomb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1. </a:t>
            </a:r>
            <a:r>
              <a:rPr dirty="0"/>
              <a:t>Mutation and Sexual Recombination</a:t>
            </a:r>
          </a:p>
        </p:txBody>
      </p:sp>
      <p:sp>
        <p:nvSpPr>
          <p:cNvPr id="476" name="Mutation rates in general are low.  The larger the organism the less likely a mutation will occur and vice-versa.…"/>
          <p:cNvSpPr txBox="1">
            <a:spLocks noGrp="1"/>
          </p:cNvSpPr>
          <p:nvPr>
            <p:ph type="body" idx="1"/>
          </p:nvPr>
        </p:nvSpPr>
        <p:spPr>
          <a:xfrm>
            <a:off x="685800" y="2243821"/>
            <a:ext cx="7772400" cy="4876801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Mutation rates in general are low. </a:t>
            </a:r>
            <a:r>
              <a:rPr lang="en-US" dirty="0"/>
              <a:t>Large </a:t>
            </a:r>
            <a:r>
              <a:rPr dirty="0"/>
              <a:t>organism</a:t>
            </a:r>
            <a:r>
              <a:rPr lang="en-US" dirty="0"/>
              <a:t>s with long generation times have lower mutation rates</a:t>
            </a:r>
            <a:r>
              <a:rPr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For example:  Plants and animals with long generation times are relatively large and have a much lower frequency of mutations than do bacteria and viruses.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Mutation and Sexual Recomb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1. </a:t>
            </a:r>
            <a:r>
              <a:rPr dirty="0"/>
              <a:t>Mutation and Sexual Recombination</a:t>
            </a:r>
          </a:p>
        </p:txBody>
      </p:sp>
      <p:sp>
        <p:nvSpPr>
          <p:cNvPr id="488" name="Sexual recombination is the best way to produce variation within a population on a generation to generation time scale."/>
          <p:cNvSpPr txBox="1">
            <a:spLocks noGrp="1"/>
          </p:cNvSpPr>
          <p:nvPr>
            <p:ph type="body" sz="half" idx="1"/>
          </p:nvPr>
        </p:nvSpPr>
        <p:spPr>
          <a:xfrm>
            <a:off x="110369" y="2090382"/>
            <a:ext cx="4100199" cy="4658436"/>
          </a:xfrm>
          <a:prstGeom prst="rect">
            <a:avLst/>
          </a:prstGeom>
        </p:spPr>
        <p:txBody>
          <a:bodyPr/>
          <a:lstStyle>
            <a:lvl1pPr marL="650240" indent="-609600"/>
          </a:lstStyle>
          <a:p>
            <a:pPr marL="292100" indent="-292100">
              <a:buFont typeface="Arial" panose="020B0604020202020204" pitchFamily="34" charset="0"/>
              <a:buChar char="•"/>
            </a:pPr>
            <a:r>
              <a:rPr dirty="0"/>
              <a:t>Sexual recombination is </a:t>
            </a:r>
            <a:r>
              <a:rPr lang="en-US" dirty="0"/>
              <a:t>a major source of </a:t>
            </a:r>
            <a:r>
              <a:rPr dirty="0"/>
              <a:t>variation within a population </a:t>
            </a:r>
            <a:r>
              <a:rPr lang="en-US" dirty="0"/>
              <a:t>from</a:t>
            </a:r>
            <a:r>
              <a:rPr dirty="0"/>
              <a:t> a generation</a:t>
            </a:r>
            <a:r>
              <a:rPr lang="en-US" dirty="0"/>
              <a:t>-</a:t>
            </a:r>
            <a:r>
              <a:rPr dirty="0"/>
              <a:t>to</a:t>
            </a:r>
            <a:r>
              <a:rPr lang="en-US" dirty="0"/>
              <a:t>-</a:t>
            </a:r>
            <a:r>
              <a:rPr dirty="0"/>
              <a:t>generation time scale.</a:t>
            </a:r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16" y="2592380"/>
            <a:ext cx="4872585" cy="365444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490" name="https://www.slideteam.net/0714-genetic-recombination-medical-images-for-powerpoint.html"/>
          <p:cNvSpPr txBox="1"/>
          <p:nvPr/>
        </p:nvSpPr>
        <p:spPr>
          <a:xfrm>
            <a:off x="4115879" y="6222585"/>
            <a:ext cx="2941589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https://www.slideteam.net/0714-genetic-recombination-medical-images-for-powerpoint.html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1.  Natur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2</a:t>
            </a:r>
            <a:r>
              <a:rPr dirty="0"/>
              <a:t>.  Natural Selection</a:t>
            </a:r>
          </a:p>
        </p:txBody>
      </p:sp>
      <p:sp>
        <p:nvSpPr>
          <p:cNvPr id="526" name="When organisms have traits/adaptations that make them better suited for survival and reproduction, they are said to be more fit.…"/>
          <p:cNvSpPr txBox="1">
            <a:spLocks noGrp="1"/>
          </p:cNvSpPr>
          <p:nvPr>
            <p:ph type="body" idx="1"/>
          </p:nvPr>
        </p:nvSpPr>
        <p:spPr>
          <a:xfrm>
            <a:off x="272374" y="1981200"/>
            <a:ext cx="8579796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When organisms have traits/adaptations that make them better suited for survival and reproduction, they are said to be more fit.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Fitness is a measure of reproductive success.</a:t>
            </a:r>
            <a:endParaRPr dirty="0"/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Adaptations are characteristics that make an individual suited to its environment and way of life.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ability to adapt is genetically controlled.</a:t>
            </a:r>
            <a:endParaRPr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1.  Natur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2</a:t>
            </a:r>
            <a:r>
              <a:rPr dirty="0"/>
              <a:t>.  Natural Selection</a:t>
            </a:r>
          </a:p>
        </p:txBody>
      </p:sp>
      <p:sp>
        <p:nvSpPr>
          <p:cNvPr id="538" name="This survival often changes the allele frequency within a popula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Death and s</a:t>
            </a:r>
            <a:r>
              <a:rPr dirty="0"/>
              <a:t>urvival changes the allele frequenc</a:t>
            </a:r>
            <a:r>
              <a:rPr lang="en-US" dirty="0"/>
              <a:t>ies</a:t>
            </a:r>
            <a:r>
              <a:rPr dirty="0"/>
              <a:t> within a population.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Natural selection only occur</a:t>
            </a:r>
            <a:r>
              <a:rPr lang="en-US" dirty="0"/>
              <a:t>s when</a:t>
            </a:r>
            <a:r>
              <a:rPr dirty="0"/>
              <a:t> there is variation among members of the same species.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 Common Misconce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 Common Misconception</a:t>
            </a:r>
          </a:p>
        </p:txBody>
      </p:sp>
      <p:sp>
        <p:nvSpPr>
          <p:cNvPr id="221" name="Many people think individuals evolv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Many people think individuals evolve</a:t>
            </a:r>
            <a:r>
              <a:rPr lang="en-US" dirty="0"/>
              <a:t>—</a:t>
            </a:r>
            <a:r>
              <a:rPr dirty="0"/>
              <a:t>not</a:t>
            </a:r>
            <a:r>
              <a:rPr lang="en-US" dirty="0"/>
              <a:t> </a:t>
            </a:r>
            <a:r>
              <a:rPr dirty="0"/>
              <a:t>true.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Populations evolve </a:t>
            </a:r>
            <a:r>
              <a:rPr lang="en-US" dirty="0"/>
              <a:t>because </a:t>
            </a:r>
            <a:r>
              <a:rPr dirty="0"/>
              <a:t>of natural selection acting on each individual within a given population.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Those individuals better fit to survive are more likely to reproduce and pass on genes that will benefit future generations.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1.  Natur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2</a:t>
            </a:r>
            <a:r>
              <a:rPr dirty="0"/>
              <a:t>.  Natural Selection</a:t>
            </a:r>
          </a:p>
        </p:txBody>
      </p:sp>
      <p:sp>
        <p:nvSpPr>
          <p:cNvPr id="550" name="Species tend to produce more offspring than the environment can support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dirty="0"/>
              <a:t>pecies tend to produce more offspring than the environment can support.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Those individuals better adapted tend to survive and produce more offspring while th</a:t>
            </a:r>
            <a:r>
              <a:rPr lang="en-US" dirty="0"/>
              <a:t>os</a:t>
            </a:r>
            <a:r>
              <a:rPr dirty="0"/>
              <a:t>e less well adapted tend to die and produce fewer offspring over time.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1.  Natur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2</a:t>
            </a:r>
            <a:r>
              <a:rPr dirty="0"/>
              <a:t>.  Natural Selection</a:t>
            </a:r>
          </a:p>
        </p:txBody>
      </p:sp>
      <p:sp>
        <p:nvSpPr>
          <p:cNvPr id="562" name="Those individuals that have reproductive success pass the characteristics on to their offspring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Those individuals that have reproductive success pass the characteristics on to their offspring.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1.  Natur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2</a:t>
            </a:r>
            <a:r>
              <a:rPr dirty="0"/>
              <a:t>.  Natural Selection</a:t>
            </a:r>
          </a:p>
        </p:txBody>
      </p:sp>
      <p:sp>
        <p:nvSpPr>
          <p:cNvPr id="574" name="Thus natural selection will increase the frequency of those characteristics that make individuals better adapted and decrease the frequency of other characteristics leading to changes within the species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Thus</a:t>
            </a:r>
            <a:r>
              <a:rPr lang="en-US" dirty="0"/>
              <a:t>,</a:t>
            </a:r>
            <a:r>
              <a:rPr dirty="0"/>
              <a:t> natural selection will increase the frequency of those characteristics that make individuals better adapted </a:t>
            </a:r>
            <a:r>
              <a:rPr lang="en-US" dirty="0"/>
              <a:t>while</a:t>
            </a:r>
            <a:r>
              <a:rPr dirty="0"/>
              <a:t> decreas</a:t>
            </a:r>
            <a:r>
              <a:rPr lang="en-US" dirty="0"/>
              <a:t>ing</a:t>
            </a:r>
            <a:r>
              <a:rPr dirty="0"/>
              <a:t> the frequency of other characteristics</a:t>
            </a:r>
            <a:r>
              <a:rPr lang="en-US" dirty="0"/>
              <a:t> making them less well adapted—</a:t>
            </a:r>
            <a:r>
              <a:rPr dirty="0"/>
              <a:t>leading</a:t>
            </a:r>
            <a:r>
              <a:rPr lang="en-US" dirty="0"/>
              <a:t> </a:t>
            </a:r>
            <a:r>
              <a:rPr dirty="0"/>
              <a:t>to changes within the species.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2.  Genetic Drift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6705600" cy="1295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3</a:t>
            </a:r>
            <a:r>
              <a:rPr dirty="0"/>
              <a:t>.  Genetic Drift</a:t>
            </a:r>
          </a:p>
        </p:txBody>
      </p:sp>
      <p:sp>
        <p:nvSpPr>
          <p:cNvPr id="586" name="The change in allele frequency and loss of genetic variation due to random changes in fecundity, mortality, and inheritance of genes is called genetic drift.…"/>
          <p:cNvSpPr txBox="1">
            <a:spLocks noGrp="1"/>
          </p:cNvSpPr>
          <p:nvPr>
            <p:ph type="body" idx="1"/>
          </p:nvPr>
        </p:nvSpPr>
        <p:spPr>
          <a:xfrm>
            <a:off x="571642" y="1925785"/>
            <a:ext cx="7886558" cy="3598715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 sz="2400"/>
            </a:pPr>
            <a:r>
              <a:rPr lang="en-US" dirty="0"/>
              <a:t>Genetic drift is t</a:t>
            </a:r>
            <a:r>
              <a:rPr dirty="0"/>
              <a:t>he</a:t>
            </a:r>
            <a:r>
              <a:rPr lang="en-US" dirty="0"/>
              <a:t> unexpected</a:t>
            </a:r>
            <a:r>
              <a:rPr dirty="0"/>
              <a:t> change in allele frequency and loss of genetic variation due to random changes in fecundity, mortality, and inheritance of genes.</a:t>
            </a:r>
          </a:p>
        </p:txBody>
      </p:sp>
      <p:pic>
        <p:nvPicPr>
          <p:cNvPr id="5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2" y="3105242"/>
            <a:ext cx="5123379" cy="2881902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8" name="https://www.youtube.com/watch/ALS7UO6F1Zs"/>
          <p:cNvSpPr txBox="1"/>
          <p:nvPr/>
        </p:nvSpPr>
        <p:spPr>
          <a:xfrm>
            <a:off x="2024742" y="5955051"/>
            <a:ext cx="160440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rPr dirty="0"/>
              <a:t>https://</a:t>
            </a:r>
            <a:r>
              <a:rPr dirty="0" err="1"/>
              <a:t>www.youtube.com</a:t>
            </a:r>
            <a:r>
              <a:rPr dirty="0"/>
              <a:t>/watch/ALS7UO6F1Zs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553F34-E3D4-7EA3-0775-BB5BB42A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109684"/>
            <a:ext cx="2565400" cy="1625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C7FA11-0613-D19E-E123-422669A64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6185650"/>
            <a:ext cx="2971617" cy="62880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02F13-45D6-0677-8E57-CED32E2B6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656" y="6109912"/>
            <a:ext cx="3307443" cy="68194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2.  Genetic Dri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3</a:t>
            </a:r>
            <a:r>
              <a:rPr dirty="0"/>
              <a:t>.  Genetic Drift</a:t>
            </a:r>
          </a:p>
        </p:txBody>
      </p:sp>
      <p:sp>
        <p:nvSpPr>
          <p:cNvPr id="600" name="There are two situations which increase the likelihood of genetic drift having a large impact on a popula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There are two situations which increase the likelihood of genetic drift having a large impact on a population: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A.  The bottleneck effect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B.  The founder effect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A.  The Bottleneck Effect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1295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A.  The Bottleneck Effect</a:t>
            </a:r>
          </a:p>
        </p:txBody>
      </p:sp>
      <p:sp>
        <p:nvSpPr>
          <p:cNvPr id="612" name="A sudden change in the environment which drastically alter a population can have a profound impact on the genetic makeup of the population."/>
          <p:cNvSpPr txBox="1">
            <a:spLocks noGrp="1"/>
          </p:cNvSpPr>
          <p:nvPr>
            <p:ph type="body" sz="half" idx="1"/>
          </p:nvPr>
        </p:nvSpPr>
        <p:spPr>
          <a:xfrm>
            <a:off x="61942" y="2117035"/>
            <a:ext cx="4751885" cy="4661452"/>
          </a:xfrm>
          <a:prstGeom prst="rect">
            <a:avLst/>
          </a:prstGeom>
        </p:spPr>
        <p:txBody>
          <a:bodyPr/>
          <a:lstStyle>
            <a:lvl1pPr marL="297815" indent="-257175">
              <a:lnSpc>
                <a:spcPct val="90000"/>
              </a:lnSpc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Bottleneck Effect describes a</a:t>
            </a:r>
            <a:r>
              <a:rPr dirty="0"/>
              <a:t> sudden change in the environment which drastically alter</a:t>
            </a:r>
            <a:r>
              <a:rPr lang="en-US" dirty="0"/>
              <a:t>s</a:t>
            </a:r>
            <a:r>
              <a:rPr dirty="0"/>
              <a:t> a population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</a:t>
            </a:r>
            <a:r>
              <a:rPr dirty="0"/>
              <a:t> can have a profound impact on the genetic makeup of the population.</a:t>
            </a:r>
          </a:p>
        </p:txBody>
      </p:sp>
      <p:pic>
        <p:nvPicPr>
          <p:cNvPr id="613" name="23_08aBottleneckEffect_CL.jpg" descr="23_08aBottleneckEffect_C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13717"/>
            <a:ext cx="4496364" cy="283056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25400" dir="2700000" rotWithShape="0">
              <a:srgbClr val="929292">
                <a:alpha val="7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B6FE4-82C2-8367-326F-17430C5C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411" y="5647871"/>
            <a:ext cx="3759200" cy="939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A.  The Bottleneck Effect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1295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A.  The Bottleneck Effect</a:t>
            </a:r>
          </a:p>
        </p:txBody>
      </p:sp>
      <p:sp>
        <p:nvSpPr>
          <p:cNvPr id="625" name="The bottleneck event has the potential to change the population in such a way that the survivors no longer represent the original population, and can occur when as few as 10 individuals survive the selection event.…"/>
          <p:cNvSpPr txBox="1">
            <a:spLocks noGrp="1"/>
          </p:cNvSpPr>
          <p:nvPr>
            <p:ph type="body" sz="half" idx="1"/>
          </p:nvPr>
        </p:nvSpPr>
        <p:spPr>
          <a:xfrm>
            <a:off x="38100" y="1828800"/>
            <a:ext cx="4670479" cy="497869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900"/>
            </a:pPr>
            <a:r>
              <a:rPr lang="en-US" dirty="0"/>
              <a:t>A</a:t>
            </a:r>
            <a:r>
              <a:rPr dirty="0"/>
              <a:t> bottleneck event </a:t>
            </a:r>
            <a:r>
              <a:rPr lang="en-US" dirty="0"/>
              <a:t>can </a:t>
            </a:r>
            <a:r>
              <a:rPr dirty="0"/>
              <a:t>change the population in a way that the survivors no longer represent the </a:t>
            </a:r>
            <a:r>
              <a:rPr lang="en-US" dirty="0"/>
              <a:t>diversity of the </a:t>
            </a:r>
            <a:r>
              <a:rPr dirty="0"/>
              <a:t>original population</a:t>
            </a:r>
            <a:r>
              <a:rPr lang="en-US" dirty="0"/>
              <a:t>. It</a:t>
            </a:r>
            <a:r>
              <a:rPr dirty="0"/>
              <a:t> can occur when as few as 10 individuals survive the selection event.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 sz="2900"/>
            </a:pPr>
            <a:r>
              <a:rPr dirty="0"/>
              <a:t>The survivors are said to have gone through a “bottleneck.”</a:t>
            </a:r>
          </a:p>
        </p:txBody>
      </p:sp>
      <p:pic>
        <p:nvPicPr>
          <p:cNvPr id="626" name="23_08aBottleneckEffect_CL.jpg" descr="23_08aBottleneckEffect_C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551" y="2882134"/>
            <a:ext cx="4426813" cy="278678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25400" dir="2700000" rotWithShape="0">
              <a:srgbClr val="929292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B. The Founder Eff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B. The Founder Effect</a:t>
            </a:r>
          </a:p>
        </p:txBody>
      </p:sp>
      <p:sp>
        <p:nvSpPr>
          <p:cNvPr id="638" name="When a few organisms become isolated from a large population and establish a new population whose gene pool is not reflective of the old population, we say a “founder event” has occurre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Founder Effect occurs w</a:t>
            </a:r>
            <a:r>
              <a:rPr dirty="0"/>
              <a:t>hen a few organisms become isolated from a large population and establish a new population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new population’s</a:t>
            </a:r>
            <a:r>
              <a:rPr dirty="0"/>
              <a:t> gene pool is not reflective of the old population, we say a “founder event” has occurred.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7E02F-F06A-38F4-722A-13CA6261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B. The Founder Effect">
            <a:extLst>
              <a:ext uri="{FF2B5EF4-FFF2-40B4-BE49-F238E27FC236}">
                <a16:creationId xmlns:a16="http://schemas.microsoft.com/office/drawing/2014/main" id="{F5E4819F-C78B-A122-38AC-A8A917B82C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B. The Founder Effect</a:t>
            </a:r>
          </a:p>
        </p:txBody>
      </p:sp>
      <p:sp>
        <p:nvSpPr>
          <p:cNvPr id="638" name="When a few organisms become isolated from a large population and establish a new population whose gene pool is not reflective of the old population, we say a “founder event” has occurred.…">
            <a:extLst>
              <a:ext uri="{FF2B5EF4-FFF2-40B4-BE49-F238E27FC236}">
                <a16:creationId xmlns:a16="http://schemas.microsoft.com/office/drawing/2014/main" id="{88F0C275-C4E3-AF41-FD29-777C4B6886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dirty="0"/>
              <a:t>The founders of the new population pass through an isolation bottleneck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population’s </a:t>
            </a:r>
            <a:r>
              <a:rPr dirty="0"/>
              <a:t>gene pool </a:t>
            </a:r>
            <a:r>
              <a:rPr lang="en-US" dirty="0"/>
              <a:t>has</a:t>
            </a:r>
            <a:r>
              <a:rPr dirty="0"/>
              <a:t> altered allele frequencies</a:t>
            </a:r>
            <a:r>
              <a:rPr lang="en-US" dirty="0"/>
              <a:t> compared to the original population.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DA7B7-B62E-1342-3304-6D2333906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57" y="5243286"/>
            <a:ext cx="3708400" cy="14224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5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B. The Founder Eff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B. The Founder Effect</a:t>
            </a:r>
          </a:p>
        </p:txBody>
      </p:sp>
      <p:sp>
        <p:nvSpPr>
          <p:cNvPr id="650" name="Founder events and population bottlenecks may result in reduced genetic variation."/>
          <p:cNvSpPr txBox="1">
            <a:spLocks noGrp="1"/>
          </p:cNvSpPr>
          <p:nvPr>
            <p:ph type="body" sz="half" idx="1"/>
          </p:nvPr>
        </p:nvSpPr>
        <p:spPr>
          <a:xfrm>
            <a:off x="237147" y="2230276"/>
            <a:ext cx="4334853" cy="421087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Founder events and population bottlenecks </a:t>
            </a:r>
            <a:r>
              <a:rPr lang="en-US" dirty="0"/>
              <a:t>often</a:t>
            </a:r>
            <a:r>
              <a:rPr dirty="0"/>
              <a:t> result in reduced genetic variation.</a:t>
            </a:r>
          </a:p>
        </p:txBody>
      </p:sp>
      <p:sp>
        <p:nvSpPr>
          <p:cNvPr id="651" name="https://www.academia.edu/15092278/Ricklefs_The_Economy_of_Nature_6th_txtbk"/>
          <p:cNvSpPr txBox="1"/>
          <p:nvPr/>
        </p:nvSpPr>
        <p:spPr>
          <a:xfrm>
            <a:off x="5329089" y="6690230"/>
            <a:ext cx="270301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https://www.academia.edu/15092278/Ricklefs_The_Economy_of_Nature_6th_txtbk</a:t>
            </a:r>
          </a:p>
        </p:txBody>
      </p:sp>
      <p:pic>
        <p:nvPicPr>
          <p:cNvPr id="6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813" y="1870363"/>
            <a:ext cx="3593753" cy="48768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icro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Microevolution</a:t>
            </a:r>
          </a:p>
        </p:txBody>
      </p:sp>
      <p:sp>
        <p:nvSpPr>
          <p:cNvPr id="233" name="Evolution on a small scal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Evolution on a small scale.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The change in the genetic make up of a population from generation to generation</a:t>
            </a:r>
            <a:r>
              <a:rPr lang="en-US" dirty="0"/>
              <a:t>—mutation, migration, selection, genetic drift.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3.  Gene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3.  Gene Flow</a:t>
            </a:r>
          </a:p>
        </p:txBody>
      </p:sp>
      <p:sp>
        <p:nvSpPr>
          <p:cNvPr id="664" name="Gene flow occurs when populations gain or lose alleles as organisms come and go within a popula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Gene flow occurs when populations gain or lose alleles as organisms come and go within a population</a:t>
            </a:r>
            <a:r>
              <a:rPr lang="en-US" dirty="0"/>
              <a:t> (migration)</a:t>
            </a:r>
            <a:r>
              <a:rPr dirty="0"/>
              <a:t>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Gene flow tends to reduce </a:t>
            </a:r>
            <a:r>
              <a:rPr lang="en-US" dirty="0"/>
              <a:t>genetic </a:t>
            </a:r>
            <a:r>
              <a:rPr dirty="0"/>
              <a:t>differences between populations.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It can offset genetic changes that occur through mutation, drift, and selection.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B0FB3E-1640-D46A-BA8E-45E69DE1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493" y="5915479"/>
            <a:ext cx="3340100" cy="7747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6F260-4DE7-77FA-CD60-842C8C961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1" y="5902779"/>
            <a:ext cx="3302000" cy="7874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Var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Variation</a:t>
            </a:r>
          </a:p>
        </p:txBody>
      </p:sp>
      <p:sp>
        <p:nvSpPr>
          <p:cNvPr id="676" name="Variations are heritable differences within a population and comprise the raw material for diversity and natural selec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Variation</a:t>
            </a:r>
            <a:r>
              <a:rPr lang="en-US" dirty="0"/>
              <a:t> refers to </a:t>
            </a:r>
            <a:r>
              <a:rPr dirty="0"/>
              <a:t>heritable differences within a population</a:t>
            </a:r>
            <a:r>
              <a:rPr lang="en-US" dirty="0"/>
              <a:t>,</a:t>
            </a:r>
            <a:r>
              <a:rPr dirty="0"/>
              <a:t> and </a:t>
            </a:r>
            <a:r>
              <a:rPr lang="en-US" dirty="0"/>
              <a:t>it is </a:t>
            </a:r>
            <a:r>
              <a:rPr dirty="0"/>
              <a:t>the raw material </a:t>
            </a:r>
            <a:r>
              <a:rPr lang="en-US" dirty="0"/>
              <a:t>upon which </a:t>
            </a:r>
            <a:r>
              <a:rPr dirty="0"/>
              <a:t>natural selection</a:t>
            </a:r>
            <a:r>
              <a:rPr lang="en-US" dirty="0"/>
              <a:t> acts</a:t>
            </a:r>
            <a:r>
              <a:rPr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Only the genetic component of variation can have evolutionary consequences as a result of natural selection.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Var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Variation</a:t>
            </a:r>
          </a:p>
        </p:txBody>
      </p:sp>
      <p:sp>
        <p:nvSpPr>
          <p:cNvPr id="688" name="Variation within a population comes from either discrete characters or quantitative characters:…"/>
          <p:cNvSpPr txBox="1">
            <a:spLocks noGrp="1"/>
          </p:cNvSpPr>
          <p:nvPr>
            <p:ph type="body" idx="1"/>
          </p:nvPr>
        </p:nvSpPr>
        <p:spPr>
          <a:xfrm>
            <a:off x="496956" y="1981200"/>
            <a:ext cx="8150087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Variation within a population </a:t>
            </a:r>
            <a:r>
              <a:rPr lang="en-US" dirty="0"/>
              <a:t>is described as </a:t>
            </a:r>
            <a:r>
              <a:rPr dirty="0"/>
              <a:t>either discrete or quantitative: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Discrete</a:t>
            </a:r>
            <a:r>
              <a:rPr lang="en-US" dirty="0"/>
              <a:t> characters</a:t>
            </a:r>
            <a:r>
              <a:rPr dirty="0"/>
              <a:t>-an either</a:t>
            </a:r>
            <a:r>
              <a:rPr lang="en-US" dirty="0"/>
              <a:t>-</a:t>
            </a:r>
            <a:r>
              <a:rPr dirty="0"/>
              <a:t>or basis</a:t>
            </a:r>
            <a:r>
              <a:rPr lang="en-US" dirty="0"/>
              <a:t> and is</a:t>
            </a:r>
            <a:r>
              <a:rPr dirty="0"/>
              <a:t> determined from a single locus.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Quantitative</a:t>
            </a:r>
            <a:r>
              <a:rPr lang="en-US" dirty="0"/>
              <a:t> characters</a:t>
            </a:r>
            <a:r>
              <a:rPr dirty="0"/>
              <a:t>-come from 2 or more loci that determine the phenotype.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Var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Variation</a:t>
            </a:r>
          </a:p>
        </p:txBody>
      </p:sp>
      <p:sp>
        <p:nvSpPr>
          <p:cNvPr id="700" name="Variation can arise from mutation, meiosis, and the process of sexual reproduction between individuals in a  speci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Variation can arise from mutation, meiosis, and the process of sexual reproduction between individuals in a  species.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This variation is what natural selection operates 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Fit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Fitness</a:t>
            </a:r>
          </a:p>
        </p:txBody>
      </p:sp>
      <p:sp>
        <p:nvSpPr>
          <p:cNvPr id="712" name="The adaptive advantage of an organism which allows it to make a genetic contribution to the gene pool of the next genera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Fitness is t</a:t>
            </a:r>
            <a:r>
              <a:rPr dirty="0"/>
              <a:t>he adaptive advantage of an organism which allows it to make a genetic contribution to the gene pool of the next generation.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In other words, the reproductive success of an organism.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A671CF-1097-6043-53A5-23A82999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381000"/>
            <a:ext cx="3073400" cy="8509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69E0B-F203-36E0-FC8B-95E22A11A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Fitness">
            <a:extLst>
              <a:ext uri="{FF2B5EF4-FFF2-40B4-BE49-F238E27FC236}">
                <a16:creationId xmlns:a16="http://schemas.microsoft.com/office/drawing/2014/main" id="{63D1364C-0EDB-10E5-69AF-B888621DD3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 dirty="0"/>
              <a:t>Biotic vs Abiotic</a:t>
            </a:r>
            <a:endParaRPr dirty="0"/>
          </a:p>
        </p:txBody>
      </p:sp>
      <p:sp>
        <p:nvSpPr>
          <p:cNvPr id="712" name="The adaptive advantage of an organism which allows it to make a genetic contribution to the gene pool of the next generation.…">
            <a:extLst>
              <a:ext uri="{FF2B5EF4-FFF2-40B4-BE49-F238E27FC236}">
                <a16:creationId xmlns:a16="http://schemas.microsoft.com/office/drawing/2014/main" id="{EDADFE9F-2427-8EDE-9AA7-95F1B80F1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biotic environment.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abiotic environment.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changing environment can have an impact on the variation that exists within a population.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ECD7E-DB97-57C2-6CF8-177E9B0A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50" y="5411108"/>
            <a:ext cx="3873500" cy="12827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3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roup"/>
          <p:cNvGrpSpPr/>
          <p:nvPr/>
        </p:nvGrpSpPr>
        <p:grpSpPr>
          <a:xfrm>
            <a:off x="3175" y="152400"/>
            <a:ext cx="9140825" cy="1700213"/>
            <a:chOff x="3175" y="152400"/>
            <a:chExt cx="9140825" cy="1700213"/>
          </a:xfrm>
        </p:grpSpPr>
        <p:sp>
          <p:nvSpPr>
            <p:cNvPr id="715" name="Square"/>
            <p:cNvSpPr/>
            <p:nvPr/>
          </p:nvSpPr>
          <p:spPr>
            <a:xfrm>
              <a:off x="1524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6" name="Square"/>
            <p:cNvSpPr/>
            <p:nvPr/>
          </p:nvSpPr>
          <p:spPr>
            <a:xfrm>
              <a:off x="3810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7" name="Square"/>
            <p:cNvSpPr/>
            <p:nvPr/>
          </p:nvSpPr>
          <p:spPr>
            <a:xfrm>
              <a:off x="152400" y="3810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8" name="Square"/>
            <p:cNvSpPr/>
            <p:nvPr/>
          </p:nvSpPr>
          <p:spPr>
            <a:xfrm>
              <a:off x="152400" y="6096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9" name="Square"/>
            <p:cNvSpPr/>
            <p:nvPr/>
          </p:nvSpPr>
          <p:spPr>
            <a:xfrm>
              <a:off x="6096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0" name="Square"/>
            <p:cNvSpPr/>
            <p:nvPr/>
          </p:nvSpPr>
          <p:spPr>
            <a:xfrm>
              <a:off x="381000" y="3810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21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5" y="1828800"/>
              <a:ext cx="9140825" cy="23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3" name="Modes of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Modes of Selection</a:t>
            </a:r>
          </a:p>
        </p:txBody>
      </p:sp>
      <p:sp>
        <p:nvSpPr>
          <p:cNvPr id="724" name="Natural selection alters the frequency distribution of heritable traits in three way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Natural selection alters the frequency distribution of heritable traits</a:t>
            </a:r>
            <a:r>
              <a:rPr lang="en-US" dirty="0"/>
              <a:t> within a population</a:t>
            </a:r>
            <a:r>
              <a:rPr dirty="0"/>
              <a:t> in three ways: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1.  Directional selection.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2.  Disruptive selection.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/>
              <a:t>3.  Stabilizing selection.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EC4AA-07A2-E052-D018-80F55ABD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42" y="5777593"/>
            <a:ext cx="2565400" cy="8763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Direction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Directional Selection</a:t>
            </a:r>
          </a:p>
        </p:txBody>
      </p:sp>
      <p:sp>
        <p:nvSpPr>
          <p:cNvPr id="736" name="This is most common when a population’s environment changes or when members of a population migrate to a new habitat with different environmental conditions."/>
          <p:cNvSpPr txBox="1">
            <a:spLocks noGrp="1"/>
          </p:cNvSpPr>
          <p:nvPr>
            <p:ph type="body" sz="half" idx="1"/>
          </p:nvPr>
        </p:nvSpPr>
        <p:spPr>
          <a:xfrm>
            <a:off x="152400" y="1981200"/>
            <a:ext cx="3863593" cy="4528628"/>
          </a:xfrm>
          <a:prstGeom prst="rect">
            <a:avLst/>
          </a:prstGeom>
        </p:spPr>
        <p:txBody>
          <a:bodyPr/>
          <a:lstStyle>
            <a:lvl1pPr marL="340677" indent="-300037">
              <a:defRPr sz="28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This is most common when a population’s environment changes or when members of a population migrate to a new habitat with different environmental conditions.</a:t>
            </a:r>
          </a:p>
        </p:txBody>
      </p:sp>
      <p:pic>
        <p:nvPicPr>
          <p:cNvPr id="737" name="Types of Selection.png" descr="Types of Sel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945" y="2600721"/>
            <a:ext cx="5008102" cy="304183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8" name="https://www.academia.edu/15092278/Ricklefs_The_Economy_of_Nature_6th_txtbk"/>
          <p:cNvSpPr txBox="1"/>
          <p:nvPr/>
        </p:nvSpPr>
        <p:spPr>
          <a:xfrm>
            <a:off x="4015982" y="5627807"/>
            <a:ext cx="270301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https://www.academia.edu/15092278/Ricklefs_The_Economy_of_Nature_6th_txtbk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Directional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Directional Selection</a:t>
            </a:r>
          </a:p>
        </p:txBody>
      </p:sp>
      <p:sp>
        <p:nvSpPr>
          <p:cNvPr id="736" name="This is most common when a population’s environment changes or when members of a population migrate to a new habitat with different environmental conditions."/>
          <p:cNvSpPr txBox="1">
            <a:spLocks noGrp="1"/>
          </p:cNvSpPr>
          <p:nvPr>
            <p:ph type="body" sz="half" idx="1"/>
          </p:nvPr>
        </p:nvSpPr>
        <p:spPr>
          <a:xfrm>
            <a:off x="152400" y="1981200"/>
            <a:ext cx="3863593" cy="4528628"/>
          </a:xfrm>
          <a:prstGeom prst="rect">
            <a:avLst/>
          </a:prstGeom>
        </p:spPr>
        <p:txBody>
          <a:bodyPr/>
          <a:lstStyle>
            <a:lvl1pPr marL="340677" indent="-300037">
              <a:defRPr sz="28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This is most common when a population’s environment changes or when members of a population migrate to a new habitat with different environmental conditions.</a:t>
            </a:r>
          </a:p>
        </p:txBody>
      </p:sp>
      <p:sp>
        <p:nvSpPr>
          <p:cNvPr id="738" name="https://www.academia.edu/15092278/Ricklefs_The_Economy_of_Nature_6th_txtbk"/>
          <p:cNvSpPr txBox="1"/>
          <p:nvPr/>
        </p:nvSpPr>
        <p:spPr>
          <a:xfrm>
            <a:off x="4748288" y="6507616"/>
            <a:ext cx="2669000" cy="194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rPr lang="en-US" dirty="0"/>
              <a:t>https://</a:t>
            </a:r>
            <a:r>
              <a:rPr lang="en-US" dirty="0" err="1"/>
              <a:t>www.biointeractive.org</a:t>
            </a:r>
            <a:r>
              <a:rPr lang="en-US" dirty="0"/>
              <a:t>/sites/default/files/</a:t>
            </a:r>
            <a:r>
              <a:rPr lang="en-US" dirty="0" err="1"/>
              <a:t>iow-dp-Finch_Offspring_Image.jpg</a:t>
            </a:r>
            <a:endParaRPr dirty="0"/>
          </a:p>
        </p:txBody>
      </p:sp>
      <p:pic>
        <p:nvPicPr>
          <p:cNvPr id="1026" name="Picture 2" descr="Effects of Natural Selection on Finch Beak Size">
            <a:extLst>
              <a:ext uri="{FF2B5EF4-FFF2-40B4-BE49-F238E27FC236}">
                <a16:creationId xmlns:a16="http://schemas.microsoft.com/office/drawing/2014/main" id="{D58A28E4-22D3-C477-DAEE-E8424828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44" y="1878834"/>
            <a:ext cx="4039256" cy="463099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Disruptive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Disruptive Selection</a:t>
            </a:r>
          </a:p>
        </p:txBody>
      </p:sp>
      <p:sp>
        <p:nvSpPr>
          <p:cNvPr id="762" name="This occurs when conditions favor individuals in both extremes over those of normal average phenotypes.  It can be important in the early stages of speciation."/>
          <p:cNvSpPr txBox="1">
            <a:spLocks noGrp="1"/>
          </p:cNvSpPr>
          <p:nvPr>
            <p:ph type="body" sz="half" idx="1"/>
          </p:nvPr>
        </p:nvSpPr>
        <p:spPr>
          <a:xfrm>
            <a:off x="205395" y="2438400"/>
            <a:ext cx="3716309" cy="4419600"/>
          </a:xfrm>
          <a:prstGeom prst="rect">
            <a:avLst/>
          </a:prstGeom>
        </p:spPr>
        <p:txBody>
          <a:bodyPr/>
          <a:lstStyle>
            <a:lvl1pPr marL="340677" indent="-300037">
              <a:defRPr sz="28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This occurs when conditions favor individuals in both extremes over those of normal average phenotypes.  It can be important in the early stages of speciation.</a:t>
            </a:r>
          </a:p>
        </p:txBody>
      </p:sp>
      <p:pic>
        <p:nvPicPr>
          <p:cNvPr id="763" name="Types of Selection.png" descr="Types of Sel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803" y="2610607"/>
            <a:ext cx="5008102" cy="304183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4" name="https://www.academia.edu/15092278/Ricklefs_The_Economy_of_Nature_6th_txtbk"/>
          <p:cNvSpPr txBox="1"/>
          <p:nvPr/>
        </p:nvSpPr>
        <p:spPr>
          <a:xfrm>
            <a:off x="4015982" y="5627807"/>
            <a:ext cx="270301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https://www.academia.edu/15092278/Ricklefs_The_Economy_of_Nature_6th_txtbk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Darwin’s “Problem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Darwin’s “Problem”</a:t>
            </a:r>
          </a:p>
        </p:txBody>
      </p:sp>
      <p:sp>
        <p:nvSpPr>
          <p:cNvPr id="245" name="Darwin’s problem was that there were many limitations of science in his tim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There </a:t>
            </a:r>
            <a:r>
              <a:rPr dirty="0"/>
              <a:t>were many limitations of science in </a:t>
            </a:r>
            <a:r>
              <a:rPr lang="en-US" dirty="0"/>
              <a:t>Darwin’s</a:t>
            </a:r>
            <a:r>
              <a:rPr dirty="0"/>
              <a:t> time.</a:t>
            </a:r>
          </a:p>
          <a:p>
            <a:pPr lvl="1">
              <a:buFont typeface="Arial" panose="020B0604020202020204" pitchFamily="34" charset="0"/>
              <a:buChar char="•"/>
              <a:defRPr sz="2800"/>
            </a:pPr>
            <a:r>
              <a:rPr dirty="0"/>
              <a:t>He did not have a good explanation for how such heritable variations that were required for natural selection appeared in a population.</a:t>
            </a:r>
          </a:p>
          <a:p>
            <a:pPr lvl="1">
              <a:buFont typeface="Arial" panose="020B0604020202020204" pitchFamily="34" charset="0"/>
              <a:buChar char="•"/>
              <a:defRPr sz="2800"/>
            </a:pPr>
            <a:r>
              <a:rPr dirty="0"/>
              <a:t>Nor did he have an explanation for how they were transmitted from organisms to their offspring.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tabilizing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Stabilizing Selection</a:t>
            </a:r>
          </a:p>
        </p:txBody>
      </p:sp>
      <p:sp>
        <p:nvSpPr>
          <p:cNvPr id="776" name="Acts against extreme phenotypes, it favors the intermediates.  It reduces variation and maintains the status quo of a given phenotype."/>
          <p:cNvSpPr txBox="1">
            <a:spLocks noGrp="1"/>
          </p:cNvSpPr>
          <p:nvPr>
            <p:ph type="body" sz="half" idx="1"/>
          </p:nvPr>
        </p:nvSpPr>
        <p:spPr>
          <a:xfrm>
            <a:off x="173547" y="2596014"/>
            <a:ext cx="3808717" cy="3615621"/>
          </a:xfrm>
          <a:prstGeom prst="rect">
            <a:avLst/>
          </a:prstGeom>
        </p:spPr>
        <p:txBody>
          <a:bodyPr/>
          <a:lstStyle>
            <a:lvl1pPr marL="340677" indent="-300037">
              <a:defRPr sz="28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dirty="0"/>
              <a:t>Acts against extreme phenotypes, it favors the intermediates.  It reduces variation and maintains the status quo of a given phenotype.</a:t>
            </a:r>
          </a:p>
        </p:txBody>
      </p:sp>
      <p:pic>
        <p:nvPicPr>
          <p:cNvPr id="777" name="Types of Selection.png" descr="Types of Sel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803" y="2610607"/>
            <a:ext cx="5008102" cy="304183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8" name="https://www.academia.edu/15092278/Ricklefs_The_Economy_of_Nature_6th_txtbk"/>
          <p:cNvSpPr txBox="1"/>
          <p:nvPr/>
        </p:nvSpPr>
        <p:spPr>
          <a:xfrm>
            <a:off x="4015982" y="5627807"/>
            <a:ext cx="270301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r>
              <a:t>https://www.academia.edu/15092278/Ricklefs_The_Economy_of_Nature_6th_txtbk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election, In Gene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Selection, In General</a:t>
            </a:r>
          </a:p>
        </p:txBody>
      </p:sp>
      <p:sp>
        <p:nvSpPr>
          <p:cNvPr id="790" name="Regardless of the mode of selection, selection works to favor certain heritable traits through differential succes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Regardless of the mode of selection, selection works to favor certain heritable traits through differential success.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6501C-35CC-24FF-15A8-D82095615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all the Blending Hypothesis: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153400" cy="1600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Recall the Blending Hypothesis:</a:t>
            </a:r>
          </a:p>
        </p:txBody>
      </p:sp>
      <p:sp>
        <p:nvSpPr>
          <p:cNvPr id="257" name="At the time, the blending hypothesis was what people used to explain why offspring look like both parents.…"/>
          <p:cNvSpPr txBox="1">
            <a:spLocks noGrp="1"/>
          </p:cNvSpPr>
          <p:nvPr>
            <p:ph type="body" idx="1"/>
          </p:nvPr>
        </p:nvSpPr>
        <p:spPr>
          <a:xfrm>
            <a:off x="381000" y="2282757"/>
            <a:ext cx="8382000" cy="4495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T</a:t>
            </a:r>
            <a:r>
              <a:rPr dirty="0"/>
              <a:t>he blending hypothesis was what people used to explain why offspring look like both parents.</a:t>
            </a:r>
          </a:p>
          <a:p>
            <a:pPr>
              <a:buFont typeface="Arial" panose="020B0604020202020204" pitchFamily="34" charset="0"/>
              <a:buChar char="•"/>
              <a:defRPr sz="2800"/>
            </a:pPr>
            <a:r>
              <a:rPr dirty="0"/>
              <a:t>Darwin and others realized this was wrong because it would eliminate variation within a population</a:t>
            </a:r>
            <a:r>
              <a:rPr lang="en-US" dirty="0"/>
              <a:t> that was required for natural selection</a:t>
            </a:r>
            <a:r>
              <a:rPr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/>
              <a:t>Ironically, shortly after Darwin published </a:t>
            </a:r>
            <a:r>
              <a:rPr sz="2800" i="1" dirty="0"/>
              <a:t>Origin</a:t>
            </a:r>
            <a:r>
              <a:rPr sz="2800" dirty="0"/>
              <a:t>, Gregor Mendel published his paper on genetics.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9" name="image.jpg" descr="image.jp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Square"/>
            <p:cNvSpPr/>
            <p:nvPr/>
          </p:nvSpPr>
          <p:spPr>
            <a:xfrm>
              <a:off x="1524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1" name="Square"/>
            <p:cNvSpPr/>
            <p:nvPr/>
          </p:nvSpPr>
          <p:spPr>
            <a:xfrm>
              <a:off x="3810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2" name="Square"/>
            <p:cNvSpPr/>
            <p:nvPr/>
          </p:nvSpPr>
          <p:spPr>
            <a:xfrm>
              <a:off x="152400" y="3810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3" name="Square"/>
            <p:cNvSpPr/>
            <p:nvPr/>
          </p:nvSpPr>
          <p:spPr>
            <a:xfrm>
              <a:off x="152400" y="6096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4" name="Square"/>
            <p:cNvSpPr/>
            <p:nvPr/>
          </p:nvSpPr>
          <p:spPr>
            <a:xfrm>
              <a:off x="609600" y="1524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5" name="Square"/>
            <p:cNvSpPr/>
            <p:nvPr/>
          </p:nvSpPr>
          <p:spPr>
            <a:xfrm>
              <a:off x="381000" y="381000"/>
              <a:ext cx="152400" cy="152400"/>
            </a:xfrm>
            <a:prstGeom prst="rect">
              <a:avLst/>
            </a:prstGeom>
            <a:solidFill>
              <a:srgbClr val="FFE8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66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" y="1828800"/>
              <a:ext cx="9140825" cy="23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8" name="Mendel’s Pea Experi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Mendel’s Pea Experiments</a:t>
            </a:r>
          </a:p>
        </p:txBody>
      </p:sp>
      <p:sp>
        <p:nvSpPr>
          <p:cNvPr id="269" name="Mendel’s paper went unnoticed for nearly 50 year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Mendel’s paper went unnoticed for nearly 50 years.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In the early 20th century, scientists uncovered the work of Mendel,</a:t>
            </a:r>
            <a:r>
              <a:rPr lang="en-US" dirty="0"/>
              <a:t> and</a:t>
            </a:r>
            <a:r>
              <a:rPr dirty="0"/>
              <a:t> it</a:t>
            </a:r>
            <a:r>
              <a:rPr lang="en-US" dirty="0"/>
              <a:t>s relationship to Darwin’s ideas was profound.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opulation Gene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Population Genetics</a:t>
            </a:r>
          </a:p>
        </p:txBody>
      </p:sp>
      <p:sp>
        <p:nvSpPr>
          <p:cNvPr id="281" name="Scientists began drawing parallels between Darwin and Mendel, and melded them into what is known as population genetics--the study of how populations change over time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Scientists</a:t>
            </a:r>
            <a:r>
              <a:rPr lang="en-US" dirty="0"/>
              <a:t>’ analysis of the parallels </a:t>
            </a:r>
            <a:r>
              <a:rPr dirty="0"/>
              <a:t>between Darwin and Mendel</a:t>
            </a:r>
            <a:r>
              <a:rPr lang="en-US" dirty="0"/>
              <a:t> were </a:t>
            </a:r>
            <a:r>
              <a:rPr dirty="0"/>
              <a:t>melded into what is known as population genetics</a:t>
            </a:r>
            <a:r>
              <a:rPr lang="en-US" dirty="0"/>
              <a:t>—</a:t>
            </a:r>
            <a:r>
              <a:rPr dirty="0"/>
              <a:t>the</a:t>
            </a:r>
            <a:r>
              <a:rPr lang="en-US" dirty="0"/>
              <a:t> </a:t>
            </a:r>
            <a:r>
              <a:rPr dirty="0"/>
              <a:t>study of how populations change over time.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C0218-F831-8D45-37C7-0A5797F8B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14" y="5216979"/>
            <a:ext cx="2235200" cy="11049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06369-9695-F776-420A-84C36A07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86" y="5331279"/>
            <a:ext cx="4000500" cy="8763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he Modern Synthe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algn="l"/>
            <a:r>
              <a:rPr dirty="0"/>
              <a:t>The Modern Synthesis</a:t>
            </a:r>
          </a:p>
        </p:txBody>
      </p:sp>
      <p:sp>
        <p:nvSpPr>
          <p:cNvPr id="293" name="As more was learned about Darwin and Mendel, scientists developed the Modern Synthesis--a comprehensive theory of evolution that incorporates many fields of science."/>
          <p:cNvSpPr txBox="1">
            <a:spLocks noGrp="1"/>
          </p:cNvSpPr>
          <p:nvPr>
            <p:ph type="body" idx="1"/>
          </p:nvPr>
        </p:nvSpPr>
        <p:spPr>
          <a:xfrm>
            <a:off x="77821" y="1981200"/>
            <a:ext cx="8939719" cy="48768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As more was learned about Darwin and Mendel, </a:t>
            </a:r>
            <a:r>
              <a:rPr lang="en-US" dirty="0"/>
              <a:t>the </a:t>
            </a:r>
            <a:r>
              <a:rPr dirty="0"/>
              <a:t>Modern Synthesis</a:t>
            </a:r>
            <a:r>
              <a:rPr lang="en-US" dirty="0"/>
              <a:t> was developed. It is </a:t>
            </a:r>
            <a:r>
              <a:rPr dirty="0"/>
              <a:t>a comprehensive theory of evolution that incorporates many fields of science.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Natural history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Genetics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A15F5-6256-A9AD-5FA8-E5E29F9C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540" y="5128079"/>
            <a:ext cx="3810000" cy="15875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D658D-9149-68CA-DA56-7656091F3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879" y="142421"/>
            <a:ext cx="2527300" cy="1397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Black">
      <a:dk1>
        <a:srgbClr val="0095D5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Futura"/>
        <a:ea typeface="Futura"/>
        <a:cs typeface="Futur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Futura"/>
        <a:ea typeface="Futura"/>
        <a:cs typeface="Futur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15435</TotalTime>
  <Words>2162</Words>
  <Application>Microsoft Macintosh PowerPoint</Application>
  <PresentationFormat>On-screen Show (4:3)</PresentationFormat>
  <Paragraphs>190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Futura</vt:lpstr>
      <vt:lpstr>Helvetica</vt:lpstr>
      <vt:lpstr>Lucida Grande</vt:lpstr>
      <vt:lpstr>Wingdings</vt:lpstr>
      <vt:lpstr>Black</vt:lpstr>
      <vt:lpstr>Chapter 23</vt:lpstr>
      <vt:lpstr>Essential Idea</vt:lpstr>
      <vt:lpstr>A Common Misconception</vt:lpstr>
      <vt:lpstr>Microevolution</vt:lpstr>
      <vt:lpstr>Darwin’s “Problem”</vt:lpstr>
      <vt:lpstr>Recall the Blending Hypothesis:</vt:lpstr>
      <vt:lpstr>Mendel’s Pea Experiments</vt:lpstr>
      <vt:lpstr>Population Genetics</vt:lpstr>
      <vt:lpstr>The Modern Synthesis</vt:lpstr>
      <vt:lpstr>Populations</vt:lpstr>
      <vt:lpstr>Populations</vt:lpstr>
      <vt:lpstr>Allele Frequency</vt:lpstr>
      <vt:lpstr>Allele Frequency</vt:lpstr>
      <vt:lpstr>The Hardy-Weinberg Theorem</vt:lpstr>
      <vt:lpstr>The Hardy-Weinberg Theorem</vt:lpstr>
      <vt:lpstr>5 Reasons Hardy-Weinberg Doesn’t Hold True:</vt:lpstr>
      <vt:lpstr>The Hardy-Weinberg Theorem</vt:lpstr>
      <vt:lpstr>The Hardy-Weinberg Theorem</vt:lpstr>
      <vt:lpstr>Hardy-Weinberg Frequency</vt:lpstr>
      <vt:lpstr>The Hardy-Weinberg Theorem</vt:lpstr>
      <vt:lpstr>The Hardy-Weinberg Equation</vt:lpstr>
      <vt:lpstr>PowerPoint Presentation</vt:lpstr>
      <vt:lpstr>PowerPoint Presentation</vt:lpstr>
      <vt:lpstr>Changing Allele Frequencies</vt:lpstr>
      <vt:lpstr>1. Mutation and Sexual Recombination</vt:lpstr>
      <vt:lpstr>1. Mutation and Sexual Recombination</vt:lpstr>
      <vt:lpstr>1. Mutation and Sexual Recombination</vt:lpstr>
      <vt:lpstr>2.  Natural Selection</vt:lpstr>
      <vt:lpstr>2.  Natural Selection</vt:lpstr>
      <vt:lpstr>2.  Natural Selection</vt:lpstr>
      <vt:lpstr>2.  Natural Selection</vt:lpstr>
      <vt:lpstr>2.  Natural Selection</vt:lpstr>
      <vt:lpstr>3.  Genetic Drift</vt:lpstr>
      <vt:lpstr>3.  Genetic Drift</vt:lpstr>
      <vt:lpstr>A.  The Bottleneck Effect</vt:lpstr>
      <vt:lpstr>A.  The Bottleneck Effect</vt:lpstr>
      <vt:lpstr>B. The Founder Effect</vt:lpstr>
      <vt:lpstr>B. The Founder Effect</vt:lpstr>
      <vt:lpstr>B. The Founder Effect</vt:lpstr>
      <vt:lpstr>3.  Gene Flow</vt:lpstr>
      <vt:lpstr>Variation</vt:lpstr>
      <vt:lpstr>Variation</vt:lpstr>
      <vt:lpstr>Variation</vt:lpstr>
      <vt:lpstr>Fitness</vt:lpstr>
      <vt:lpstr>Biotic vs Abiotic</vt:lpstr>
      <vt:lpstr>Modes of Selection</vt:lpstr>
      <vt:lpstr>Directional Selection</vt:lpstr>
      <vt:lpstr>Directional Selection</vt:lpstr>
      <vt:lpstr>Disruptive Selection</vt:lpstr>
      <vt:lpstr>Stabilizing Selection</vt:lpstr>
      <vt:lpstr>Selection, In General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23</dc:title>
  <cp:lastModifiedBy>MULTHAUPT, TRAVIS</cp:lastModifiedBy>
  <cp:revision>39</cp:revision>
  <dcterms:modified xsi:type="dcterms:W3CDTF">2026-04-05T13:47:03Z</dcterms:modified>
</cp:coreProperties>
</file>