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79" r:id="rId9"/>
    <p:sldId id="262" r:id="rId10"/>
    <p:sldId id="263" r:id="rId11"/>
    <p:sldId id="264" r:id="rId12"/>
    <p:sldId id="265" r:id="rId13"/>
    <p:sldId id="266" r:id="rId14"/>
    <p:sldId id="271" r:id="rId15"/>
    <p:sldId id="272" r:id="rId16"/>
    <p:sldId id="273" r:id="rId17"/>
    <p:sldId id="274" r:id="rId18"/>
    <p:sldId id="275" r:id="rId19"/>
    <p:sldId id="276" r:id="rId20"/>
    <p:sldId id="267" r:id="rId21"/>
    <p:sldId id="268" r:id="rId22"/>
    <p:sldId id="269" r:id="rId23"/>
    <p:sldId id="270" r:id="rId24"/>
    <p:sldId id="277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530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40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41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31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3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5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769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7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1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60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4/5/26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42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245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4/5/26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71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538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61" r:id="rId6"/>
    <p:sldLayoutId id="2147483756" r:id="rId7"/>
    <p:sldLayoutId id="2147483757" r:id="rId8"/>
    <p:sldLayoutId id="2147483758" r:id="rId9"/>
    <p:sldLayoutId id="2147483760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2D614-6A40-460A-B780-601AEE730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53" r="3097" b="86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92A8A-F286-7E43-AC68-E4535CEDF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429751"/>
            <a:ext cx="9078562" cy="917135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Endosymbiotic Theory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CE9EAB-0DC0-9D71-936D-24970F54B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005" y="4024174"/>
            <a:ext cx="5706535" cy="257210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5A96CB-4F20-6FCE-C08D-BE026E13B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49" y="1638328"/>
            <a:ext cx="6757323" cy="197427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384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91555-92F6-0943-B830-AF1EFF160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76331-B4F8-A648-AE3D-EDB63C41A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87" y="2557130"/>
            <a:ext cx="6412283" cy="41354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Photosynthesis evolved first in anaerobic bacteria in the absence of molecular oxygen very early in the history of life.</a:t>
            </a:r>
          </a:p>
          <a:p>
            <a:r>
              <a:rPr lang="en-US" dirty="0"/>
              <a:t>The type of photosynthesis that releases gaseous oxygen evolved later.</a:t>
            </a:r>
          </a:p>
          <a:p>
            <a:r>
              <a:rPr lang="en-US" dirty="0"/>
              <a:t>Oxygen respiring organisms evolved after photosynthetically produced oxygen was available to them.</a:t>
            </a:r>
          </a:p>
        </p:txBody>
      </p:sp>
      <p:pic>
        <p:nvPicPr>
          <p:cNvPr id="2050" name="Picture 2" descr="PHOTOSYNTHESIS. - ppt video online download">
            <a:extLst>
              <a:ext uri="{FF2B5EF4-FFF2-40B4-BE49-F238E27FC236}">
                <a16:creationId xmlns:a16="http://schemas.microsoft.com/office/drawing/2014/main" id="{CF76EA6B-922D-D4D8-E03C-C4882CD7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966" y="2557130"/>
            <a:ext cx="5387163" cy="404037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F37E3-EAA0-91EA-38BA-BC8EDC317D85}"/>
              </a:ext>
            </a:extLst>
          </p:cNvPr>
          <p:cNvSpPr txBox="1"/>
          <p:nvPr/>
        </p:nvSpPr>
        <p:spPr>
          <a:xfrm>
            <a:off x="6610793" y="6555419"/>
            <a:ext cx="334128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https://slideplayer.com/slide/3376521/12/images/76/BACTERIAL+PHOTOSYNTHESIS.jpg</a:t>
            </a:r>
          </a:p>
        </p:txBody>
      </p:sp>
    </p:spTree>
    <p:extLst>
      <p:ext uri="{BB962C8B-B14F-4D97-AF65-F5344CB8AC3E}">
        <p14:creationId xmlns:p14="http://schemas.microsoft.com/office/powerpoint/2010/main" val="2121245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12C2A-DED0-5D44-92A9-764C14857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 Endosymbiosis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2117-310B-ED48-A333-58CAA3C36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5263967" cy="3694176"/>
          </a:xfrm>
        </p:spPr>
        <p:txBody>
          <a:bodyPr/>
          <a:lstStyle/>
          <a:p>
            <a:r>
              <a:rPr lang="en-US" dirty="0"/>
              <a:t>The likely order of evolution of these organelles is believed to be:</a:t>
            </a:r>
          </a:p>
          <a:p>
            <a:pPr lvl="1"/>
            <a:r>
              <a:rPr lang="en-US" dirty="0"/>
              <a:t>Oxygen respiration</a:t>
            </a:r>
          </a:p>
          <a:p>
            <a:pPr lvl="1"/>
            <a:r>
              <a:rPr lang="en-US" dirty="0"/>
              <a:t>Eukaryotic photosynthesis</a:t>
            </a:r>
          </a:p>
        </p:txBody>
      </p:sp>
      <p:pic>
        <p:nvPicPr>
          <p:cNvPr id="1026" name="Picture 2" descr="Phylogenetic tree.">
            <a:extLst>
              <a:ext uri="{FF2B5EF4-FFF2-40B4-BE49-F238E27FC236}">
                <a16:creationId xmlns:a16="http://schemas.microsoft.com/office/drawing/2014/main" id="{D1C9ED0D-A658-6B7D-246F-B80924CDF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81" y="2336800"/>
            <a:ext cx="5130800" cy="38354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2879B0-B922-A0C0-9BD3-164FBC6CF3F4}"/>
              </a:ext>
            </a:extLst>
          </p:cNvPr>
          <p:cNvSpPr txBox="1"/>
          <p:nvPr/>
        </p:nvSpPr>
        <p:spPr>
          <a:xfrm>
            <a:off x="6518348" y="6172200"/>
            <a:ext cx="365819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https://undsci.berkeley.edu/cells-within-cells-an-extraordinary-claim-with-extraordinary-evidence/</a:t>
            </a:r>
          </a:p>
        </p:txBody>
      </p:sp>
    </p:spTree>
    <p:extLst>
      <p:ext uri="{BB962C8B-B14F-4D97-AF65-F5344CB8AC3E}">
        <p14:creationId xmlns:p14="http://schemas.microsoft.com/office/powerpoint/2010/main" val="463378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D322-673D-A34D-A1CB-436F5578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Eukaryotes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34F06-F83A-144D-BA16-0F8EBED76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9" y="2478023"/>
            <a:ext cx="5983356" cy="41811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nucleocytoplasmic part (nucleus and cytoplasm together) of cells evolved independently of the organelles and was the first thing to form.</a:t>
            </a:r>
          </a:p>
          <a:p>
            <a:pPr lvl="1"/>
            <a:r>
              <a:rPr lang="en-US" dirty="0"/>
              <a:t>It’s the largest and least specialized entity.</a:t>
            </a:r>
          </a:p>
          <a:p>
            <a:pPr lvl="1"/>
            <a:r>
              <a:rPr lang="en-US" dirty="0"/>
              <a:t>The ancestors of this organelle could withstand high temperatures and acidic conditions.</a:t>
            </a:r>
          </a:p>
          <a:p>
            <a:pPr lvl="1"/>
            <a:r>
              <a:rPr lang="en-US" dirty="0"/>
              <a:t>A special class of proteins (histones) evolved to protect the DNA.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AE38B-E84C-0E48-A0CA-612E79836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278" y="4035286"/>
            <a:ext cx="5394800" cy="262393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FB702-238A-0E4F-A253-FE519EB4D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87" y="1491167"/>
            <a:ext cx="4346182" cy="244472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9B1F53-1865-2049-866C-5CB192F1FE6C}"/>
              </a:ext>
            </a:extLst>
          </p:cNvPr>
          <p:cNvSpPr/>
          <p:nvPr/>
        </p:nvSpPr>
        <p:spPr>
          <a:xfrm>
            <a:off x="7074518" y="3893257"/>
            <a:ext cx="213231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https://i.ytimg.com/vi/DcDhL95PaRU/maxresdefault.jpg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67FA60-25F1-1A40-8B5C-518EA9DB68B2}"/>
              </a:ext>
            </a:extLst>
          </p:cNvPr>
          <p:cNvSpPr/>
          <p:nvPr/>
        </p:nvSpPr>
        <p:spPr>
          <a:xfrm>
            <a:off x="6566452" y="6629399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https://our.oasis.unc.edu/public_html/hhmi/hhmi-ft_learning_modules/2011/proteinsmodule/images/dnacondensing.jpg</a:t>
            </a:r>
          </a:p>
        </p:txBody>
      </p:sp>
    </p:spTree>
    <p:extLst>
      <p:ext uri="{BB962C8B-B14F-4D97-AF65-F5344CB8AC3E}">
        <p14:creationId xmlns:p14="http://schemas.microsoft.com/office/powerpoint/2010/main" val="187044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2C56-72B5-B64B-AB13-606CC128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Eukaryotes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F6F91-905E-A94F-8ADE-3CCFDD6A3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8" y="2478024"/>
            <a:ext cx="5705061" cy="4201072"/>
          </a:xfrm>
        </p:spPr>
        <p:txBody>
          <a:bodyPr/>
          <a:lstStyle/>
          <a:p>
            <a:r>
              <a:rPr lang="en-US" dirty="0"/>
              <a:t>The integration of all these features led to the first eukaryotes—new organisms with a greater level of complexity.  </a:t>
            </a:r>
          </a:p>
          <a:p>
            <a:pPr lvl="1"/>
            <a:r>
              <a:rPr lang="en-US" dirty="0"/>
              <a:t>The first eukaryote was anaerobic, heterotrophic, and fed on pre-formed organic molecules.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AB8E2-22FB-FC44-BC5C-E1142AAA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631" y="2232162"/>
            <a:ext cx="5836479" cy="437735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0F6E10-4C49-644E-8426-A94436527B0B}"/>
              </a:ext>
            </a:extLst>
          </p:cNvPr>
          <p:cNvSpPr/>
          <p:nvPr/>
        </p:nvSpPr>
        <p:spPr>
          <a:xfrm>
            <a:off x="6140638" y="6609521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https://image.slidesharecdn.com/18-1222112645058708-9/95/18-116-728.jpg?cb=1222303583</a:t>
            </a:r>
          </a:p>
        </p:txBody>
      </p:sp>
    </p:spTree>
    <p:extLst>
      <p:ext uri="{BB962C8B-B14F-4D97-AF65-F5344CB8AC3E}">
        <p14:creationId xmlns:p14="http://schemas.microsoft.com/office/powerpoint/2010/main" val="1458844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7AD01-A6CF-0645-95FA-3E2FF903D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Eukaryotes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66101-22BD-3D4C-B6A3-6C3543121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Eukaryotes were derived from symbioses between extremely different kinds of prokaryotes.</a:t>
            </a:r>
          </a:p>
          <a:p>
            <a:pPr lvl="1"/>
            <a:r>
              <a:rPr lang="en-US" dirty="0"/>
              <a:t>Nucleocytoplasm from a thermoacidophilic Archaea.</a:t>
            </a:r>
          </a:p>
          <a:p>
            <a:pPr lvl="1"/>
            <a:r>
              <a:rPr lang="en-US" dirty="0"/>
              <a:t>Then mitochondria from aerobic respiring eubacteria.</a:t>
            </a:r>
          </a:p>
          <a:p>
            <a:pPr lvl="1"/>
            <a:r>
              <a:rPr lang="en-US" dirty="0"/>
              <a:t>Followed by plastids from cyanobacteria.</a:t>
            </a:r>
          </a:p>
        </p:txBody>
      </p:sp>
    </p:spTree>
    <p:extLst>
      <p:ext uri="{BB962C8B-B14F-4D97-AF65-F5344CB8AC3E}">
        <p14:creationId xmlns:p14="http://schemas.microsoft.com/office/powerpoint/2010/main" val="1497921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AAC68-0DFE-3D4F-BC41-E882A550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Eukaryotes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0091E-5EC5-0A42-AB44-31B8F6AA8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200940"/>
            <a:ext cx="10168128" cy="4657060"/>
          </a:xfrm>
        </p:spPr>
        <p:txBody>
          <a:bodyPr>
            <a:normAutofit/>
          </a:bodyPr>
          <a:lstStyle/>
          <a:p>
            <a:r>
              <a:rPr lang="en-US" dirty="0"/>
              <a:t>Early eukaryotes:</a:t>
            </a:r>
          </a:p>
          <a:p>
            <a:pPr lvl="1"/>
            <a:r>
              <a:rPr lang="en-US" dirty="0"/>
              <a:t>They were wall-less microbes</a:t>
            </a:r>
          </a:p>
          <a:p>
            <a:pPr lvl="1"/>
            <a:r>
              <a:rPr lang="en-US" dirty="0"/>
              <a:t>They could ferment organic molecules into 3-carbon compounds by glycolysis.</a:t>
            </a:r>
          </a:p>
          <a:p>
            <a:pPr lvl="1"/>
            <a:r>
              <a:rPr lang="en-US" dirty="0"/>
              <a:t>Archaebacteria are believed to have become the nucleocytoplasm-the skeletons for the eukaryotic cells.</a:t>
            </a:r>
          </a:p>
          <a:p>
            <a:pPr lvl="1"/>
            <a:r>
              <a:rPr lang="en-US" dirty="0"/>
              <a:t>Were microaerophilic—could tolerate the less than 20% O</a:t>
            </a:r>
            <a:r>
              <a:rPr lang="en-US" baseline="-25000" dirty="0"/>
              <a:t>2</a:t>
            </a:r>
            <a:r>
              <a:rPr lang="en-US" dirty="0"/>
              <a:t> concentration of the atmosphere.</a:t>
            </a:r>
          </a:p>
        </p:txBody>
      </p:sp>
    </p:spTree>
    <p:extLst>
      <p:ext uri="{BB962C8B-B14F-4D97-AF65-F5344CB8AC3E}">
        <p14:creationId xmlns:p14="http://schemas.microsoft.com/office/powerpoint/2010/main" val="1539186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153-76D6-874E-A557-F32E79C9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Becoming Eukaryotic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4C7F5-EC38-3E43-9B9D-B829F30DF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Step 1:  </a:t>
            </a:r>
            <a:r>
              <a:rPr lang="en-US" dirty="0"/>
              <a:t>Symbiotic acquisition of motility. In other words, the organism could move.</a:t>
            </a:r>
          </a:p>
          <a:p>
            <a:pPr lvl="1"/>
            <a:r>
              <a:rPr lang="en-US" dirty="0"/>
              <a:t>Increased swimming rates.</a:t>
            </a:r>
          </a:p>
          <a:p>
            <a:pPr lvl="1"/>
            <a:r>
              <a:rPr lang="en-US" dirty="0"/>
              <a:t>These motility systems were likely arrays of proteins in the 9 x 2 arrangement characteristic of today’s cilia and flagella.</a:t>
            </a:r>
          </a:p>
          <a:p>
            <a:pPr lvl="1"/>
            <a:r>
              <a:rPr lang="en-US" dirty="0"/>
              <a:t>The spirochetes formed symbioses that gave rise motility and the mitotic apparatus.</a:t>
            </a:r>
          </a:p>
        </p:txBody>
      </p:sp>
    </p:spTree>
    <p:extLst>
      <p:ext uri="{BB962C8B-B14F-4D97-AF65-F5344CB8AC3E}">
        <p14:creationId xmlns:p14="http://schemas.microsoft.com/office/powerpoint/2010/main" val="3420142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153-76D6-874E-A557-F32E79C9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Becoming Eukaryotic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4C7F5-EC38-3E43-9B9D-B829F30DF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Step 2: </a:t>
            </a:r>
            <a:r>
              <a:rPr lang="en-US" dirty="0"/>
              <a:t>acquisition of mitochondria.</a:t>
            </a:r>
          </a:p>
          <a:p>
            <a:pPr lvl="1"/>
            <a:r>
              <a:rPr lang="en-US" dirty="0"/>
              <a:t>The primitive eukaryotic cells then acquired the respiring bacteria that would become mitochondria.</a:t>
            </a:r>
          </a:p>
          <a:p>
            <a:pPr lvl="1"/>
            <a:r>
              <a:rPr lang="en-US" dirty="0"/>
              <a:t>The protomitochondria were O</a:t>
            </a:r>
            <a:r>
              <a:rPr lang="en-US" baseline="-25000" dirty="0"/>
              <a:t>2</a:t>
            </a:r>
            <a:r>
              <a:rPr lang="en-US" dirty="0"/>
              <a:t>-respiring, rod-shaped organisms related to purple bacteria.</a:t>
            </a:r>
          </a:p>
          <a:p>
            <a:pPr lvl="1"/>
            <a:r>
              <a:rPr lang="en-US" dirty="0"/>
              <a:t>They oxidized fermentation products completely to CO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O.</a:t>
            </a:r>
          </a:p>
        </p:txBody>
      </p:sp>
    </p:spTree>
    <p:extLst>
      <p:ext uri="{BB962C8B-B14F-4D97-AF65-F5344CB8AC3E}">
        <p14:creationId xmlns:p14="http://schemas.microsoft.com/office/powerpoint/2010/main" val="3301498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153-76D6-874E-A557-F32E79C9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Becoming Eukaryotic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4C7F5-EC38-3E43-9B9D-B829F30DF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association likely began through predation of smaller bacteria.</a:t>
            </a:r>
          </a:p>
          <a:p>
            <a:r>
              <a:rPr lang="en-US" dirty="0"/>
              <a:t>Reproduction of these symbionts inside the nucleocytoplasm led to selection against their cell wall, and against duplicate pathways—the elimination of redundancy.</a:t>
            </a:r>
          </a:p>
        </p:txBody>
      </p:sp>
    </p:spTree>
    <p:extLst>
      <p:ext uri="{BB962C8B-B14F-4D97-AF65-F5344CB8AC3E}">
        <p14:creationId xmlns:p14="http://schemas.microsoft.com/office/powerpoint/2010/main" val="1474622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153-76D6-874E-A557-F32E79C9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Becoming Eukaryotic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4C7F5-EC38-3E43-9B9D-B829F30DF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41566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Early in the symbiotic relationship, protomitochondria increased the surface area of their membranes for redox reactions.</a:t>
            </a:r>
          </a:p>
          <a:p>
            <a:r>
              <a:rPr lang="en-US" dirty="0"/>
              <a:t>Natural selection led to the differentiation of cristae.</a:t>
            </a:r>
          </a:p>
          <a:p>
            <a:r>
              <a:rPr lang="en-US" dirty="0"/>
              <a:t>This culminated in the formation of a more modern looking mitochondrion. </a:t>
            </a:r>
          </a:p>
          <a:p>
            <a:r>
              <a:rPr lang="en-US" dirty="0"/>
              <a:t>The predatory cell became more tolerant of the increasing amount of oxygen in the atmosphere.</a:t>
            </a:r>
          </a:p>
        </p:txBody>
      </p:sp>
    </p:spTree>
    <p:extLst>
      <p:ext uri="{BB962C8B-B14F-4D97-AF65-F5344CB8AC3E}">
        <p14:creationId xmlns:p14="http://schemas.microsoft.com/office/powerpoint/2010/main" val="173249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26162-DC05-8443-912E-C11EBDC1B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Symbiosis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F0E03-D2D9-114A-836A-AE1056B26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6" y="2620330"/>
            <a:ext cx="4980432" cy="3345994"/>
          </a:xfrm>
        </p:spPr>
        <p:txBody>
          <a:bodyPr>
            <a:normAutofit/>
          </a:bodyPr>
          <a:lstStyle/>
          <a:p>
            <a:r>
              <a:rPr lang="en-US" dirty="0"/>
              <a:t>Symbiosis is predicated on two main concepts in biology:</a:t>
            </a:r>
          </a:p>
          <a:p>
            <a:pPr lvl="1"/>
            <a:r>
              <a:rPr lang="en-US" dirty="0"/>
              <a:t>1. The most fundamental division in the living world is between prokaryotes and eukaryotes.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4C24E7-86F7-F04F-A7F3-702C9D2E6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088" y="2444272"/>
            <a:ext cx="6722475" cy="369811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0D8C94-52E7-B044-B548-7E38BBA54817}"/>
              </a:ext>
            </a:extLst>
          </p:cNvPr>
          <p:cNvSpPr/>
          <p:nvPr/>
        </p:nvSpPr>
        <p:spPr>
          <a:xfrm>
            <a:off x="5102088" y="6138078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https://sites.google.com/site/laurelbiology/cells/prokaryotes-vs-eukaryotes</a:t>
            </a:r>
          </a:p>
        </p:txBody>
      </p:sp>
    </p:spTree>
    <p:extLst>
      <p:ext uri="{BB962C8B-B14F-4D97-AF65-F5344CB8AC3E}">
        <p14:creationId xmlns:p14="http://schemas.microsoft.com/office/powerpoint/2010/main" val="3348841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4AB42-09F1-0E44-885E-2F9D788A2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Earliest Autotrophs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31A8B-B180-384E-919D-2B229737D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932" y="2478024"/>
            <a:ext cx="5504068" cy="43055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earliest autotrophs were likely anaerobic methanogens.</a:t>
            </a:r>
          </a:p>
          <a:p>
            <a:pPr lvl="1"/>
            <a:r>
              <a:rPr lang="en-US" dirty="0"/>
              <a:t>They could use atmospheric CO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They differed from other bacteria in their rRNA.</a:t>
            </a:r>
          </a:p>
          <a:p>
            <a:pPr lvl="1"/>
            <a:r>
              <a:rPr lang="en-US" dirty="0"/>
              <a:t>They cannot tolerate atmospheric 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They were bacterial cells, not eukaryotes.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AA1EE-5F54-1F4E-AF89-CF0E6C6CC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937" y="2276061"/>
            <a:ext cx="5875131" cy="440634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17C3D5-0D23-3149-BDE1-04F976110B58}"/>
              </a:ext>
            </a:extLst>
          </p:cNvPr>
          <p:cNvSpPr/>
          <p:nvPr/>
        </p:nvSpPr>
        <p:spPr>
          <a:xfrm>
            <a:off x="5995502" y="6682409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https://image2.slideserve.com/5166805/autotrophic-evolution-evolved-very-early-in-prokaryotic-history-l.jpg</a:t>
            </a:r>
          </a:p>
        </p:txBody>
      </p:sp>
    </p:spTree>
    <p:extLst>
      <p:ext uri="{BB962C8B-B14F-4D97-AF65-F5344CB8AC3E}">
        <p14:creationId xmlns:p14="http://schemas.microsoft.com/office/powerpoint/2010/main" val="603322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BF03-EC1B-1341-9E93-C0EE1B80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Evolution of Photosynthesis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C347E-A8F0-0747-B698-FB36BB12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4" y="2478024"/>
            <a:ext cx="6530009" cy="437997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Photosynthesis evolved in early prokaryotes.</a:t>
            </a:r>
          </a:p>
          <a:p>
            <a:pPr lvl="1"/>
            <a:r>
              <a:rPr lang="en-US" dirty="0"/>
              <a:t>These chemosynthetic bacteria used H</a:t>
            </a:r>
            <a:r>
              <a:rPr lang="en-US" baseline="-25000" dirty="0"/>
              <a:t>2</a:t>
            </a:r>
            <a:r>
              <a:rPr lang="en-US" dirty="0"/>
              <a:t>, H</a:t>
            </a:r>
            <a:r>
              <a:rPr lang="en-US" baseline="-25000" dirty="0"/>
              <a:t>2</a:t>
            </a:r>
            <a:r>
              <a:rPr lang="en-US" dirty="0"/>
              <a:t>S, and/or small organic compounds as reducing agents.</a:t>
            </a:r>
          </a:p>
          <a:p>
            <a:pPr lvl="1"/>
            <a:r>
              <a:rPr lang="en-US" dirty="0"/>
              <a:t>They absorbed sunlight with bacterial chlorophyll.</a:t>
            </a:r>
          </a:p>
          <a:p>
            <a:pPr lvl="1"/>
            <a:r>
              <a:rPr lang="en-US" dirty="0"/>
              <a:t>They converted CO</a:t>
            </a:r>
            <a:r>
              <a:rPr lang="en-US" baseline="-25000" dirty="0"/>
              <a:t>2</a:t>
            </a:r>
            <a:r>
              <a:rPr lang="en-US" dirty="0"/>
              <a:t> into organic compounds.</a:t>
            </a:r>
          </a:p>
          <a:p>
            <a:pPr lvl="1"/>
            <a:r>
              <a:rPr lang="en-US" dirty="0"/>
              <a:t>No oxygen gas (O</a:t>
            </a:r>
            <a:r>
              <a:rPr lang="en-US" baseline="-25000" dirty="0"/>
              <a:t>2</a:t>
            </a:r>
            <a:r>
              <a:rPr lang="en-US" dirty="0"/>
              <a:t>) was created by these early organisms.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A953F-91CC-4E4B-B153-72BE52E02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649" y="2189788"/>
            <a:ext cx="5707447" cy="428058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4B5C2B-5DDC-734F-8ACE-0FF061E802B3}"/>
              </a:ext>
            </a:extLst>
          </p:cNvPr>
          <p:cNvSpPr/>
          <p:nvPr/>
        </p:nvSpPr>
        <p:spPr>
          <a:xfrm>
            <a:off x="6219510" y="6502280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https://images.slideplayer.com/29/9441542/slides/slide_4.jpg</a:t>
            </a:r>
          </a:p>
        </p:txBody>
      </p:sp>
    </p:spTree>
    <p:extLst>
      <p:ext uri="{BB962C8B-B14F-4D97-AF65-F5344CB8AC3E}">
        <p14:creationId xmlns:p14="http://schemas.microsoft.com/office/powerpoint/2010/main" val="1821945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A7152-8CD0-A44E-85D8-5B939450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6577319" cy="1179576"/>
          </a:xfrm>
        </p:spPr>
        <p:txBody>
          <a:bodyPr>
            <a:normAutofit fontScale="90000"/>
          </a:bodyPr>
          <a:lstStyle/>
          <a:p>
            <a:r>
              <a:rPr lang="en-US" dirty="0"/>
              <a:t>The Evolution of Photosynthesis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88CAF-AAEF-2342-9549-F85145C2A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07" y="2458146"/>
            <a:ext cx="6666771" cy="43998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Their descendants are still found in anaerobic environments.</a:t>
            </a:r>
          </a:p>
          <a:p>
            <a:pPr lvl="1"/>
            <a:r>
              <a:rPr lang="en-US" dirty="0"/>
              <a:t>2H</a:t>
            </a:r>
            <a:r>
              <a:rPr lang="en-US" baseline="-25000" dirty="0"/>
              <a:t>2</a:t>
            </a:r>
            <a:r>
              <a:rPr lang="en-US" dirty="0"/>
              <a:t>X + 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(light)</a:t>
            </a:r>
            <a:r>
              <a:rPr lang="en-US" dirty="0">
                <a:sym typeface="Wingdings" pitchFamily="2" charset="2"/>
              </a:rPr>
              <a:t> CH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O + 2X + H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O</a:t>
            </a:r>
            <a:endParaRPr lang="en-US" dirty="0"/>
          </a:p>
          <a:p>
            <a:r>
              <a:rPr lang="en-US" dirty="0"/>
              <a:t>Descendants of these bacteria were photosynthetic and produced O</a:t>
            </a:r>
            <a:r>
              <a:rPr lang="en-US" baseline="-25000" dirty="0"/>
              <a:t>2</a:t>
            </a:r>
            <a:r>
              <a:rPr lang="en-US" dirty="0"/>
              <a:t> as a waste product.</a:t>
            </a:r>
          </a:p>
          <a:p>
            <a:pPr lvl="1"/>
            <a:r>
              <a:rPr lang="en-US" dirty="0"/>
              <a:t>2H</a:t>
            </a:r>
            <a:r>
              <a:rPr lang="en-US" baseline="-25000" dirty="0"/>
              <a:t>2</a:t>
            </a:r>
            <a:r>
              <a:rPr lang="en-US" dirty="0"/>
              <a:t>O + 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(light)</a:t>
            </a:r>
            <a:r>
              <a:rPr lang="en-US" dirty="0">
                <a:sym typeface="Wingdings" pitchFamily="2" charset="2"/>
              </a:rPr>
              <a:t> CH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O + O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 + H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O</a:t>
            </a:r>
            <a:endParaRPr lang="en-US" dirty="0"/>
          </a:p>
          <a:p>
            <a:r>
              <a:rPr lang="en-US" dirty="0"/>
              <a:t>They arose as a result of mutations in photosynthetic sulfur bacteria.</a:t>
            </a:r>
          </a:p>
          <a:p>
            <a:r>
              <a:rPr lang="en-US" dirty="0"/>
              <a:t>These were cyanobacteria.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DDAB2-CC4F-C74D-8B01-761BEF061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026" y="234563"/>
            <a:ext cx="4956313" cy="371723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C3A056-9603-BD44-BB5E-8F8F4E38AFC5}"/>
              </a:ext>
            </a:extLst>
          </p:cNvPr>
          <p:cNvSpPr/>
          <p:nvPr/>
        </p:nvSpPr>
        <p:spPr>
          <a:xfrm>
            <a:off x="6566452" y="3951798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https://slideplayer.com/slide/4659518/15/images/18/Bloom+of+Purple+Sulfur+Bacteria%2C+Sulfide+Spring%2C+Madison%2C+WI.jpg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AFF91-7AC1-7743-8BB6-A4E0936A9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026" y="4136463"/>
            <a:ext cx="3854860" cy="256518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839A60-2DFD-2042-BC57-3DF1E82D040F}"/>
              </a:ext>
            </a:extLst>
          </p:cNvPr>
          <p:cNvSpPr/>
          <p:nvPr/>
        </p:nvSpPr>
        <p:spPr>
          <a:xfrm>
            <a:off x="6566452" y="6673334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https://scitechdaily.com/images/dye-based-nanotubes-can-help-harvest-light%E2%80%99s-energy.jpg</a:t>
            </a:r>
          </a:p>
        </p:txBody>
      </p:sp>
    </p:spTree>
    <p:extLst>
      <p:ext uri="{BB962C8B-B14F-4D97-AF65-F5344CB8AC3E}">
        <p14:creationId xmlns:p14="http://schemas.microsoft.com/office/powerpoint/2010/main" val="517081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EDD2-BC78-D24A-8EBF-657910FE7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Cyanobacteria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26E1C-F515-FD49-A0A3-009BB599A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22" y="2190945"/>
            <a:ext cx="6497344" cy="43799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cyanobacteria are believed to have given rise to plastids of algae and plant cells.</a:t>
            </a:r>
          </a:p>
          <a:p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tolerance is believed to have evolved first in photosynthetic organisms.</a:t>
            </a:r>
          </a:p>
          <a:p>
            <a:r>
              <a:rPr lang="en-US" dirty="0"/>
              <a:t>These organisms were able to tolerate and then use O</a:t>
            </a:r>
            <a:r>
              <a:rPr lang="en-US" baseline="-25000" dirty="0"/>
              <a:t>2</a:t>
            </a:r>
            <a:r>
              <a:rPr lang="en-US" dirty="0"/>
              <a:t> because they had mitochondria.</a:t>
            </a:r>
          </a:p>
        </p:txBody>
      </p:sp>
      <p:pic>
        <p:nvPicPr>
          <p:cNvPr id="3074" name="Picture 2" descr="Endosymbiosis - an overview | ScienceDirect Topics">
            <a:extLst>
              <a:ext uri="{FF2B5EF4-FFF2-40B4-BE49-F238E27FC236}">
                <a16:creationId xmlns:a16="http://schemas.microsoft.com/office/drawing/2014/main" id="{08E6BCA6-F453-C01C-2E16-A1A5A023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597" y="2272166"/>
            <a:ext cx="5190613" cy="429875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3D7DB0-C46F-3CF9-657C-DC3B5ADAE4AD}"/>
              </a:ext>
            </a:extLst>
          </p:cNvPr>
          <p:cNvSpPr txBox="1"/>
          <p:nvPr/>
        </p:nvSpPr>
        <p:spPr>
          <a:xfrm>
            <a:off x="6688611" y="6559809"/>
            <a:ext cx="375595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https://ars.els-cdn.com/content/image/3-s2.0-B9780123785947000263-f26-23-9780123785947.jpg</a:t>
            </a:r>
          </a:p>
        </p:txBody>
      </p:sp>
    </p:spTree>
    <p:extLst>
      <p:ext uri="{BB962C8B-B14F-4D97-AF65-F5344CB8AC3E}">
        <p14:creationId xmlns:p14="http://schemas.microsoft.com/office/powerpoint/2010/main" val="3293718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5DED-AE72-BB4E-BF00-BAD72C23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Eukaryotic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9EB9A-5382-7F40-BB4D-0D455CA3A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23" y="2174933"/>
            <a:ext cx="5463292" cy="455009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As natural selection optimized the process of mitosis and meiosis, various kinds of photosynthetic prokaryotes became associated with more than one kind of heterotrophic protist.</a:t>
            </a:r>
          </a:p>
          <a:p>
            <a:r>
              <a:rPr lang="en-US" dirty="0"/>
              <a:t>These microbial photosynthesizers were ingested, but not digested.</a:t>
            </a:r>
          </a:p>
          <a:p>
            <a:r>
              <a:rPr lang="en-US" dirty="0"/>
              <a:t>The vast majority of eukaryotes evolved directly from heterotrophic microbes that never acquired photosynthesis.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C2833-CE27-D6C7-C144-93EC065B6F08}"/>
              </a:ext>
            </a:extLst>
          </p:cNvPr>
          <p:cNvSpPr txBox="1"/>
          <p:nvPr/>
        </p:nvSpPr>
        <p:spPr>
          <a:xfrm>
            <a:off x="5592726" y="6217027"/>
            <a:ext cx="609777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https://schoolworkhelper.net/endosymbiosis-evidence-evolution/</a:t>
            </a:r>
          </a:p>
        </p:txBody>
      </p:sp>
      <p:pic>
        <p:nvPicPr>
          <p:cNvPr id="4100" name="Picture 4" descr="Endosymbiosis: Evidence &amp; Evolution | SchoolWorkHelper">
            <a:extLst>
              <a:ext uri="{FF2B5EF4-FFF2-40B4-BE49-F238E27FC236}">
                <a16:creationId xmlns:a16="http://schemas.microsoft.com/office/drawing/2014/main" id="{2B519525-F57E-E345-7423-711A8BCFE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26" y="2592148"/>
            <a:ext cx="6464595" cy="358785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543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5DED-AE72-BB4E-BF00-BAD72C230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36" y="132969"/>
            <a:ext cx="10168128" cy="1179576"/>
          </a:xfrm>
        </p:spPr>
        <p:txBody>
          <a:bodyPr/>
          <a:lstStyle/>
          <a:p>
            <a:r>
              <a:rPr lang="en-US" dirty="0"/>
              <a:t>Secondary Endosymbiosis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9EB9A-5382-7F40-BB4D-0D455CA3A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23" y="2174933"/>
            <a:ext cx="5463292" cy="4550098"/>
          </a:xfrm>
        </p:spPr>
        <p:txBody>
          <a:bodyPr>
            <a:normAutofit/>
          </a:bodyPr>
          <a:lstStyle/>
          <a:p>
            <a:r>
              <a:rPr lang="en-US" dirty="0"/>
              <a:t>Secondary endosymbiosis is just another form of endosymbiosis.</a:t>
            </a:r>
          </a:p>
          <a:p>
            <a:r>
              <a:rPr lang="en-US" dirty="0"/>
              <a:t>It occurs after the original endosymbiotic event and produces organelles like chloroplasts that have a double outer membrane.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C2833-CE27-D6C7-C144-93EC065B6F08}"/>
              </a:ext>
            </a:extLst>
          </p:cNvPr>
          <p:cNvSpPr txBox="1"/>
          <p:nvPr/>
        </p:nvSpPr>
        <p:spPr>
          <a:xfrm>
            <a:off x="5018569" y="6723135"/>
            <a:ext cx="719115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https://bio.libretexts.org/Bookshelves/Introductory_and_General_Biology/Book%3A_General_Biology_(Boundless)/23%3A_Protists/23.01%3A_Eukaryotic_Origins/23.1E%3A_The_Evolution_of_Plastids</a:t>
            </a:r>
          </a:p>
        </p:txBody>
      </p:sp>
      <p:pic>
        <p:nvPicPr>
          <p:cNvPr id="5122" name="Picture 2" descr="Lab #7 – Bio 101 Photosynthesis. Reminder: Photosynthesis is the opposite  of respiration Endergonic – absorbing energy Transforms radiant energy to  chemical. - ppt download">
            <a:extLst>
              <a:ext uri="{FF2B5EF4-FFF2-40B4-BE49-F238E27FC236}">
                <a16:creationId xmlns:a16="http://schemas.microsoft.com/office/drawing/2014/main" id="{B0A74F46-1CE3-BB18-64D9-B232891A6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70" y="831835"/>
            <a:ext cx="4786799" cy="359009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3.1E: The Evolution of Plastids - Biology LibreTexts">
            <a:extLst>
              <a:ext uri="{FF2B5EF4-FFF2-40B4-BE49-F238E27FC236}">
                <a16:creationId xmlns:a16="http://schemas.microsoft.com/office/drawing/2014/main" id="{22D54141-E4E4-2922-5CA2-5D38B9A00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44" y="4534845"/>
            <a:ext cx="6292726" cy="22487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3D4A0B-22ED-C6B2-0E58-EF9350929795}"/>
              </a:ext>
            </a:extLst>
          </p:cNvPr>
          <p:cNvSpPr txBox="1"/>
          <p:nvPr/>
        </p:nvSpPr>
        <p:spPr>
          <a:xfrm>
            <a:off x="7298870" y="4225947"/>
            <a:ext cx="2963825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tx1">
                    <a:lumMod val="65000"/>
                  </a:schemeClr>
                </a:solidFill>
              </a:rPr>
              <a:t>https://images.slideplayer.com/27/9022854/slides/slide_7.jpg</a:t>
            </a:r>
          </a:p>
        </p:txBody>
      </p:sp>
    </p:spTree>
    <p:extLst>
      <p:ext uri="{BB962C8B-B14F-4D97-AF65-F5344CB8AC3E}">
        <p14:creationId xmlns:p14="http://schemas.microsoft.com/office/powerpoint/2010/main" val="285184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F5455-C5A0-824F-8262-A948BA757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Symbiosis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115F5-6034-3F45-B74F-EC46655B0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99" y="2179849"/>
            <a:ext cx="6014101" cy="4598637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2. Some parts of eukaryotic cells resulted directly from the formation of permanent associations between organisms of different species.</a:t>
            </a:r>
          </a:p>
          <a:p>
            <a:pPr lvl="2"/>
            <a:r>
              <a:rPr lang="en-US" dirty="0"/>
              <a:t>Cilia</a:t>
            </a:r>
          </a:p>
          <a:p>
            <a:pPr lvl="2"/>
            <a:r>
              <a:rPr lang="en-US" dirty="0"/>
              <a:t>Mitochondria</a:t>
            </a:r>
          </a:p>
          <a:p>
            <a:pPr lvl="2"/>
            <a:r>
              <a:rPr lang="en-US" dirty="0"/>
              <a:t>Photosynthetic plastids</a:t>
            </a:r>
          </a:p>
          <a:p>
            <a:pPr lvl="1"/>
            <a:r>
              <a:rPr lang="en-US" dirty="0"/>
              <a:t>All of these organisms were once free-living bacteria and were all acquired symbiotically by different species of bacteria.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DF5E6-675E-E441-BFB5-B75845152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664" y="2802835"/>
            <a:ext cx="6204437" cy="326798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8DCD37-427E-6141-8F5F-829A8944F9B2}"/>
              </a:ext>
            </a:extLst>
          </p:cNvPr>
          <p:cNvSpPr/>
          <p:nvPr/>
        </p:nvSpPr>
        <p:spPr>
          <a:xfrm>
            <a:off x="5823765" y="6025950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https://bodell.mtchs.org/OnlineBio/BIOCD/text/chapter17/17images/17-18.gif</a:t>
            </a:r>
          </a:p>
        </p:txBody>
      </p:sp>
    </p:spTree>
    <p:extLst>
      <p:ext uri="{BB962C8B-B14F-4D97-AF65-F5344CB8AC3E}">
        <p14:creationId xmlns:p14="http://schemas.microsoft.com/office/powerpoint/2010/main" val="381917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79CE-E12D-AA43-9817-BF6DAF9A7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 for Symbiosis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FC67B-7B9C-C64B-BE10-E3A1CD888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318536"/>
            <a:ext cx="10168128" cy="4379976"/>
          </a:xfrm>
        </p:spPr>
        <p:txBody>
          <a:bodyPr/>
          <a:lstStyle/>
          <a:p>
            <a:r>
              <a:rPr lang="en-US" dirty="0"/>
              <a:t>The symbiotic relationship must be strong.  </a:t>
            </a:r>
          </a:p>
          <a:p>
            <a:r>
              <a:rPr lang="en-US" dirty="0"/>
              <a:t>The integrated symbionts must have an advantage over the free-living alternative.</a:t>
            </a:r>
          </a:p>
          <a:p>
            <a:r>
              <a:rPr lang="en-US" dirty="0"/>
              <a:t>Traits present in the relationship must be lacking in each of the individuals entering the symbiosis.</a:t>
            </a:r>
          </a:p>
          <a:p>
            <a:pPr lvl="1"/>
            <a:r>
              <a:rPr lang="en-US" dirty="0"/>
              <a:t>For example:  Bacteria-plant symbiosis—neither can fix nitrogen on its own. </a:t>
            </a:r>
          </a:p>
        </p:txBody>
      </p:sp>
    </p:spTree>
    <p:extLst>
      <p:ext uri="{BB962C8B-B14F-4D97-AF65-F5344CB8AC3E}">
        <p14:creationId xmlns:p14="http://schemas.microsoft.com/office/powerpoint/2010/main" val="322597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AF68-D5FF-0A4C-8FEA-624ABFAB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 for Symbiosis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AB351-09D7-D040-9D1F-C8B03BBE8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3"/>
            <a:ext cx="10168128" cy="4169911"/>
          </a:xfrm>
        </p:spPr>
        <p:txBody>
          <a:bodyPr>
            <a:normAutofit/>
          </a:bodyPr>
          <a:lstStyle/>
          <a:p>
            <a:r>
              <a:rPr lang="en-US" dirty="0"/>
              <a:t>Any symbiont that originated as a free-living microbe must have had all of the minimal requirements for living on its own.</a:t>
            </a:r>
          </a:p>
          <a:p>
            <a:pPr lvl="1"/>
            <a:r>
              <a:rPr lang="en-US" dirty="0"/>
              <a:t>DNA synthesis</a:t>
            </a:r>
          </a:p>
          <a:p>
            <a:pPr lvl="1"/>
            <a:r>
              <a:rPr lang="en-US" dirty="0"/>
              <a:t>Nucleotide-coded triplet protein synthesis</a:t>
            </a:r>
          </a:p>
          <a:p>
            <a:pPr lvl="1"/>
            <a:r>
              <a:rPr lang="en-US" dirty="0"/>
              <a:t>mRNA synthesis</a:t>
            </a:r>
          </a:p>
          <a:p>
            <a:pPr lvl="1"/>
            <a:r>
              <a:rPr lang="en-US" dirty="0"/>
              <a:t>Membrane synthesis</a:t>
            </a:r>
          </a:p>
          <a:p>
            <a:pPr lvl="1"/>
            <a:r>
              <a:rPr lang="en-US" dirty="0"/>
              <a:t>Food degradation for energy.</a:t>
            </a:r>
          </a:p>
        </p:txBody>
      </p:sp>
    </p:spTree>
    <p:extLst>
      <p:ext uri="{BB962C8B-B14F-4D97-AF65-F5344CB8AC3E}">
        <p14:creationId xmlns:p14="http://schemas.microsoft.com/office/powerpoint/2010/main" val="1391319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C0435-2317-CE4C-A789-8D2B2D75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 for Symbiosis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096B4-1182-564A-942D-3741CE2A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2017645"/>
            <a:ext cx="11847443" cy="23555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If an organelle originated as a free-living microbe, its nucleic acid must exist somewhere in the host cell at every stage of the host’s life cycle.</a:t>
            </a:r>
          </a:p>
          <a:p>
            <a:r>
              <a:rPr lang="en-US" dirty="0"/>
              <a:t>The growth rate of both symbionts must be about equal.</a:t>
            </a:r>
          </a:p>
          <a:p>
            <a:r>
              <a:rPr lang="en-US" dirty="0"/>
              <a:t>Redundancy of traits is lost. </a:t>
            </a:r>
          </a:p>
          <a:p>
            <a:r>
              <a:rPr lang="en-US" dirty="0"/>
              <a:t>Endosymbionts must contain at least one copy of the endosymbiont genome; often many copies are passed along.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FE22C-572A-0C4B-9EB8-9804DE1FB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851" y="4292136"/>
            <a:ext cx="8392297" cy="24551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979D09-6687-C96C-E737-900E2A568E29}"/>
              </a:ext>
            </a:extLst>
          </p:cNvPr>
          <p:cNvSpPr/>
          <p:nvPr/>
        </p:nvSpPr>
        <p:spPr>
          <a:xfrm>
            <a:off x="1862780" y="6673334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https://bodell.mtchs.org/OnlineBio/BIOCD/text/chapter17/17images/17-18.gif</a:t>
            </a:r>
          </a:p>
        </p:txBody>
      </p:sp>
    </p:spTree>
    <p:extLst>
      <p:ext uri="{BB962C8B-B14F-4D97-AF65-F5344CB8AC3E}">
        <p14:creationId xmlns:p14="http://schemas.microsoft.com/office/powerpoint/2010/main" val="1173613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5BD49-0F54-914D-A240-F5C43E055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 for Endosymbiosis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2FBCE-87EF-9B48-A507-ADCA0E14D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Evolution often obscures the identity of the original partners in a symbiosis.</a:t>
            </a:r>
          </a:p>
          <a:p>
            <a:r>
              <a:rPr lang="en-US" dirty="0"/>
              <a:t>Symbioses can form and then later dissolve.</a:t>
            </a:r>
          </a:p>
          <a:p>
            <a:pPr lvl="1"/>
            <a:r>
              <a:rPr lang="en-US" dirty="0"/>
              <a:t>The stability of the symbiosis is a function of time, and the intensity of the selective pressure.</a:t>
            </a:r>
          </a:p>
        </p:txBody>
      </p:sp>
    </p:spTree>
    <p:extLst>
      <p:ext uri="{BB962C8B-B14F-4D97-AF65-F5344CB8AC3E}">
        <p14:creationId xmlns:p14="http://schemas.microsoft.com/office/powerpoint/2010/main" val="1073998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5B2A9-0968-3642-AE7F-CDE672EE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Mitochondrial Origin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DD5D-B936-3049-B2A2-7C9A8BBB8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36" y="2676806"/>
            <a:ext cx="5009322" cy="36941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Mitochondria developed efficient, oxygen-respiring capabilities while they were still free-living bacteria.</a:t>
            </a:r>
          </a:p>
          <a:p>
            <a:r>
              <a:rPr lang="en-US" dirty="0"/>
              <a:t>They developed the ability to exist in an environment where oxygen was accumulating.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549BEA-E38E-5A48-95B9-BECC0EF76E1E}"/>
              </a:ext>
            </a:extLst>
          </p:cNvPr>
          <p:cNvSpPr/>
          <p:nvPr/>
        </p:nvSpPr>
        <p:spPr>
          <a:xfrm>
            <a:off x="5297558" y="2478024"/>
            <a:ext cx="6361042" cy="409174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49977-A507-514C-8C05-13927429C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930" y="2776177"/>
            <a:ext cx="6198300" cy="35331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4170C9-CC14-EA4C-A52E-4371D802F9CC}"/>
              </a:ext>
            </a:extLst>
          </p:cNvPr>
          <p:cNvSpPr/>
          <p:nvPr/>
        </p:nvSpPr>
        <p:spPr>
          <a:xfrm>
            <a:off x="5237391" y="6583881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https://cdn.kastatic.org/ka-perseus-images/60525a4db267bd0681f00c2a9f78b7ad40ed1acb.png</a:t>
            </a:r>
          </a:p>
        </p:txBody>
      </p:sp>
    </p:spTree>
    <p:extLst>
      <p:ext uri="{BB962C8B-B14F-4D97-AF65-F5344CB8AC3E}">
        <p14:creationId xmlns:p14="http://schemas.microsoft.com/office/powerpoint/2010/main" val="1377671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5B2A9-0968-3642-AE7F-CDE672EE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Plastid Origin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DD5D-B936-3049-B2A2-7C9A8BBB8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36" y="2676806"/>
            <a:ext cx="5009322" cy="3694176"/>
          </a:xfrm>
        </p:spPr>
        <p:txBody>
          <a:bodyPr/>
          <a:lstStyle/>
          <a:p>
            <a:r>
              <a:rPr lang="en-US" dirty="0"/>
              <a:t>Plastids derived from independent, photosynthetic bacteria after the formation of mitochondria.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549BEA-E38E-5A48-95B9-BECC0EF76E1E}"/>
              </a:ext>
            </a:extLst>
          </p:cNvPr>
          <p:cNvSpPr/>
          <p:nvPr/>
        </p:nvSpPr>
        <p:spPr>
          <a:xfrm>
            <a:off x="5297558" y="2478024"/>
            <a:ext cx="6361042" cy="4091741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49977-A507-514C-8C05-13927429C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930" y="2776177"/>
            <a:ext cx="6198300" cy="35331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4170C9-CC14-EA4C-A52E-4371D802F9CC}"/>
              </a:ext>
            </a:extLst>
          </p:cNvPr>
          <p:cNvSpPr/>
          <p:nvPr/>
        </p:nvSpPr>
        <p:spPr>
          <a:xfrm>
            <a:off x="5237391" y="6583881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https://cdn.kastatic.org/ka-perseus-images/60525a4db267bd0681f00c2a9f78b7ad40ed1acb.png</a:t>
            </a:r>
          </a:p>
        </p:txBody>
      </p:sp>
    </p:spTree>
    <p:extLst>
      <p:ext uri="{BB962C8B-B14F-4D97-AF65-F5344CB8AC3E}">
        <p14:creationId xmlns:p14="http://schemas.microsoft.com/office/powerpoint/2010/main" val="2467095787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{2688133F-10EF-4145-8F62-D9FFAB3DE5CB}tf16401378</Template>
  <TotalTime>10951</TotalTime>
  <Words>1408</Words>
  <Application>Microsoft Macintosh PowerPoint</Application>
  <PresentationFormat>Widescreen</PresentationFormat>
  <Paragraphs>129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Avenir Next LT Pro</vt:lpstr>
      <vt:lpstr>Calibri</vt:lpstr>
      <vt:lpstr>Wingdings</vt:lpstr>
      <vt:lpstr>AccentBoxVTI</vt:lpstr>
      <vt:lpstr>Endosymbiotic Theory</vt:lpstr>
      <vt:lpstr>Symbiosis</vt:lpstr>
      <vt:lpstr>Symbiosis</vt:lpstr>
      <vt:lpstr>Requirement for Symbiosis</vt:lpstr>
      <vt:lpstr>Requirement for Symbiosis</vt:lpstr>
      <vt:lpstr>Requirement for Symbiosis</vt:lpstr>
      <vt:lpstr>Requirement for Endosymbiosis</vt:lpstr>
      <vt:lpstr>Mitochondrial Origin</vt:lpstr>
      <vt:lpstr>Plastid Origin</vt:lpstr>
      <vt:lpstr>Photosynthesis</vt:lpstr>
      <vt:lpstr>Serial Endosymbiosis</vt:lpstr>
      <vt:lpstr>The First Eukaryotes</vt:lpstr>
      <vt:lpstr>The First Eukaryotes</vt:lpstr>
      <vt:lpstr>The First Eukaryotes</vt:lpstr>
      <vt:lpstr>Early Eukaryotes</vt:lpstr>
      <vt:lpstr>Steps to Becoming Eukaryotic</vt:lpstr>
      <vt:lpstr>Steps to Becoming Eukaryotic</vt:lpstr>
      <vt:lpstr>Steps to Becoming Eukaryotic</vt:lpstr>
      <vt:lpstr>Steps to Becoming Eukaryotic</vt:lpstr>
      <vt:lpstr>The Earliest Autotrophs</vt:lpstr>
      <vt:lpstr>The Evolution of Photosynthesis</vt:lpstr>
      <vt:lpstr>The Evolution of Photosynthesis</vt:lpstr>
      <vt:lpstr>Cyanobacteria</vt:lpstr>
      <vt:lpstr>Eukaryotic Cells</vt:lpstr>
      <vt:lpstr>Secondary Endosymbiosis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Endosymbiotic Theory</dc:title>
  <dc:creator>MULTHAUPT, TRAVIS</dc:creator>
  <cp:lastModifiedBy>MULTHAUPT, TRAVIS</cp:lastModifiedBy>
  <cp:revision>64</cp:revision>
  <dcterms:created xsi:type="dcterms:W3CDTF">2020-08-21T21:50:43Z</dcterms:created>
  <dcterms:modified xsi:type="dcterms:W3CDTF">2026-04-05T17:04:19Z</dcterms:modified>
</cp:coreProperties>
</file>