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0"/>
  </p:notesMasterIdLst>
  <p:sldIdLst>
    <p:sldId id="256" r:id="rId2"/>
    <p:sldId id="257" r:id="rId3"/>
    <p:sldId id="258" r:id="rId4"/>
    <p:sldId id="260" r:id="rId5"/>
    <p:sldId id="261" r:id="rId6"/>
    <p:sldId id="264" r:id="rId7"/>
    <p:sldId id="265" r:id="rId8"/>
    <p:sldId id="266" r:id="rId9"/>
    <p:sldId id="267" r:id="rId10"/>
    <p:sldId id="268" r:id="rId11"/>
    <p:sldId id="271" r:id="rId12"/>
    <p:sldId id="272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08" r:id="rId47"/>
    <p:sldId id="309" r:id="rId48"/>
    <p:sldId id="310" r:id="rId49"/>
    <p:sldId id="311" r:id="rId50"/>
    <p:sldId id="312" r:id="rId51"/>
    <p:sldId id="313" r:id="rId52"/>
    <p:sldId id="314" r:id="rId53"/>
    <p:sldId id="315" r:id="rId54"/>
    <p:sldId id="316" r:id="rId55"/>
    <p:sldId id="317" r:id="rId56"/>
    <p:sldId id="318" r:id="rId57"/>
    <p:sldId id="319" r:id="rId58"/>
    <p:sldId id="320" r:id="rId59"/>
    <p:sldId id="321" r:id="rId60"/>
    <p:sldId id="322" r:id="rId61"/>
    <p:sldId id="323" r:id="rId62"/>
    <p:sldId id="330" r:id="rId63"/>
    <p:sldId id="324" r:id="rId64"/>
    <p:sldId id="325" r:id="rId65"/>
    <p:sldId id="326" r:id="rId66"/>
    <p:sldId id="327" r:id="rId67"/>
    <p:sldId id="328" r:id="rId68"/>
    <p:sldId id="329" r:id="rId69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40639" marR="40639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11993"/>
        </a:solidFill>
        <a:effectLst/>
        <a:uFill>
          <a:solidFill>
            <a:srgbClr val="011993"/>
          </a:solidFill>
        </a:uFill>
        <a:latin typeface="Times Roman"/>
        <a:ea typeface="Times Roman"/>
        <a:cs typeface="Times Roman"/>
        <a:sym typeface="Times Roman"/>
      </a:defRPr>
    </a:lvl1pPr>
    <a:lvl2pPr marL="40639" marR="40639" indent="3429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11993"/>
        </a:solidFill>
        <a:effectLst/>
        <a:uFill>
          <a:solidFill>
            <a:srgbClr val="011993"/>
          </a:solidFill>
        </a:uFill>
        <a:latin typeface="Times Roman"/>
        <a:ea typeface="Times Roman"/>
        <a:cs typeface="Times Roman"/>
        <a:sym typeface="Times Roman"/>
      </a:defRPr>
    </a:lvl2pPr>
    <a:lvl3pPr marL="40639" marR="40639" indent="685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11993"/>
        </a:solidFill>
        <a:effectLst/>
        <a:uFill>
          <a:solidFill>
            <a:srgbClr val="011993"/>
          </a:solidFill>
        </a:uFill>
        <a:latin typeface="Times Roman"/>
        <a:ea typeface="Times Roman"/>
        <a:cs typeface="Times Roman"/>
        <a:sym typeface="Times Roman"/>
      </a:defRPr>
    </a:lvl3pPr>
    <a:lvl4pPr marL="40639" marR="40639" indent="10287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11993"/>
        </a:solidFill>
        <a:effectLst/>
        <a:uFill>
          <a:solidFill>
            <a:srgbClr val="011993"/>
          </a:solidFill>
        </a:uFill>
        <a:latin typeface="Times Roman"/>
        <a:ea typeface="Times Roman"/>
        <a:cs typeface="Times Roman"/>
        <a:sym typeface="Times Roman"/>
      </a:defRPr>
    </a:lvl4pPr>
    <a:lvl5pPr marL="40639" marR="40639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11993"/>
        </a:solidFill>
        <a:effectLst/>
        <a:uFill>
          <a:solidFill>
            <a:srgbClr val="011993"/>
          </a:solidFill>
        </a:uFill>
        <a:latin typeface="Times Roman"/>
        <a:ea typeface="Times Roman"/>
        <a:cs typeface="Times Roman"/>
        <a:sym typeface="Times Roman"/>
      </a:defRPr>
    </a:lvl5pPr>
    <a:lvl6pPr marL="40639" marR="40639" indent="17145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11993"/>
        </a:solidFill>
        <a:effectLst/>
        <a:uFill>
          <a:solidFill>
            <a:srgbClr val="011993"/>
          </a:solidFill>
        </a:uFill>
        <a:latin typeface="Times Roman"/>
        <a:ea typeface="Times Roman"/>
        <a:cs typeface="Times Roman"/>
        <a:sym typeface="Times Roman"/>
      </a:defRPr>
    </a:lvl6pPr>
    <a:lvl7pPr marL="40639" marR="40639" indent="2057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11993"/>
        </a:solidFill>
        <a:effectLst/>
        <a:uFill>
          <a:solidFill>
            <a:srgbClr val="011993"/>
          </a:solidFill>
        </a:uFill>
        <a:latin typeface="Times Roman"/>
        <a:ea typeface="Times Roman"/>
        <a:cs typeface="Times Roman"/>
        <a:sym typeface="Times Roman"/>
      </a:defRPr>
    </a:lvl7pPr>
    <a:lvl8pPr marL="40639" marR="40639" indent="24003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11993"/>
        </a:solidFill>
        <a:effectLst/>
        <a:uFill>
          <a:solidFill>
            <a:srgbClr val="011993"/>
          </a:solidFill>
        </a:uFill>
        <a:latin typeface="Times Roman"/>
        <a:ea typeface="Times Roman"/>
        <a:cs typeface="Times Roman"/>
        <a:sym typeface="Times Roman"/>
      </a:defRPr>
    </a:lvl8pPr>
    <a:lvl9pPr marL="40639" marR="40639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11993"/>
        </a:solidFill>
        <a:effectLst/>
        <a:uFill>
          <a:solidFill>
            <a:srgbClr val="011993"/>
          </a:solidFill>
        </a:uFill>
        <a:latin typeface="Times Roman"/>
        <a:ea typeface="Times Roman"/>
        <a:cs typeface="Times Roman"/>
        <a:sym typeface="Times Roman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011993"/>
        </a:fontRef>
        <a:srgbClr val="011993"/>
      </a:tcTxStyle>
      <a:tcStyle>
        <a:tcBdr>
          <a:left>
            <a:ln w="12700" cap="flat">
              <a:solidFill>
                <a:srgbClr val="011993"/>
              </a:solidFill>
              <a:prstDash val="solid"/>
              <a:miter lim="400000"/>
            </a:ln>
          </a:left>
          <a:right>
            <a:ln w="12700" cap="flat">
              <a:solidFill>
                <a:srgbClr val="011993"/>
              </a:solidFill>
              <a:prstDash val="solid"/>
              <a:miter lim="400000"/>
            </a:ln>
          </a:right>
          <a:top>
            <a:ln w="12700" cap="flat">
              <a:solidFill>
                <a:srgbClr val="011993"/>
              </a:solidFill>
              <a:prstDash val="solid"/>
              <a:miter lim="400000"/>
            </a:ln>
          </a:top>
          <a:bottom>
            <a:ln w="12700" cap="flat">
              <a:solidFill>
                <a:srgbClr val="011993"/>
              </a:solidFill>
              <a:prstDash val="solid"/>
              <a:miter lim="400000"/>
            </a:ln>
          </a:bottom>
          <a:insideH>
            <a:ln w="12700" cap="flat">
              <a:solidFill>
                <a:srgbClr val="011993"/>
              </a:solidFill>
              <a:prstDash val="solid"/>
              <a:miter lim="400000"/>
            </a:ln>
          </a:insideH>
          <a:insideV>
            <a:ln w="12700" cap="flat">
              <a:solidFill>
                <a:srgbClr val="01199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011993"/>
        </a:fontRef>
        <a:srgbClr val="011993"/>
      </a:tcTxStyle>
      <a:tcStyle>
        <a:tcBdr>
          <a:left>
            <a:ln w="28575" cap="flat">
              <a:solidFill>
                <a:srgbClr val="011993"/>
              </a:solidFill>
              <a:prstDash val="solid"/>
              <a:miter lim="400000"/>
            </a:ln>
          </a:left>
          <a:right>
            <a:ln w="12700" cap="flat">
              <a:solidFill>
                <a:srgbClr val="011993"/>
              </a:solidFill>
              <a:prstDash val="solid"/>
              <a:miter lim="400000"/>
            </a:ln>
          </a:right>
          <a:top>
            <a:ln w="12700" cap="flat">
              <a:solidFill>
                <a:srgbClr val="011993"/>
              </a:solidFill>
              <a:prstDash val="solid"/>
              <a:miter lim="400000"/>
            </a:ln>
          </a:top>
          <a:bottom>
            <a:ln w="12700" cap="flat">
              <a:solidFill>
                <a:srgbClr val="011993"/>
              </a:solidFill>
              <a:prstDash val="solid"/>
              <a:miter lim="400000"/>
            </a:ln>
          </a:bottom>
          <a:insideH>
            <a:ln w="12700" cap="flat">
              <a:solidFill>
                <a:srgbClr val="011993"/>
              </a:solidFill>
              <a:prstDash val="solid"/>
              <a:miter lim="400000"/>
            </a:ln>
          </a:insideH>
          <a:insideV>
            <a:ln w="12700" cap="flat">
              <a:solidFill>
                <a:srgbClr val="011993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Col>
    <a:lastRow>
      <a:tcTxStyle b="off" i="off">
        <a:fontRef idx="minor">
          <a:srgbClr val="011993"/>
        </a:fontRef>
        <a:srgbClr val="011993"/>
      </a:tcTxStyle>
      <a:tcStyle>
        <a:tcBdr>
          <a:left>
            <a:ln w="12700" cap="flat">
              <a:solidFill>
                <a:srgbClr val="011993"/>
              </a:solidFill>
              <a:prstDash val="solid"/>
              <a:miter lim="400000"/>
            </a:ln>
          </a:left>
          <a:right>
            <a:ln w="12700" cap="flat">
              <a:solidFill>
                <a:srgbClr val="011993"/>
              </a:solidFill>
              <a:prstDash val="solid"/>
              <a:miter lim="400000"/>
            </a:ln>
          </a:right>
          <a:top>
            <a:ln w="12700" cap="flat">
              <a:solidFill>
                <a:srgbClr val="011993"/>
              </a:solidFill>
              <a:prstDash val="solid"/>
              <a:miter lim="400000"/>
            </a:ln>
          </a:top>
          <a:bottom>
            <a:ln w="28575" cap="flat">
              <a:solidFill>
                <a:srgbClr val="011993"/>
              </a:solidFill>
              <a:prstDash val="solid"/>
              <a:miter lim="400000"/>
            </a:ln>
          </a:bottom>
          <a:insideH>
            <a:ln w="12700" cap="flat">
              <a:solidFill>
                <a:srgbClr val="011993"/>
              </a:solidFill>
              <a:prstDash val="solid"/>
              <a:miter lim="400000"/>
            </a:ln>
          </a:insideH>
          <a:insideV>
            <a:ln w="12700" cap="flat">
              <a:solidFill>
                <a:srgbClr val="011993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lastRow>
    <a:firstRow>
      <a:tcTxStyle b="off" i="off">
        <a:fontRef idx="minor">
          <a:srgbClr val="011993"/>
        </a:fontRef>
        <a:srgbClr val="011993"/>
      </a:tcTxStyle>
      <a:tcStyle>
        <a:tcBdr>
          <a:left>
            <a:ln w="12700" cap="flat">
              <a:solidFill>
                <a:srgbClr val="011993"/>
              </a:solidFill>
              <a:prstDash val="solid"/>
              <a:miter lim="400000"/>
            </a:ln>
          </a:left>
          <a:right>
            <a:ln w="12700" cap="flat">
              <a:solidFill>
                <a:srgbClr val="011993"/>
              </a:solidFill>
              <a:prstDash val="solid"/>
              <a:miter lim="400000"/>
            </a:ln>
          </a:right>
          <a:top>
            <a:ln w="28575" cap="flat">
              <a:solidFill>
                <a:srgbClr val="011993"/>
              </a:solidFill>
              <a:prstDash val="solid"/>
              <a:miter lim="400000"/>
            </a:ln>
          </a:top>
          <a:bottom>
            <a:ln w="12700" cap="flat">
              <a:solidFill>
                <a:srgbClr val="011993"/>
              </a:solidFill>
              <a:prstDash val="solid"/>
              <a:miter lim="400000"/>
            </a:ln>
          </a:bottom>
          <a:insideH>
            <a:ln w="12700" cap="flat">
              <a:solidFill>
                <a:srgbClr val="011993"/>
              </a:solidFill>
              <a:prstDash val="solid"/>
              <a:miter lim="400000"/>
            </a:ln>
          </a:insideH>
          <a:insideV>
            <a:ln w="12700" cap="flat">
              <a:solidFill>
                <a:srgbClr val="011993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Ref idx="minor">
          <a:srgbClr val="011993"/>
        </a:fontRef>
        <a:srgbClr val="011993"/>
      </a:tcTxStyle>
      <a:tcStyle>
        <a:tcBdr>
          <a:left>
            <a:ln w="12700" cap="flat">
              <a:solidFill>
                <a:srgbClr val="011993"/>
              </a:solidFill>
              <a:prstDash val="solid"/>
              <a:miter lim="400000"/>
            </a:ln>
          </a:left>
          <a:right>
            <a:ln w="12700" cap="flat">
              <a:solidFill>
                <a:srgbClr val="011993"/>
              </a:solidFill>
              <a:prstDash val="solid"/>
              <a:miter lim="400000"/>
            </a:ln>
          </a:right>
          <a:top>
            <a:ln w="12700" cap="flat">
              <a:solidFill>
                <a:srgbClr val="011993"/>
              </a:solidFill>
              <a:prstDash val="solid"/>
              <a:miter lim="400000"/>
            </a:ln>
          </a:top>
          <a:bottom>
            <a:ln w="12700" cap="flat">
              <a:solidFill>
                <a:srgbClr val="011993"/>
              </a:solidFill>
              <a:prstDash val="solid"/>
              <a:miter lim="400000"/>
            </a:ln>
          </a:bottom>
          <a:insideH>
            <a:ln w="12700" cap="flat">
              <a:solidFill>
                <a:srgbClr val="011993"/>
              </a:solidFill>
              <a:prstDash val="solid"/>
              <a:miter lim="400000"/>
            </a:ln>
          </a:insideH>
          <a:insideV>
            <a:ln w="12700" cap="flat">
              <a:solidFill>
                <a:srgbClr val="01199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011993"/>
        </a:fontRef>
        <a:srgbClr val="011993"/>
      </a:tcTxStyle>
      <a:tcStyle>
        <a:tcBdr>
          <a:left>
            <a:ln w="28575" cap="flat">
              <a:solidFill>
                <a:srgbClr val="011993"/>
              </a:solidFill>
              <a:prstDash val="solid"/>
              <a:miter lim="400000"/>
            </a:ln>
          </a:left>
          <a:right>
            <a:ln w="12700" cap="flat">
              <a:solidFill>
                <a:srgbClr val="011993"/>
              </a:solidFill>
              <a:prstDash val="solid"/>
              <a:miter lim="400000"/>
            </a:ln>
          </a:right>
          <a:top>
            <a:ln w="12700" cap="flat">
              <a:solidFill>
                <a:srgbClr val="011993"/>
              </a:solidFill>
              <a:prstDash val="solid"/>
              <a:miter lim="400000"/>
            </a:ln>
          </a:top>
          <a:bottom>
            <a:ln w="12700" cap="flat">
              <a:solidFill>
                <a:srgbClr val="011993"/>
              </a:solidFill>
              <a:prstDash val="solid"/>
              <a:miter lim="400000"/>
            </a:ln>
          </a:bottom>
          <a:insideH>
            <a:ln w="12700" cap="flat">
              <a:solidFill>
                <a:srgbClr val="011993"/>
              </a:solidFill>
              <a:prstDash val="solid"/>
              <a:miter lim="400000"/>
            </a:ln>
          </a:insideH>
          <a:insideV>
            <a:ln w="12700" cap="flat">
              <a:solidFill>
                <a:srgbClr val="011993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Col>
    <a:lastRow>
      <a:tcTxStyle b="off" i="off">
        <a:fontRef idx="minor">
          <a:srgbClr val="011993"/>
        </a:fontRef>
        <a:srgbClr val="011993"/>
      </a:tcTxStyle>
      <a:tcStyle>
        <a:tcBdr>
          <a:left>
            <a:ln w="12700" cap="flat">
              <a:solidFill>
                <a:srgbClr val="011993"/>
              </a:solidFill>
              <a:prstDash val="solid"/>
              <a:miter lim="400000"/>
            </a:ln>
          </a:left>
          <a:right>
            <a:ln w="12700" cap="flat">
              <a:solidFill>
                <a:srgbClr val="011993"/>
              </a:solidFill>
              <a:prstDash val="solid"/>
              <a:miter lim="400000"/>
            </a:ln>
          </a:right>
          <a:top>
            <a:ln w="12700" cap="flat">
              <a:solidFill>
                <a:srgbClr val="011993"/>
              </a:solidFill>
              <a:prstDash val="solid"/>
              <a:miter lim="400000"/>
            </a:ln>
          </a:top>
          <a:bottom>
            <a:ln w="28575" cap="flat">
              <a:solidFill>
                <a:srgbClr val="011993"/>
              </a:solidFill>
              <a:prstDash val="solid"/>
              <a:miter lim="400000"/>
            </a:ln>
          </a:bottom>
          <a:insideH>
            <a:ln w="12700" cap="flat">
              <a:solidFill>
                <a:srgbClr val="011993"/>
              </a:solidFill>
              <a:prstDash val="solid"/>
              <a:miter lim="400000"/>
            </a:ln>
          </a:insideH>
          <a:insideV>
            <a:ln w="12700" cap="flat">
              <a:solidFill>
                <a:srgbClr val="011993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lastRow>
    <a:firstRow>
      <a:tcTxStyle b="off" i="off">
        <a:fontRef idx="minor">
          <a:srgbClr val="011993"/>
        </a:fontRef>
        <a:srgbClr val="011993"/>
      </a:tcTxStyle>
      <a:tcStyle>
        <a:tcBdr>
          <a:left>
            <a:ln w="12700" cap="flat">
              <a:solidFill>
                <a:srgbClr val="011993"/>
              </a:solidFill>
              <a:prstDash val="solid"/>
              <a:miter lim="400000"/>
            </a:ln>
          </a:left>
          <a:right>
            <a:ln w="12700" cap="flat">
              <a:solidFill>
                <a:srgbClr val="011993"/>
              </a:solidFill>
              <a:prstDash val="solid"/>
              <a:miter lim="400000"/>
            </a:ln>
          </a:right>
          <a:top>
            <a:ln w="28575" cap="flat">
              <a:solidFill>
                <a:srgbClr val="011993"/>
              </a:solidFill>
              <a:prstDash val="solid"/>
              <a:miter lim="400000"/>
            </a:ln>
          </a:top>
          <a:bottom>
            <a:ln w="12700" cap="flat">
              <a:solidFill>
                <a:srgbClr val="011993"/>
              </a:solidFill>
              <a:prstDash val="solid"/>
              <a:miter lim="400000"/>
            </a:ln>
          </a:bottom>
          <a:insideH>
            <a:ln w="12700" cap="flat">
              <a:solidFill>
                <a:srgbClr val="011993"/>
              </a:solidFill>
              <a:prstDash val="solid"/>
              <a:miter lim="400000"/>
            </a:ln>
          </a:insideH>
          <a:insideV>
            <a:ln w="12700" cap="flat">
              <a:solidFill>
                <a:srgbClr val="011993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Row>
  </a:tblStyle>
  <a:tblStyle styleId="{4A9BC294-FFE2-49D5-8D69-9E1BD2C41BD5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BBFC77FB-9ED0-4EC9-95AA-A1379042E64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64"/>
    <p:restoredTop sz="94664"/>
  </p:normalViewPr>
  <p:slideViewPr>
    <p:cSldViewPr snapToGrid="0">
      <p:cViewPr>
        <p:scale>
          <a:sx n="201" d="100"/>
          <a:sy n="201" d="100"/>
        </p:scale>
        <p:origin x="544" y="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" name="Shape 4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4212" y="2584450"/>
            <a:ext cx="7772401" cy="168275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371600" y="4267200"/>
            <a:ext cx="6400800" cy="2590800"/>
          </a:xfrm>
          <a:prstGeom prst="rect">
            <a:avLst/>
          </a:prstGeom>
        </p:spPr>
        <p:txBody>
          <a:bodyPr/>
          <a:lstStyle>
            <a:lvl1pPr marL="39687" indent="-39687" algn="ctr">
              <a:buClrTx/>
              <a:buSzTx/>
              <a:buNone/>
            </a:lvl1pPr>
            <a:lvl2pPr marL="446087" indent="11112" algn="ctr">
              <a:buClrTx/>
              <a:buSzTx/>
              <a:buNone/>
            </a:lvl2pPr>
            <a:lvl3pPr marL="903287" indent="11112" algn="ctr">
              <a:buClrTx/>
              <a:buSzTx/>
              <a:buNone/>
            </a:lvl3pPr>
            <a:lvl4pPr marL="1360487" indent="11112" algn="ctr">
              <a:buClrTx/>
              <a:buSzTx/>
              <a:buNone/>
            </a:lvl4pPr>
            <a:lvl5pPr marL="1817687" indent="11112" algn="ctr">
              <a:buClrTx/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effectLst/>
        </p:spPr>
        <p:txBody>
          <a:bodyPr/>
          <a:lstStyle>
            <a:lvl1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effectLst/>
        </p:spPr>
        <p:txBody>
          <a:bodyPr/>
          <a:lstStyle>
            <a:lvl1pPr>
              <a:buClr>
                <a:srgbClr val="000000"/>
              </a:buClr>
              <a:buFont typeface="Arial"/>
              <a:buChar char="•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  <a:lvl2pPr>
              <a:buClr>
                <a:srgbClr val="000000"/>
              </a:buClr>
              <a:buFont typeface="Arial"/>
              <a:buChar char="–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2pPr>
            <a:lvl3pPr>
              <a:buClr>
                <a:srgbClr val="000000"/>
              </a:buClr>
              <a:buFont typeface="Arial"/>
              <a:buChar char="•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3pPr>
            <a:lvl4pPr>
              <a:buClr>
                <a:srgbClr val="000000"/>
              </a:buClr>
              <a:buFont typeface="Arial"/>
              <a:buChar char="–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4pPr>
            <a:lvl5pPr>
              <a:buClr>
                <a:srgbClr val="000000"/>
              </a:buClr>
              <a:buFont typeface="Arial"/>
              <a:buChar char="»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348872" y="6248400"/>
            <a:ext cx="312069" cy="2989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348872" y="6248400"/>
            <a:ext cx="312069" cy="2989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ti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85800" y="381000"/>
            <a:ext cx="7772400" cy="1600200"/>
          </a:xfrm>
          <a:prstGeom prst="rect">
            <a:avLst/>
          </a:prstGeom>
          <a:ln w="12700">
            <a:miter lim="400000"/>
          </a:ln>
          <a:effectLst>
            <a:outerShdw blurRad="38100" dist="12700" rotWithShape="0">
              <a:srgbClr val="FFFFFF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876800"/>
          </a:xfrm>
          <a:prstGeom prst="rect">
            <a:avLst/>
          </a:prstGeom>
          <a:ln w="12700">
            <a:miter lim="400000"/>
          </a:ln>
          <a:effectLst>
            <a:outerShdw blurRad="38100" dist="12700" rotWithShape="0">
              <a:srgbClr val="FFFFFF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2pPr marL="731837" indent="-285750">
              <a:spcBef>
                <a:spcPts val="600"/>
              </a:spcBef>
              <a:defRPr sz="2800"/>
            </a:lvl2pPr>
            <a:lvl3pPr marL="1131887" indent="-228600">
              <a:spcBef>
                <a:spcPts val="600"/>
              </a:spcBef>
              <a:defRPr sz="2400"/>
            </a:lvl3pPr>
            <a:lvl4pPr marL="1589087" indent="-228600">
              <a:spcBef>
                <a:spcPts val="500"/>
              </a:spcBef>
              <a:defRPr sz="2000"/>
            </a:lvl4pPr>
            <a:lvl5pPr marL="2046287" indent="-228600">
              <a:spcBef>
                <a:spcPts val="500"/>
              </a:spcBef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354515" y="6248400"/>
            <a:ext cx="300783" cy="3048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marL="0" marR="0" algn="ctr" defTabSz="584200">
              <a:defRPr sz="1400"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med"/>
  <p:txStyles>
    <p:titleStyle>
      <a:lvl1pPr marL="39687" marR="40639" indent="-39687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11993"/>
          </a:solidFill>
          <a:uFill>
            <a:solidFill>
              <a:srgbClr val="011993"/>
            </a:solidFill>
          </a:uFill>
          <a:latin typeface="+mn-lt"/>
          <a:ea typeface="+mn-ea"/>
          <a:cs typeface="+mn-cs"/>
          <a:sym typeface="Trebuchet MS"/>
        </a:defRPr>
      </a:lvl1pPr>
      <a:lvl2pPr marL="39687" marR="40639" indent="-39687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11993"/>
          </a:solidFill>
          <a:uFill>
            <a:solidFill>
              <a:srgbClr val="011993"/>
            </a:solidFill>
          </a:uFill>
          <a:latin typeface="+mn-lt"/>
          <a:ea typeface="+mn-ea"/>
          <a:cs typeface="+mn-cs"/>
          <a:sym typeface="Trebuchet MS"/>
        </a:defRPr>
      </a:lvl2pPr>
      <a:lvl3pPr marL="39687" marR="40639" indent="-39687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11993"/>
          </a:solidFill>
          <a:uFill>
            <a:solidFill>
              <a:srgbClr val="011993"/>
            </a:solidFill>
          </a:uFill>
          <a:latin typeface="+mn-lt"/>
          <a:ea typeface="+mn-ea"/>
          <a:cs typeface="+mn-cs"/>
          <a:sym typeface="Trebuchet MS"/>
        </a:defRPr>
      </a:lvl3pPr>
      <a:lvl4pPr marL="39687" marR="40639" indent="-39687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11993"/>
          </a:solidFill>
          <a:uFill>
            <a:solidFill>
              <a:srgbClr val="011993"/>
            </a:solidFill>
          </a:uFill>
          <a:latin typeface="+mn-lt"/>
          <a:ea typeface="+mn-ea"/>
          <a:cs typeface="+mn-cs"/>
          <a:sym typeface="Trebuchet MS"/>
        </a:defRPr>
      </a:lvl4pPr>
      <a:lvl5pPr marL="39687" marR="40639" indent="-39687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11993"/>
          </a:solidFill>
          <a:uFill>
            <a:solidFill>
              <a:srgbClr val="011993"/>
            </a:solidFill>
          </a:uFill>
          <a:latin typeface="+mn-lt"/>
          <a:ea typeface="+mn-ea"/>
          <a:cs typeface="+mn-cs"/>
          <a:sym typeface="Trebuchet MS"/>
        </a:defRPr>
      </a:lvl5pPr>
      <a:lvl6pPr marL="39687" marR="40639" indent="-39687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11993"/>
          </a:solidFill>
          <a:uFill>
            <a:solidFill>
              <a:srgbClr val="011993"/>
            </a:solidFill>
          </a:uFill>
          <a:latin typeface="+mn-lt"/>
          <a:ea typeface="+mn-ea"/>
          <a:cs typeface="+mn-cs"/>
          <a:sym typeface="Trebuchet MS"/>
        </a:defRPr>
      </a:lvl6pPr>
      <a:lvl7pPr marL="39687" marR="40639" indent="-39687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11993"/>
          </a:solidFill>
          <a:uFill>
            <a:solidFill>
              <a:srgbClr val="011993"/>
            </a:solidFill>
          </a:uFill>
          <a:latin typeface="+mn-lt"/>
          <a:ea typeface="+mn-ea"/>
          <a:cs typeface="+mn-cs"/>
          <a:sym typeface="Trebuchet MS"/>
        </a:defRPr>
      </a:lvl7pPr>
      <a:lvl8pPr marL="39687" marR="40639" indent="-39687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11993"/>
          </a:solidFill>
          <a:uFill>
            <a:solidFill>
              <a:srgbClr val="011993"/>
            </a:solidFill>
          </a:uFill>
          <a:latin typeface="+mn-lt"/>
          <a:ea typeface="+mn-ea"/>
          <a:cs typeface="+mn-cs"/>
          <a:sym typeface="Trebuchet MS"/>
        </a:defRPr>
      </a:lvl8pPr>
      <a:lvl9pPr marL="39687" marR="40639" indent="-39687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11993"/>
          </a:solidFill>
          <a:uFill>
            <a:solidFill>
              <a:srgbClr val="011993"/>
            </a:solidFill>
          </a:uFill>
          <a:latin typeface="+mn-lt"/>
          <a:ea typeface="+mn-ea"/>
          <a:cs typeface="+mn-cs"/>
          <a:sym typeface="Trebuchet MS"/>
        </a:defRPr>
      </a:lvl9pPr>
    </p:titleStyle>
    <p:bodyStyle>
      <a:lvl1pPr marL="382587" marR="40639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11993"/>
        </a:buClr>
        <a:buSzPct val="100000"/>
        <a:buFontTx/>
        <a:buChar char=""/>
        <a:tabLst/>
        <a:defRPr sz="3200" b="0" i="0" u="none" strike="noStrike" cap="none" spc="0" baseline="0">
          <a:solidFill>
            <a:srgbClr val="011993"/>
          </a:solidFill>
          <a:uFill>
            <a:solidFill>
              <a:srgbClr val="011993"/>
            </a:solidFill>
          </a:uFill>
          <a:latin typeface="+mn-lt"/>
          <a:ea typeface="+mn-ea"/>
          <a:cs typeface="+mn-cs"/>
          <a:sym typeface="Trebuchet MS"/>
        </a:defRPr>
      </a:lvl1pPr>
      <a:lvl2pPr marL="772658" marR="40639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11993"/>
        </a:buClr>
        <a:buSzPct val="100000"/>
        <a:buFontTx/>
        <a:buChar char=""/>
        <a:tabLst/>
        <a:defRPr sz="3200" b="0" i="0" u="none" strike="noStrike" cap="none" spc="0" baseline="0">
          <a:solidFill>
            <a:srgbClr val="011993"/>
          </a:solidFill>
          <a:uFill>
            <a:solidFill>
              <a:srgbClr val="011993"/>
            </a:solidFill>
          </a:uFill>
          <a:latin typeface="+mn-lt"/>
          <a:ea typeface="+mn-ea"/>
          <a:cs typeface="+mn-cs"/>
          <a:sym typeface="Trebuchet MS"/>
        </a:defRPr>
      </a:lvl2pPr>
      <a:lvl3pPr marL="1208087" marR="40639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11993"/>
        </a:buClr>
        <a:buSzPct val="100000"/>
        <a:buFontTx/>
        <a:buChar char=""/>
        <a:tabLst/>
        <a:defRPr sz="3200" b="0" i="0" u="none" strike="noStrike" cap="none" spc="0" baseline="0">
          <a:solidFill>
            <a:srgbClr val="011993"/>
          </a:solidFill>
          <a:uFill>
            <a:solidFill>
              <a:srgbClr val="011993"/>
            </a:solidFill>
          </a:uFill>
          <a:latin typeface="+mn-lt"/>
          <a:ea typeface="+mn-ea"/>
          <a:cs typeface="+mn-cs"/>
          <a:sym typeface="Trebuchet MS"/>
        </a:defRPr>
      </a:lvl3pPr>
      <a:lvl4pPr marL="1726247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11993"/>
        </a:buClr>
        <a:buSzPct val="100000"/>
        <a:buFontTx/>
        <a:buChar char=""/>
        <a:tabLst/>
        <a:defRPr sz="3200" b="0" i="0" u="none" strike="noStrike" cap="none" spc="0" baseline="0">
          <a:solidFill>
            <a:srgbClr val="011993"/>
          </a:solidFill>
          <a:uFill>
            <a:solidFill>
              <a:srgbClr val="011993"/>
            </a:solidFill>
          </a:uFill>
          <a:latin typeface="+mn-lt"/>
          <a:ea typeface="+mn-ea"/>
          <a:cs typeface="+mn-cs"/>
          <a:sym typeface="Trebuchet MS"/>
        </a:defRPr>
      </a:lvl4pPr>
      <a:lvl5pPr marL="2183447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11993"/>
        </a:buClr>
        <a:buSzPct val="100000"/>
        <a:buFontTx/>
        <a:buChar char=""/>
        <a:tabLst/>
        <a:defRPr sz="3200" b="0" i="0" u="none" strike="noStrike" cap="none" spc="0" baseline="0">
          <a:solidFill>
            <a:srgbClr val="011993"/>
          </a:solidFill>
          <a:uFill>
            <a:solidFill>
              <a:srgbClr val="011993"/>
            </a:solidFill>
          </a:uFill>
          <a:latin typeface="+mn-lt"/>
          <a:ea typeface="+mn-ea"/>
          <a:cs typeface="+mn-cs"/>
          <a:sym typeface="Trebuchet MS"/>
        </a:defRPr>
      </a:lvl5pPr>
      <a:lvl6pPr marL="2183447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11993"/>
        </a:buClr>
        <a:buSzPct val="100000"/>
        <a:buFontTx/>
        <a:buChar char=""/>
        <a:tabLst/>
        <a:defRPr sz="3200" b="0" i="0" u="none" strike="noStrike" cap="none" spc="0" baseline="0">
          <a:solidFill>
            <a:srgbClr val="011993"/>
          </a:solidFill>
          <a:uFill>
            <a:solidFill>
              <a:srgbClr val="011993"/>
            </a:solidFill>
          </a:uFill>
          <a:latin typeface="+mn-lt"/>
          <a:ea typeface="+mn-ea"/>
          <a:cs typeface="+mn-cs"/>
          <a:sym typeface="Trebuchet MS"/>
        </a:defRPr>
      </a:lvl6pPr>
      <a:lvl7pPr marL="2183447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11993"/>
        </a:buClr>
        <a:buSzPct val="100000"/>
        <a:buFontTx/>
        <a:buChar char=""/>
        <a:tabLst/>
        <a:defRPr sz="3200" b="0" i="0" u="none" strike="noStrike" cap="none" spc="0" baseline="0">
          <a:solidFill>
            <a:srgbClr val="011993"/>
          </a:solidFill>
          <a:uFill>
            <a:solidFill>
              <a:srgbClr val="011993"/>
            </a:solidFill>
          </a:uFill>
          <a:latin typeface="+mn-lt"/>
          <a:ea typeface="+mn-ea"/>
          <a:cs typeface="+mn-cs"/>
          <a:sym typeface="Trebuchet MS"/>
        </a:defRPr>
      </a:lvl7pPr>
      <a:lvl8pPr marL="2183447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11993"/>
        </a:buClr>
        <a:buSzPct val="100000"/>
        <a:buFontTx/>
        <a:buChar char=""/>
        <a:tabLst/>
        <a:defRPr sz="3200" b="0" i="0" u="none" strike="noStrike" cap="none" spc="0" baseline="0">
          <a:solidFill>
            <a:srgbClr val="011993"/>
          </a:solidFill>
          <a:uFill>
            <a:solidFill>
              <a:srgbClr val="011993"/>
            </a:solidFill>
          </a:uFill>
          <a:latin typeface="+mn-lt"/>
          <a:ea typeface="+mn-ea"/>
          <a:cs typeface="+mn-cs"/>
          <a:sym typeface="Trebuchet MS"/>
        </a:defRPr>
      </a:lvl8pPr>
      <a:lvl9pPr marL="2183447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11993"/>
        </a:buClr>
        <a:buSzPct val="100000"/>
        <a:buFontTx/>
        <a:buChar char=""/>
        <a:tabLst/>
        <a:defRPr sz="3200" b="0" i="0" u="none" strike="noStrike" cap="none" spc="0" baseline="0">
          <a:solidFill>
            <a:srgbClr val="011993"/>
          </a:solidFill>
          <a:uFill>
            <a:solidFill>
              <a:srgbClr val="011993"/>
            </a:solidFill>
          </a:uFill>
          <a:latin typeface="+mn-lt"/>
          <a:ea typeface="+mn-ea"/>
          <a:cs typeface="+mn-cs"/>
          <a:sym typeface="Trebuchet M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>
            <a:solidFill>
              <a:srgbClr val="011993"/>
            </a:solidFill>
          </a:uFill>
          <a:latin typeface="+mn-lt"/>
          <a:ea typeface="+mn-ea"/>
          <a:cs typeface="+mn-cs"/>
          <a:sym typeface="Trebuchet MS"/>
        </a:defRPr>
      </a:lvl1pPr>
      <a:lvl2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>
            <a:solidFill>
              <a:srgbClr val="011993"/>
            </a:solidFill>
          </a:uFill>
          <a:latin typeface="+mn-lt"/>
          <a:ea typeface="+mn-ea"/>
          <a:cs typeface="+mn-cs"/>
          <a:sym typeface="Trebuchet MS"/>
        </a:defRPr>
      </a:lvl2pPr>
      <a:lvl3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>
            <a:solidFill>
              <a:srgbClr val="011993"/>
            </a:solidFill>
          </a:uFill>
          <a:latin typeface="+mn-lt"/>
          <a:ea typeface="+mn-ea"/>
          <a:cs typeface="+mn-cs"/>
          <a:sym typeface="Trebuchet MS"/>
        </a:defRPr>
      </a:lvl3pPr>
      <a:lvl4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>
            <a:solidFill>
              <a:srgbClr val="011993"/>
            </a:solidFill>
          </a:uFill>
          <a:latin typeface="+mn-lt"/>
          <a:ea typeface="+mn-ea"/>
          <a:cs typeface="+mn-cs"/>
          <a:sym typeface="Trebuchet MS"/>
        </a:defRPr>
      </a:lvl4pPr>
      <a:lvl5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>
            <a:solidFill>
              <a:srgbClr val="011993"/>
            </a:solidFill>
          </a:uFill>
          <a:latin typeface="+mn-lt"/>
          <a:ea typeface="+mn-ea"/>
          <a:cs typeface="+mn-cs"/>
          <a:sym typeface="Trebuchet MS"/>
        </a:defRPr>
      </a:lvl5pPr>
      <a:lvl6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>
            <a:solidFill>
              <a:srgbClr val="011993"/>
            </a:solidFill>
          </a:uFill>
          <a:latin typeface="+mn-lt"/>
          <a:ea typeface="+mn-ea"/>
          <a:cs typeface="+mn-cs"/>
          <a:sym typeface="Trebuchet MS"/>
        </a:defRPr>
      </a:lvl6pPr>
      <a:lvl7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>
            <a:solidFill>
              <a:srgbClr val="011993"/>
            </a:solidFill>
          </a:uFill>
          <a:latin typeface="+mn-lt"/>
          <a:ea typeface="+mn-ea"/>
          <a:cs typeface="+mn-cs"/>
          <a:sym typeface="Trebuchet MS"/>
        </a:defRPr>
      </a:lvl7pPr>
      <a:lvl8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>
            <a:solidFill>
              <a:srgbClr val="011993"/>
            </a:solidFill>
          </a:uFill>
          <a:latin typeface="+mn-lt"/>
          <a:ea typeface="+mn-ea"/>
          <a:cs typeface="+mn-cs"/>
          <a:sym typeface="Trebuchet MS"/>
        </a:defRPr>
      </a:lvl8pPr>
      <a:lvl9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>
            <a:solidFill>
              <a:srgbClr val="011993"/>
            </a:solidFill>
          </a:uFill>
          <a:latin typeface="+mn-lt"/>
          <a:ea typeface="+mn-ea"/>
          <a:cs typeface="+mn-cs"/>
          <a:sym typeface="Trebuchet M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hapter 4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marR="81279" indent="0"/>
          </a:lstStyle>
          <a:p>
            <a:r>
              <a:rPr dirty="0"/>
              <a:t>Chapter 44</a:t>
            </a:r>
          </a:p>
        </p:txBody>
      </p:sp>
      <p:sp>
        <p:nvSpPr>
          <p:cNvPr id="48" name="Osmoregulation and Excretion…"/>
          <p:cNvSpPr txBox="1">
            <a:spLocks noGrp="1"/>
          </p:cNvSpPr>
          <p:nvPr>
            <p:ph type="subTitle" sz="half" idx="1"/>
          </p:nvPr>
        </p:nvSpPr>
        <p:spPr>
          <a:xfrm>
            <a:off x="355600" y="4114800"/>
            <a:ext cx="8420100" cy="2590800"/>
          </a:xfrm>
          <a:prstGeom prst="rect">
            <a:avLst/>
          </a:prstGeom>
        </p:spPr>
        <p:txBody>
          <a:bodyPr/>
          <a:lstStyle/>
          <a:p>
            <a:pPr marR="81279" indent="0">
              <a:buClr>
                <a:srgbClr val="011993"/>
              </a:buClr>
              <a:buFont typeface="Trebuchet MS"/>
            </a:pPr>
            <a:r>
              <a:rPr dirty="0"/>
              <a:t>Osmoregulation and Excretion</a:t>
            </a:r>
          </a:p>
          <a:p>
            <a:pPr marR="81279" indent="0">
              <a:buClr>
                <a:srgbClr val="011993"/>
              </a:buClr>
              <a:buFont typeface="Trebuchet MS"/>
              <a:defRPr sz="2800" b="1"/>
            </a:pPr>
            <a:r>
              <a:rPr lang="en-US" dirty="0"/>
              <a:t>Guiding Questions: </a:t>
            </a:r>
            <a:r>
              <a:rPr lang="en-US" b="0" dirty="0"/>
              <a:t>How are constant internal conditions maintained in humans? </a:t>
            </a:r>
          </a:p>
          <a:p>
            <a:pPr marR="81279" indent="0">
              <a:buClr>
                <a:srgbClr val="011993"/>
              </a:buClr>
              <a:buFont typeface="Trebuchet MS"/>
              <a:defRPr sz="2800" b="1"/>
            </a:pPr>
            <a:r>
              <a:rPr lang="en-US" b="0" dirty="0"/>
              <a:t>What are the benefits to organisms of maintaining constant internal conditions?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Waste Elimin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R="81279" indent="0"/>
          </a:lstStyle>
          <a:p>
            <a:r>
              <a:t>Waste Elimination</a:t>
            </a:r>
          </a:p>
        </p:txBody>
      </p:sp>
      <p:sp>
        <p:nvSpPr>
          <p:cNvPr id="84" name="The circulatory system carries the waste to the kidneys where it is excreted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R="81279">
              <a:buFont typeface="Arial" panose="020B0604020202020204" pitchFamily="34" charset="0"/>
              <a:buChar char="•"/>
            </a:pPr>
            <a:r>
              <a:rPr dirty="0"/>
              <a:t>The circulatory system carries the waste to the kidneys where it is excreted.</a:t>
            </a:r>
          </a:p>
          <a:p>
            <a:pPr marR="81279">
              <a:buFont typeface="Arial" panose="020B0604020202020204" pitchFamily="34" charset="0"/>
              <a:buChar char="•"/>
            </a:pPr>
            <a:r>
              <a:rPr dirty="0"/>
              <a:t>The main disadvantage is that it requires a lot of metabolic energy to convert ammonia to urea.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hysiological Adapt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R="81279" indent="0"/>
          </a:lstStyle>
          <a:p>
            <a:r>
              <a:t>Physiological Adaptations</a:t>
            </a:r>
          </a:p>
        </p:txBody>
      </p:sp>
      <p:sp>
        <p:nvSpPr>
          <p:cNvPr id="93" name="There are a variety of excretory systems that produce urine and they all involve several steps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R="81279">
              <a:buFont typeface="Arial" panose="020B0604020202020204" pitchFamily="34" charset="0"/>
              <a:buChar char="•"/>
              <a:defRPr sz="2800"/>
            </a:pPr>
            <a:r>
              <a:rPr dirty="0"/>
              <a:t>There are a variety of excretory systems that produce urine and they all involve several steps:</a:t>
            </a:r>
          </a:p>
          <a:p>
            <a:pPr marL="839787" marR="81279" lvl="1" indent="-342900">
              <a:buFont typeface="Arial" panose="020B0604020202020204" pitchFamily="34" charset="0"/>
              <a:buChar char="•"/>
              <a:defRPr sz="2400"/>
            </a:pPr>
            <a:r>
              <a:rPr dirty="0"/>
              <a:t>1.  Body fluid is collected</a:t>
            </a:r>
          </a:p>
          <a:p>
            <a:pPr marL="839787" marR="81279" lvl="1" indent="-342900">
              <a:buFont typeface="Arial" panose="020B0604020202020204" pitchFamily="34" charset="0"/>
              <a:buChar char="•"/>
              <a:defRPr sz="2400"/>
            </a:pPr>
            <a:r>
              <a:rPr dirty="0"/>
              <a:t>2.  Filtration through a selectively permeable membrane.</a:t>
            </a:r>
          </a:p>
          <a:p>
            <a:pPr marL="839787" marR="81279" lvl="1" indent="-342900">
              <a:buFont typeface="Arial" panose="020B0604020202020204" pitchFamily="34" charset="0"/>
              <a:buChar char="•"/>
              <a:defRPr sz="2400"/>
            </a:pPr>
            <a:r>
              <a:rPr dirty="0"/>
              <a:t>3.  Formation of filtrate.</a:t>
            </a:r>
          </a:p>
          <a:p>
            <a:pPr marL="839787" marR="81279" lvl="1" indent="-342900">
              <a:buFont typeface="Arial" panose="020B0604020202020204" pitchFamily="34" charset="0"/>
              <a:buChar char="•"/>
              <a:defRPr sz="2400"/>
            </a:pPr>
            <a:r>
              <a:rPr dirty="0"/>
              <a:t>4.  Selective reabsorption of resources: sugars, amino acids.</a:t>
            </a:r>
          </a:p>
          <a:p>
            <a:pPr marL="839787" marR="81279" lvl="1" indent="-342900">
              <a:buFont typeface="Arial" panose="020B0604020202020204" pitchFamily="34" charset="0"/>
              <a:buChar char="•"/>
              <a:defRPr sz="2400"/>
            </a:pPr>
            <a:r>
              <a:rPr dirty="0"/>
              <a:t>5.  Nonessential solutes are left in the fluid.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Excretory Systems"/>
          <p:cNvSpPr txBox="1">
            <a:spLocks noGrp="1"/>
          </p:cNvSpPr>
          <p:nvPr>
            <p:ph type="title"/>
          </p:nvPr>
        </p:nvSpPr>
        <p:spPr>
          <a:xfrm>
            <a:off x="685800" y="76200"/>
            <a:ext cx="7772400" cy="2209800"/>
          </a:xfrm>
          <a:prstGeom prst="rect">
            <a:avLst/>
          </a:prstGeom>
        </p:spPr>
        <p:txBody>
          <a:bodyPr/>
          <a:lstStyle>
            <a:lvl1pPr marR="81279" indent="0"/>
          </a:lstStyle>
          <a:p>
            <a:r>
              <a:t>Excretory Systems</a:t>
            </a:r>
          </a:p>
        </p:txBody>
      </p:sp>
      <p:sp>
        <p:nvSpPr>
          <p:cNvPr id="96" name="Excretory systems are all built using the same basic functions:…"/>
          <p:cNvSpPr txBox="1">
            <a:spLocks noGrp="1"/>
          </p:cNvSpPr>
          <p:nvPr>
            <p:ph type="body" sz="half" idx="1"/>
          </p:nvPr>
        </p:nvSpPr>
        <p:spPr>
          <a:xfrm>
            <a:off x="304800" y="2286000"/>
            <a:ext cx="5257800" cy="4572000"/>
          </a:xfrm>
          <a:prstGeom prst="rect">
            <a:avLst/>
          </a:prstGeom>
        </p:spPr>
        <p:txBody>
          <a:bodyPr/>
          <a:lstStyle>
            <a:lvl1pPr marR="81279"/>
            <a:lvl2pPr marR="81279"/>
          </a:lstStyle>
          <a:p>
            <a:pPr>
              <a:buFont typeface="Arial" panose="020B0604020202020204" pitchFamily="34" charset="0"/>
              <a:buChar char="•"/>
            </a:pPr>
            <a:r>
              <a:rPr dirty="0"/>
              <a:t>Excretory systems are all built using the same basic functions: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dirty="0"/>
              <a:t>A network of tubules provide a large surface area for the exchange of water, solutes, and wastes.</a:t>
            </a:r>
          </a:p>
        </p:txBody>
      </p:sp>
      <p:pic>
        <p:nvPicPr>
          <p:cNvPr id="97" name="image.jpg" descr="image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2057400"/>
            <a:ext cx="3430588" cy="434498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Vertebrate Kidney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R="81279" indent="0"/>
          </a:lstStyle>
          <a:p>
            <a:r>
              <a:t>Vertebrate Kidneys</a:t>
            </a:r>
          </a:p>
        </p:txBody>
      </p:sp>
      <p:sp>
        <p:nvSpPr>
          <p:cNvPr id="108" name="Vertebrate kidneys function in osmoregulation and excretion.…"/>
          <p:cNvSpPr txBox="1">
            <a:spLocks noGrp="1"/>
          </p:cNvSpPr>
          <p:nvPr>
            <p:ph type="body" idx="1"/>
          </p:nvPr>
        </p:nvSpPr>
        <p:spPr>
          <a:xfrm>
            <a:off x="373710" y="1968500"/>
            <a:ext cx="8389289" cy="4876800"/>
          </a:xfrm>
          <a:prstGeom prst="rect">
            <a:avLst/>
          </a:prstGeom>
        </p:spPr>
        <p:txBody>
          <a:bodyPr/>
          <a:lstStyle/>
          <a:p>
            <a:pPr marR="81279">
              <a:buFont typeface="Arial" panose="020B0604020202020204" pitchFamily="34" charset="0"/>
              <a:buChar char="•"/>
            </a:pPr>
            <a:r>
              <a:rPr dirty="0"/>
              <a:t>Vertebrate kidneys function in osmoregulation and excretion.</a:t>
            </a:r>
          </a:p>
          <a:p>
            <a:pPr marR="81279">
              <a:buFont typeface="Arial" panose="020B0604020202020204" pitchFamily="34" charset="0"/>
              <a:buChar char="•"/>
            </a:pPr>
            <a:r>
              <a:rPr dirty="0"/>
              <a:t>They contain numerous tubules arranged in a highly organized manner.</a:t>
            </a:r>
          </a:p>
          <a:p>
            <a:pPr marR="81279">
              <a:buFont typeface="Arial" panose="020B0604020202020204" pitchFamily="34" charset="0"/>
              <a:buChar char="•"/>
            </a:pPr>
            <a:r>
              <a:rPr dirty="0"/>
              <a:t>A dense network of capillaries is also associated with the ducts and tubules that carry urine out of the kidney-and the body.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Kidney"/>
          <p:cNvSpPr txBox="1">
            <a:spLocks noGrp="1"/>
          </p:cNvSpPr>
          <p:nvPr>
            <p:ph type="title"/>
          </p:nvPr>
        </p:nvSpPr>
        <p:spPr>
          <a:xfrm>
            <a:off x="692675" y="171880"/>
            <a:ext cx="7344420" cy="1143000"/>
          </a:xfrm>
          <a:prstGeom prst="rect">
            <a:avLst/>
          </a:prstGeom>
        </p:spPr>
        <p:txBody>
          <a:bodyPr/>
          <a:lstStyle>
            <a:lvl1pPr marR="81279" indent="0"/>
          </a:lstStyle>
          <a:p>
            <a:pPr algn="r"/>
            <a:r>
              <a:rPr dirty="0"/>
              <a:t>Kidney</a:t>
            </a:r>
          </a:p>
        </p:txBody>
      </p:sp>
      <p:sp>
        <p:nvSpPr>
          <p:cNvPr id="111" name="The renal artery supplies the kidney with blood; the renal vein drains it.…"/>
          <p:cNvSpPr txBox="1">
            <a:spLocks noGrp="1"/>
          </p:cNvSpPr>
          <p:nvPr>
            <p:ph type="body" idx="1"/>
          </p:nvPr>
        </p:nvSpPr>
        <p:spPr>
          <a:xfrm>
            <a:off x="137027" y="228600"/>
            <a:ext cx="4953000" cy="5765800"/>
          </a:xfrm>
          <a:prstGeom prst="rect">
            <a:avLst/>
          </a:prstGeom>
        </p:spPr>
        <p:txBody>
          <a:bodyPr/>
          <a:lstStyle/>
          <a:p>
            <a:pPr marR="81279">
              <a:buFont typeface="Arial" panose="020B0604020202020204" pitchFamily="34" charset="0"/>
              <a:buChar char="•"/>
              <a:defRPr sz="2800"/>
            </a:pPr>
            <a:r>
              <a:rPr dirty="0"/>
              <a:t>The renal artery supplies the kidney with blood; the renal vein drains it.</a:t>
            </a:r>
          </a:p>
          <a:p>
            <a:pPr marR="81279">
              <a:buFont typeface="Arial" panose="020B0604020202020204" pitchFamily="34" charset="0"/>
              <a:buChar char="•"/>
              <a:defRPr sz="2800"/>
            </a:pPr>
            <a:r>
              <a:rPr dirty="0"/>
              <a:t>The composition of blood in the renal artery is different from that of the renal vein.</a:t>
            </a:r>
          </a:p>
          <a:p>
            <a:pPr marR="81279">
              <a:buFont typeface="Arial" panose="020B0604020202020204" pitchFamily="34" charset="0"/>
              <a:buChar char="•"/>
              <a:defRPr sz="2800"/>
            </a:pPr>
            <a:r>
              <a:rPr dirty="0"/>
              <a:t>Urine exits the kidney through the ureter.</a:t>
            </a:r>
          </a:p>
          <a:p>
            <a:pPr marR="81279">
              <a:buFont typeface="Arial" panose="020B0604020202020204" pitchFamily="34" charset="0"/>
              <a:buChar char="•"/>
              <a:defRPr sz="2800"/>
            </a:pPr>
            <a:r>
              <a:rPr dirty="0"/>
              <a:t>These drain to the urinary bladder.</a:t>
            </a:r>
          </a:p>
          <a:p>
            <a:pPr marR="81279">
              <a:buFont typeface="Arial" panose="020B0604020202020204" pitchFamily="34" charset="0"/>
              <a:buChar char="•"/>
              <a:defRPr sz="2800"/>
            </a:pPr>
            <a:r>
              <a:rPr dirty="0"/>
              <a:t>The urine exits through the urethra.</a:t>
            </a:r>
          </a:p>
        </p:txBody>
      </p:sp>
      <p:pic>
        <p:nvPicPr>
          <p:cNvPr id="112" name="image.tiff" descr="image.tif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270500" y="2146300"/>
            <a:ext cx="3784600" cy="363855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113" name="http://www.ivy-rose.co.uk/Topics/Urinary/UrinarySystem_cIvyRose.jpg"/>
          <p:cNvSpPr/>
          <p:nvPr/>
        </p:nvSpPr>
        <p:spPr>
          <a:xfrm>
            <a:off x="5789612" y="5867400"/>
            <a:ext cx="2990256" cy="12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marL="39687" marR="40639">
              <a:buClr>
                <a:srgbClr val="011993"/>
              </a:buClr>
              <a:buFont typeface="Times Roman"/>
              <a:defRPr sz="800"/>
            </a:lvl1pPr>
          </a:lstStyle>
          <a:p>
            <a:r>
              <a:t>http://www.ivy-rose.co.uk/Topics/Urinary/UrinarySystem_cIvyRose.jpg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ravismulthaupt.com"/>
          <p:cNvSpPr/>
          <p:nvPr/>
        </p:nvSpPr>
        <p:spPr>
          <a:xfrm>
            <a:off x="3124200" y="6248400"/>
            <a:ext cx="2921000" cy="20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marL="39687" marR="40639" algn="ctr">
              <a:buClr>
                <a:srgbClr val="000000"/>
              </a:buClr>
              <a:buFont typeface="Arial"/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travismulthaupt.com</a:t>
            </a:r>
          </a:p>
        </p:txBody>
      </p:sp>
      <p:pic>
        <p:nvPicPr>
          <p:cNvPr id="116" name="image.jpg" descr="image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62062" y="0"/>
            <a:ext cx="6621463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Mammalian Kidney"/>
          <p:cNvSpPr txBox="1">
            <a:spLocks noGrp="1"/>
          </p:cNvSpPr>
          <p:nvPr>
            <p:ph type="title"/>
          </p:nvPr>
        </p:nvSpPr>
        <p:spPr>
          <a:xfrm>
            <a:off x="685800" y="457200"/>
            <a:ext cx="7772400" cy="1447800"/>
          </a:xfrm>
          <a:prstGeom prst="rect">
            <a:avLst/>
          </a:prstGeom>
        </p:spPr>
        <p:txBody>
          <a:bodyPr/>
          <a:lstStyle>
            <a:lvl1pPr marR="81279" indent="0"/>
          </a:lstStyle>
          <a:p>
            <a:r>
              <a:t>Mammalian Kidney</a:t>
            </a:r>
          </a:p>
        </p:txBody>
      </p:sp>
      <p:sp>
        <p:nvSpPr>
          <p:cNvPr id="119" name="It is broken into two parts:…"/>
          <p:cNvSpPr txBox="1">
            <a:spLocks noGrp="1"/>
          </p:cNvSpPr>
          <p:nvPr>
            <p:ph type="body" sz="half" idx="1"/>
          </p:nvPr>
        </p:nvSpPr>
        <p:spPr>
          <a:xfrm>
            <a:off x="152400" y="1905000"/>
            <a:ext cx="4800600" cy="4953000"/>
          </a:xfrm>
          <a:prstGeom prst="rect">
            <a:avLst/>
          </a:prstGeom>
        </p:spPr>
        <p:txBody>
          <a:bodyPr/>
          <a:lstStyle/>
          <a:p>
            <a:pPr marR="81279">
              <a:buFont typeface="Arial" panose="020B0604020202020204" pitchFamily="34" charset="0"/>
              <a:buChar char="•"/>
            </a:pPr>
            <a:r>
              <a:rPr dirty="0"/>
              <a:t>It is broken into two parts:</a:t>
            </a:r>
          </a:p>
          <a:p>
            <a:pPr marL="954087" marR="81279" lvl="1" indent="-457200">
              <a:buFont typeface="Arial" panose="020B0604020202020204" pitchFamily="34" charset="0"/>
              <a:buChar char="•"/>
            </a:pPr>
            <a:r>
              <a:rPr dirty="0"/>
              <a:t>1.  The inner medulla</a:t>
            </a:r>
          </a:p>
          <a:p>
            <a:pPr marL="954087" marR="81279" lvl="1" indent="-457200">
              <a:buFont typeface="Arial" panose="020B0604020202020204" pitchFamily="34" charset="0"/>
              <a:buChar char="•"/>
            </a:pPr>
            <a:r>
              <a:rPr dirty="0"/>
              <a:t>2.  The outer cortex</a:t>
            </a:r>
          </a:p>
          <a:p>
            <a:pPr marR="81279">
              <a:buFont typeface="Arial" panose="020B0604020202020204" pitchFamily="34" charset="0"/>
              <a:buChar char="•"/>
            </a:pPr>
            <a:r>
              <a:rPr dirty="0"/>
              <a:t>Both regions are packed with excretory tubules and blood vessels.</a:t>
            </a:r>
          </a:p>
        </p:txBody>
      </p:sp>
      <p:pic>
        <p:nvPicPr>
          <p:cNvPr id="120" name="image.tiff" descr="image.tif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993900"/>
            <a:ext cx="4114800" cy="37719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1" name="http://www.ivy-rose.co.uk/"/>
          <p:cNvSpPr/>
          <p:nvPr/>
        </p:nvSpPr>
        <p:spPr>
          <a:xfrm>
            <a:off x="7696200" y="5867400"/>
            <a:ext cx="1143497" cy="12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marL="39687" marR="40639">
              <a:buClr>
                <a:srgbClr val="011993"/>
              </a:buClr>
              <a:buFont typeface="Times Roman"/>
              <a:defRPr sz="800"/>
            </a:lvl1pPr>
          </a:lstStyle>
          <a:p>
            <a:r>
              <a:t>http://www.ivy-rose.co.uk/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Mammalian Kidney"/>
          <p:cNvSpPr txBox="1">
            <a:spLocks noGrp="1"/>
          </p:cNvSpPr>
          <p:nvPr>
            <p:ph type="title"/>
          </p:nvPr>
        </p:nvSpPr>
        <p:spPr>
          <a:xfrm>
            <a:off x="152400" y="188981"/>
            <a:ext cx="5334000" cy="1041018"/>
          </a:xfrm>
          <a:prstGeom prst="rect">
            <a:avLst/>
          </a:prstGeom>
        </p:spPr>
        <p:txBody>
          <a:bodyPr/>
          <a:lstStyle>
            <a:lvl1pPr marR="81279" indent="0"/>
          </a:lstStyle>
          <a:p>
            <a:r>
              <a:rPr dirty="0"/>
              <a:t>Mammalian Kidney</a:t>
            </a:r>
          </a:p>
        </p:txBody>
      </p:sp>
      <p:sp>
        <p:nvSpPr>
          <p:cNvPr id="124" name="The nephron is the functional unit.…"/>
          <p:cNvSpPr txBox="1">
            <a:spLocks noGrp="1"/>
          </p:cNvSpPr>
          <p:nvPr>
            <p:ph type="body" idx="1"/>
          </p:nvPr>
        </p:nvSpPr>
        <p:spPr>
          <a:xfrm>
            <a:off x="119063" y="1560667"/>
            <a:ext cx="5334000" cy="4119461"/>
          </a:xfrm>
          <a:prstGeom prst="rect">
            <a:avLst/>
          </a:prstGeom>
        </p:spPr>
        <p:txBody>
          <a:bodyPr/>
          <a:lstStyle/>
          <a:p>
            <a:pPr marR="81279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sz="2800" dirty="0"/>
              <a:t>The nephron is the functional unit.</a:t>
            </a:r>
          </a:p>
          <a:p>
            <a:pPr marR="81279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sz="2800" dirty="0"/>
              <a:t>One end contains a ball of capillaries called the glomerulus.</a:t>
            </a:r>
          </a:p>
          <a:p>
            <a:pPr marR="81279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sz="2800" dirty="0"/>
              <a:t>The blind end of the tubule is a cup-shaped swelling called Bowman</a:t>
            </a:r>
            <a:r>
              <a:rPr sz="2800" dirty="0">
                <a:latin typeface="+mj-lt"/>
                <a:ea typeface="+mj-ea"/>
                <a:cs typeface="+mj-cs"/>
                <a:sym typeface="Arial"/>
              </a:rPr>
              <a:t>’</a:t>
            </a:r>
            <a:r>
              <a:rPr sz="2800" dirty="0"/>
              <a:t>s capsule which surrounds the glomerulus.</a:t>
            </a:r>
          </a:p>
        </p:txBody>
      </p:sp>
      <p:pic>
        <p:nvPicPr>
          <p:cNvPr id="125" name="image.tiff" descr="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3660" y="2268667"/>
            <a:ext cx="3208463" cy="401167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6" name="http://www.lab.anhb.uwa.edu.au/mb140/CorePages/Urinary/Images/kidneydiagram.jpg"/>
          <p:cNvSpPr/>
          <p:nvPr/>
        </p:nvSpPr>
        <p:spPr>
          <a:xfrm>
            <a:off x="6296511" y="6297671"/>
            <a:ext cx="2761012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marL="39687" marR="40639">
              <a:buClr>
                <a:srgbClr val="011993"/>
              </a:buClr>
              <a:buFont typeface="Times Roman"/>
              <a:defRPr sz="800"/>
            </a:lvl1pPr>
          </a:lstStyle>
          <a:p>
            <a:r>
              <a:rPr sz="600" dirty="0"/>
              <a:t>http://</a:t>
            </a:r>
            <a:r>
              <a:rPr sz="600" dirty="0" err="1"/>
              <a:t>www.lab.anhb.uwa.edu.au</a:t>
            </a:r>
            <a:r>
              <a:rPr sz="600" dirty="0"/>
              <a:t>/mb140/</a:t>
            </a:r>
            <a:r>
              <a:rPr sz="600" dirty="0" err="1"/>
              <a:t>CorePages</a:t>
            </a:r>
            <a:r>
              <a:rPr sz="600" dirty="0"/>
              <a:t>/Urinary/Images/</a:t>
            </a:r>
            <a:r>
              <a:rPr sz="600" dirty="0" err="1"/>
              <a:t>kidneydiagram.jpg</a:t>
            </a:r>
            <a:endParaRPr sz="600" dirty="0"/>
          </a:p>
        </p:txBody>
      </p:sp>
      <p:pic>
        <p:nvPicPr>
          <p:cNvPr id="127" name="image.tiff" descr="image.tif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44079" y="50799"/>
            <a:ext cx="2743200" cy="20574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8" name="http://courses.washington.edu/hubio562/diabeticNephropathy/normalGlom.html"/>
          <p:cNvSpPr/>
          <p:nvPr/>
        </p:nvSpPr>
        <p:spPr>
          <a:xfrm>
            <a:off x="6344079" y="2133601"/>
            <a:ext cx="2665877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marL="39687" marR="40639">
              <a:buClr>
                <a:srgbClr val="011993"/>
              </a:buClr>
              <a:buFont typeface="Times Roman"/>
              <a:defRPr sz="800"/>
            </a:lvl1pPr>
          </a:lstStyle>
          <a:p>
            <a:r>
              <a:rPr sz="600" dirty="0"/>
              <a:t>http://</a:t>
            </a:r>
            <a:r>
              <a:rPr sz="600" dirty="0" err="1"/>
              <a:t>courses.washington.edu</a:t>
            </a:r>
            <a:r>
              <a:rPr sz="600" dirty="0"/>
              <a:t>/hubio562/</a:t>
            </a:r>
            <a:r>
              <a:rPr sz="600" dirty="0" err="1"/>
              <a:t>diabeticNephropathy</a:t>
            </a:r>
            <a:r>
              <a:rPr sz="600" dirty="0"/>
              <a:t>/</a:t>
            </a:r>
            <a:r>
              <a:rPr sz="600" dirty="0" err="1"/>
              <a:t>normalGlom.html</a:t>
            </a:r>
            <a:endParaRPr sz="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3FEEBA-BED8-F35E-777B-A60E373A70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77" y="5827997"/>
            <a:ext cx="5735626" cy="939349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ravismulthaupt.com"/>
          <p:cNvSpPr/>
          <p:nvPr/>
        </p:nvSpPr>
        <p:spPr>
          <a:xfrm>
            <a:off x="3124200" y="6248400"/>
            <a:ext cx="2921000" cy="20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marL="39687" marR="40639" algn="ctr">
              <a:buClr>
                <a:srgbClr val="000000"/>
              </a:buClr>
              <a:buFont typeface="Arial"/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travismulthaupt.com</a:t>
            </a:r>
          </a:p>
        </p:txBody>
      </p:sp>
      <p:pic>
        <p:nvPicPr>
          <p:cNvPr id="131" name="image.jpg" descr="image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57150"/>
            <a:ext cx="9144001" cy="67198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ravismulthaupt.com"/>
          <p:cNvSpPr/>
          <p:nvPr/>
        </p:nvSpPr>
        <p:spPr>
          <a:xfrm>
            <a:off x="3124200" y="6248400"/>
            <a:ext cx="2921000" cy="20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marL="39687" marR="40639" algn="ctr">
              <a:buClr>
                <a:srgbClr val="000000"/>
              </a:buClr>
              <a:buFont typeface="Arial"/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travismulthaupt.com</a:t>
            </a:r>
          </a:p>
        </p:txBody>
      </p:sp>
      <p:pic>
        <p:nvPicPr>
          <p:cNvPr id="13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514" y="0"/>
            <a:ext cx="7106972" cy="6858000"/>
          </a:xfrm>
          <a:prstGeom prst="rect">
            <a:avLst/>
          </a:prstGeom>
        </p:spPr>
      </p:pic>
      <p:sp>
        <p:nvSpPr>
          <p:cNvPr id="135" name="https://basicmedicalkey.com/diuretic-agents/"/>
          <p:cNvSpPr txBox="1"/>
          <p:nvPr/>
        </p:nvSpPr>
        <p:spPr>
          <a:xfrm>
            <a:off x="1000070" y="6248400"/>
            <a:ext cx="1514821" cy="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"/>
            </a:lvl1pPr>
          </a:lstStyle>
          <a:p>
            <a:r>
              <a:t>https://basicmedicalkey.com/diuretic-agents/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Osmoregulation &amp; Excre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R="81279" indent="0"/>
          </a:lstStyle>
          <a:p>
            <a:r>
              <a:t>Osmoregulation &amp; Excretion</a:t>
            </a:r>
          </a:p>
        </p:txBody>
      </p:sp>
      <p:sp>
        <p:nvSpPr>
          <p:cNvPr id="51" name="Osmoregulation is the process by which animals regulate solute concentrations and balance the gain and loss of water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R="81279">
              <a:buFont typeface="Arial" panose="020B0604020202020204" pitchFamily="34" charset="0"/>
              <a:buChar char="•"/>
            </a:pPr>
            <a:r>
              <a:rPr dirty="0"/>
              <a:t>Osmoregulation is the process by which animals regulate solute concentrations and balance the gain and loss of water.</a:t>
            </a:r>
          </a:p>
          <a:p>
            <a:pPr marR="81279">
              <a:buFont typeface="Arial" panose="020B0604020202020204" pitchFamily="34" charset="0"/>
              <a:buChar char="•"/>
            </a:pPr>
            <a:r>
              <a:rPr dirty="0"/>
              <a:t>Excretion is how animals get rid of nitrogen containing waste products.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B6483F-1C28-18FB-C690-EFE9CD12D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762" y="5456978"/>
            <a:ext cx="7772400" cy="1020022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Mammalian Kidney"/>
          <p:cNvSpPr txBox="1">
            <a:spLocks noGrp="1"/>
          </p:cNvSpPr>
          <p:nvPr>
            <p:ph type="title"/>
          </p:nvPr>
        </p:nvSpPr>
        <p:spPr>
          <a:xfrm>
            <a:off x="685800" y="0"/>
            <a:ext cx="7772400" cy="1447800"/>
          </a:xfrm>
          <a:prstGeom prst="rect">
            <a:avLst/>
          </a:prstGeom>
        </p:spPr>
        <p:txBody>
          <a:bodyPr/>
          <a:lstStyle>
            <a:lvl1pPr marR="81279" indent="0"/>
          </a:lstStyle>
          <a:p>
            <a:r>
              <a:t>Mammalian Kidney</a:t>
            </a:r>
          </a:p>
        </p:txBody>
      </p:sp>
      <p:sp>
        <p:nvSpPr>
          <p:cNvPr id="138" name="Filtration occurs as blood pressure forces fluid from the blood in the glomerulus into the lumen of Bowman’s capsule.…"/>
          <p:cNvSpPr txBox="1">
            <a:spLocks noGrp="1"/>
          </p:cNvSpPr>
          <p:nvPr>
            <p:ph type="body" idx="1"/>
          </p:nvPr>
        </p:nvSpPr>
        <p:spPr>
          <a:xfrm>
            <a:off x="464075" y="1308100"/>
            <a:ext cx="5410200" cy="5257800"/>
          </a:xfrm>
          <a:prstGeom prst="rect">
            <a:avLst/>
          </a:prstGeom>
        </p:spPr>
        <p:txBody>
          <a:bodyPr/>
          <a:lstStyle/>
          <a:p>
            <a:pPr marR="81279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dirty="0"/>
              <a:t>Filtration occurs as blood pressure forces fluid from the blood in the glomerulus into the lumen of Bowman</a:t>
            </a:r>
            <a:r>
              <a:rPr dirty="0">
                <a:latin typeface="+mj-lt"/>
                <a:ea typeface="+mj-ea"/>
                <a:cs typeface="+mj-cs"/>
                <a:sym typeface="Arial"/>
              </a:rPr>
              <a:t>’</a:t>
            </a:r>
            <a:r>
              <a:rPr dirty="0"/>
              <a:t>s capsule. </a:t>
            </a:r>
          </a:p>
          <a:p>
            <a:pPr marR="81279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dirty="0"/>
              <a:t>The porous capillaries along with podocytes are permeable to water and small solutes.</a:t>
            </a:r>
          </a:p>
          <a:p>
            <a:pPr marR="81279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dirty="0"/>
              <a:t>Larger molecules cannot                     pass through. </a:t>
            </a:r>
          </a:p>
        </p:txBody>
      </p:sp>
      <p:pic>
        <p:nvPicPr>
          <p:cNvPr id="139" name="image.tiff" descr="image.tif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3962400"/>
            <a:ext cx="2743200" cy="27432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0" name="http://www.uni-ulm.de/elektronenmikroskopie/GLOMERULUS.jpg"/>
          <p:cNvSpPr/>
          <p:nvPr/>
        </p:nvSpPr>
        <p:spPr>
          <a:xfrm>
            <a:off x="6210126" y="6694487"/>
            <a:ext cx="2174313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marL="39687" marR="40639">
              <a:buClr>
                <a:srgbClr val="011993"/>
              </a:buClr>
              <a:buFont typeface="Times Roman"/>
              <a:defRPr sz="800"/>
            </a:lvl1pPr>
          </a:lstStyle>
          <a:p>
            <a:r>
              <a:rPr sz="600" dirty="0"/>
              <a:t>http://</a:t>
            </a:r>
            <a:r>
              <a:rPr sz="600" dirty="0" err="1"/>
              <a:t>www.uni-ulm.de</a:t>
            </a:r>
            <a:r>
              <a:rPr sz="600" dirty="0"/>
              <a:t>/</a:t>
            </a:r>
            <a:r>
              <a:rPr sz="600" dirty="0" err="1"/>
              <a:t>elektronenmikroskopie</a:t>
            </a:r>
            <a:r>
              <a:rPr sz="600" dirty="0"/>
              <a:t>/</a:t>
            </a:r>
            <a:r>
              <a:rPr sz="600" dirty="0" err="1"/>
              <a:t>GLOMERULUS.jpg</a:t>
            </a:r>
            <a:endParaRPr sz="600" dirty="0"/>
          </a:p>
        </p:txBody>
      </p:sp>
      <p:pic>
        <p:nvPicPr>
          <p:cNvPr id="141" name="image.tiff" descr="image.tif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256337" y="990600"/>
            <a:ext cx="2724151" cy="28194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2" name="http://www.liv.ac.uk/~petesmif/teaching/1bds_mb/notes/kidney/images/prox.gif"/>
          <p:cNvSpPr/>
          <p:nvPr/>
        </p:nvSpPr>
        <p:spPr>
          <a:xfrm>
            <a:off x="6456611" y="3834491"/>
            <a:ext cx="2534989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marL="39687" marR="40639">
              <a:buClr>
                <a:srgbClr val="011993"/>
              </a:buClr>
              <a:buFont typeface="Times Roman"/>
              <a:defRPr sz="800"/>
            </a:lvl1pPr>
          </a:lstStyle>
          <a:p>
            <a:r>
              <a:rPr sz="600" dirty="0"/>
              <a:t>http://</a:t>
            </a:r>
            <a:r>
              <a:rPr sz="600" dirty="0" err="1"/>
              <a:t>www.liv.ac.uk</a:t>
            </a:r>
            <a:r>
              <a:rPr sz="600" dirty="0"/>
              <a:t>/~</a:t>
            </a:r>
            <a:r>
              <a:rPr sz="600" dirty="0" err="1"/>
              <a:t>petesmif</a:t>
            </a:r>
            <a:r>
              <a:rPr sz="600" dirty="0"/>
              <a:t>/teaching/1bds_mb/notes/kidney/images/</a:t>
            </a:r>
            <a:r>
              <a:rPr sz="600" dirty="0" err="1"/>
              <a:t>prox.gif</a:t>
            </a:r>
            <a:endParaRPr sz="600" dirty="0"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Mammalian Kidney"/>
          <p:cNvSpPr txBox="1"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prstGeom prst="rect">
            <a:avLst/>
          </a:prstGeom>
        </p:spPr>
        <p:txBody>
          <a:bodyPr/>
          <a:lstStyle>
            <a:lvl1pPr marR="81279" indent="0"/>
          </a:lstStyle>
          <a:p>
            <a:r>
              <a:t>Mammalian Kidney</a:t>
            </a:r>
          </a:p>
        </p:txBody>
      </p:sp>
      <p:sp>
        <p:nvSpPr>
          <p:cNvPr id="145" name="The filtrate contains salts, glucose, aa’s, vitamins, nitrogenous wastes.…"/>
          <p:cNvSpPr txBox="1">
            <a:spLocks noGrp="1"/>
          </p:cNvSpPr>
          <p:nvPr>
            <p:ph type="body" idx="1"/>
          </p:nvPr>
        </p:nvSpPr>
        <p:spPr>
          <a:xfrm>
            <a:off x="152400" y="1219200"/>
            <a:ext cx="7772400" cy="4876800"/>
          </a:xfrm>
          <a:prstGeom prst="rect">
            <a:avLst/>
          </a:prstGeom>
        </p:spPr>
        <p:txBody>
          <a:bodyPr/>
          <a:lstStyle/>
          <a:p>
            <a:pPr marR="81279">
              <a:buFont typeface="Arial" panose="020B0604020202020204" pitchFamily="34" charset="0"/>
              <a:buChar char="•"/>
            </a:pPr>
            <a:r>
              <a:rPr dirty="0"/>
              <a:t>The filtrate contains salts, glucose, a</a:t>
            </a:r>
            <a:r>
              <a:rPr lang="en-US" dirty="0"/>
              <a:t>mino acids</a:t>
            </a:r>
            <a:r>
              <a:rPr dirty="0"/>
              <a:t>, vitamins, nitrogenous wastes.</a:t>
            </a:r>
          </a:p>
          <a:p>
            <a:pPr marR="81279">
              <a:buFont typeface="Arial" panose="020B0604020202020204" pitchFamily="34" charset="0"/>
              <a:buChar char="•"/>
            </a:pPr>
            <a:r>
              <a:rPr dirty="0"/>
              <a:t>After filtration in Bowman</a:t>
            </a:r>
            <a:r>
              <a:rPr dirty="0">
                <a:latin typeface="+mj-lt"/>
                <a:ea typeface="+mj-ea"/>
                <a:cs typeface="+mj-cs"/>
                <a:sym typeface="Arial"/>
              </a:rPr>
              <a:t>’</a:t>
            </a:r>
            <a:r>
              <a:rPr dirty="0"/>
              <a:t>s capsule, the filtrate passes through 3 regions of the nephron:</a:t>
            </a:r>
          </a:p>
          <a:p>
            <a:pPr marL="954087" marR="81279" lvl="1" indent="-457200">
              <a:buFont typeface="Arial" panose="020B0604020202020204" pitchFamily="34" charset="0"/>
              <a:buChar char="•"/>
            </a:pPr>
            <a:r>
              <a:rPr dirty="0"/>
              <a:t>1.  The proximal tubules</a:t>
            </a:r>
          </a:p>
          <a:p>
            <a:pPr marL="954087" marR="81279" lvl="1" indent="-457200">
              <a:buFont typeface="Arial" panose="020B0604020202020204" pitchFamily="34" charset="0"/>
              <a:buChar char="•"/>
            </a:pPr>
            <a:r>
              <a:rPr dirty="0"/>
              <a:t>2.  The loop of Henle</a:t>
            </a:r>
          </a:p>
          <a:p>
            <a:pPr marL="954087" marR="81279" lvl="1" indent="-457200">
              <a:buFont typeface="Arial" panose="020B0604020202020204" pitchFamily="34" charset="0"/>
              <a:buChar char="•"/>
            </a:pPr>
            <a:r>
              <a:rPr dirty="0"/>
              <a:t>3.  The distal tubule</a:t>
            </a:r>
          </a:p>
        </p:txBody>
      </p:sp>
      <p:pic>
        <p:nvPicPr>
          <p:cNvPr id="146" name="image.tiff" descr="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4505" y="3859936"/>
            <a:ext cx="2300589" cy="2876084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7" name="http://www.lab.anhb.uwa.edu.au/mb140/CorePages/Urinary/Images/kidneydiagram.jpg"/>
          <p:cNvSpPr/>
          <p:nvPr/>
        </p:nvSpPr>
        <p:spPr>
          <a:xfrm>
            <a:off x="6370637" y="6643687"/>
            <a:ext cx="2761012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marL="39687" marR="40639">
              <a:buClr>
                <a:srgbClr val="011993"/>
              </a:buClr>
              <a:buFont typeface="Times Roman"/>
              <a:defRPr sz="800"/>
            </a:lvl1pPr>
          </a:lstStyle>
          <a:p>
            <a:r>
              <a:rPr sz="600" dirty="0"/>
              <a:t>http://</a:t>
            </a:r>
            <a:r>
              <a:rPr sz="600" dirty="0" err="1"/>
              <a:t>www.lab.anhb.uwa.edu.au</a:t>
            </a:r>
            <a:r>
              <a:rPr sz="600" dirty="0"/>
              <a:t>/mb140/</a:t>
            </a:r>
            <a:r>
              <a:rPr sz="600" dirty="0" err="1"/>
              <a:t>CorePages</a:t>
            </a:r>
            <a:r>
              <a:rPr sz="600" dirty="0"/>
              <a:t>/Urinary/Images/</a:t>
            </a:r>
            <a:r>
              <a:rPr sz="600" dirty="0" err="1"/>
              <a:t>kidneydiagram.jpg</a:t>
            </a:r>
            <a:endParaRPr sz="600" dirty="0"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Mammalian Kidney"/>
          <p:cNvSpPr txBox="1"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  <a:prstGeom prst="rect">
            <a:avLst/>
          </a:prstGeom>
        </p:spPr>
        <p:txBody>
          <a:bodyPr/>
          <a:lstStyle>
            <a:lvl1pPr marR="81279" indent="0"/>
          </a:lstStyle>
          <a:p>
            <a:r>
              <a:rPr dirty="0"/>
              <a:t>Mammalian Kidney</a:t>
            </a:r>
          </a:p>
        </p:txBody>
      </p:sp>
      <p:sp>
        <p:nvSpPr>
          <p:cNvPr id="150" name="1.  The proximal tubule is the first part of the tubule that leaves Bowman’s capsule.…"/>
          <p:cNvSpPr txBox="1">
            <a:spLocks noGrp="1"/>
          </p:cNvSpPr>
          <p:nvPr>
            <p:ph type="body" idx="1"/>
          </p:nvPr>
        </p:nvSpPr>
        <p:spPr>
          <a:xfrm>
            <a:off x="76200" y="1676400"/>
            <a:ext cx="5486400" cy="4876800"/>
          </a:xfrm>
          <a:prstGeom prst="rect">
            <a:avLst/>
          </a:prstGeom>
        </p:spPr>
        <p:txBody>
          <a:bodyPr/>
          <a:lstStyle/>
          <a:p>
            <a:pPr marR="81279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sz="2800" dirty="0"/>
              <a:t>1.  The proximal tubule is the first part of the tubule that leaves Bowman</a:t>
            </a:r>
            <a:r>
              <a:rPr sz="2800" dirty="0">
                <a:latin typeface="+mj-lt"/>
                <a:ea typeface="+mj-ea"/>
                <a:cs typeface="+mj-cs"/>
                <a:sym typeface="Arial"/>
              </a:rPr>
              <a:t>’</a:t>
            </a:r>
            <a:r>
              <a:rPr sz="2800" dirty="0"/>
              <a:t>s capsule.</a:t>
            </a:r>
          </a:p>
          <a:p>
            <a:pPr marR="81279"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dirty="0"/>
              <a:t>The proximal convoluted tubule selectively reabsorbs useful substances by active transport.</a:t>
            </a:r>
          </a:p>
        </p:txBody>
      </p:sp>
      <p:pic>
        <p:nvPicPr>
          <p:cNvPr id="151" name="image.tiff" descr="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2667000"/>
            <a:ext cx="3048000" cy="38100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2" name="http://www.lab.anhb.uwa.edu.au/mb140/CorePages/Urinary/Images/kidneydiagram.jpg"/>
          <p:cNvSpPr/>
          <p:nvPr/>
        </p:nvSpPr>
        <p:spPr>
          <a:xfrm>
            <a:off x="5943600" y="6507033"/>
            <a:ext cx="2761012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marL="39687" marR="40639">
              <a:buClr>
                <a:srgbClr val="011993"/>
              </a:buClr>
              <a:buFont typeface="Times Roman"/>
              <a:defRPr sz="800"/>
            </a:lvl1pPr>
          </a:lstStyle>
          <a:p>
            <a:r>
              <a:rPr sz="600" dirty="0"/>
              <a:t>http://</a:t>
            </a:r>
            <a:r>
              <a:rPr sz="600" dirty="0" err="1"/>
              <a:t>www.lab.anhb.uwa.edu.au</a:t>
            </a:r>
            <a:r>
              <a:rPr sz="600" dirty="0"/>
              <a:t>/mb140/</a:t>
            </a:r>
            <a:r>
              <a:rPr sz="600" dirty="0" err="1"/>
              <a:t>CorePages</a:t>
            </a:r>
            <a:r>
              <a:rPr sz="600" dirty="0"/>
              <a:t>/Urinary/Images/</a:t>
            </a:r>
            <a:r>
              <a:rPr sz="600" dirty="0" err="1"/>
              <a:t>kidneydiagram.jpg</a:t>
            </a:r>
            <a:endParaRPr sz="600" dirty="0"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Mammalian Kidney"/>
          <p:cNvSpPr txBox="1"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prstGeom prst="rect">
            <a:avLst/>
          </a:prstGeom>
        </p:spPr>
        <p:txBody>
          <a:bodyPr/>
          <a:lstStyle>
            <a:lvl1pPr marR="81279" indent="0"/>
          </a:lstStyle>
          <a:p>
            <a:r>
              <a:rPr dirty="0"/>
              <a:t>Mammalian Kidney</a:t>
            </a:r>
          </a:p>
        </p:txBody>
      </p:sp>
      <p:sp>
        <p:nvSpPr>
          <p:cNvPr id="155" name="2.  The loop of Henle consists of the descending limb, a sharp hairpin turn, and the ascending limb.…"/>
          <p:cNvSpPr txBox="1">
            <a:spLocks noGrp="1"/>
          </p:cNvSpPr>
          <p:nvPr>
            <p:ph type="body" idx="1"/>
          </p:nvPr>
        </p:nvSpPr>
        <p:spPr>
          <a:xfrm>
            <a:off x="76200" y="1676400"/>
            <a:ext cx="5486400" cy="4876800"/>
          </a:xfrm>
          <a:prstGeom prst="rect">
            <a:avLst/>
          </a:prstGeom>
        </p:spPr>
        <p:txBody>
          <a:bodyPr/>
          <a:lstStyle/>
          <a:p>
            <a:pPr marR="81279">
              <a:lnSpc>
                <a:spcPct val="90000"/>
              </a:lnSpc>
              <a:buFont typeface="Arial" panose="020B0604020202020204" pitchFamily="34" charset="0"/>
              <a:buChar char="•"/>
              <a:defRPr sz="2800"/>
            </a:pPr>
            <a:r>
              <a:rPr dirty="0"/>
              <a:t>2.  The loop of Henle consists of the descending limb, a sharp hairpin turn, and the ascending limb.</a:t>
            </a:r>
          </a:p>
          <a:p>
            <a:pPr marR="81279" lvl="1">
              <a:lnSpc>
                <a:spcPct val="90000"/>
              </a:lnSpc>
              <a:buFont typeface="Arial" panose="020B0604020202020204" pitchFamily="34" charset="0"/>
              <a:buChar char="•"/>
              <a:defRPr sz="2600"/>
            </a:pPr>
            <a:r>
              <a:rPr dirty="0"/>
              <a:t>The length of the loop of Henle is positively correlated with the need for water conservation in animals.</a:t>
            </a:r>
          </a:p>
          <a:p>
            <a:pPr marR="81279" lvl="1">
              <a:lnSpc>
                <a:spcPct val="90000"/>
              </a:lnSpc>
              <a:buFont typeface="Arial" panose="020B0604020202020204" pitchFamily="34" charset="0"/>
              <a:buChar char="•"/>
              <a:defRPr sz="2600"/>
            </a:pPr>
            <a:r>
              <a:rPr dirty="0"/>
              <a:t>The drier the environment, the longer the loop of Henle.</a:t>
            </a:r>
          </a:p>
        </p:txBody>
      </p:sp>
      <p:pic>
        <p:nvPicPr>
          <p:cNvPr id="156" name="image.tiff" descr="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2667000"/>
            <a:ext cx="3048000" cy="38100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7" name="http://www.lab.anhb.uwa.edu.au/mb140/CorePages/Urinary/Images/kidneydiagram.jpg"/>
          <p:cNvSpPr/>
          <p:nvPr/>
        </p:nvSpPr>
        <p:spPr>
          <a:xfrm>
            <a:off x="5943600" y="6477000"/>
            <a:ext cx="2761012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marL="39687" marR="40639">
              <a:buClr>
                <a:srgbClr val="011993"/>
              </a:buClr>
              <a:buFont typeface="Times Roman"/>
              <a:defRPr sz="800"/>
            </a:lvl1pPr>
          </a:lstStyle>
          <a:p>
            <a:r>
              <a:rPr sz="600" dirty="0"/>
              <a:t>http://</a:t>
            </a:r>
            <a:r>
              <a:rPr sz="600" dirty="0" err="1"/>
              <a:t>www.lab.anhb.uwa.edu.au</a:t>
            </a:r>
            <a:r>
              <a:rPr sz="600" dirty="0"/>
              <a:t>/mb140/</a:t>
            </a:r>
            <a:r>
              <a:rPr sz="600" dirty="0" err="1"/>
              <a:t>CorePages</a:t>
            </a:r>
            <a:r>
              <a:rPr sz="600" dirty="0"/>
              <a:t>/Urinary/Images/</a:t>
            </a:r>
            <a:r>
              <a:rPr sz="600" dirty="0" err="1"/>
              <a:t>kidneydiagram.jpg</a:t>
            </a:r>
            <a:endParaRPr sz="600" dirty="0"/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Mammalian Kidney"/>
          <p:cNvSpPr txBox="1"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prstGeom prst="rect">
            <a:avLst/>
          </a:prstGeom>
        </p:spPr>
        <p:txBody>
          <a:bodyPr/>
          <a:lstStyle>
            <a:lvl1pPr marR="81279" indent="0"/>
          </a:lstStyle>
          <a:p>
            <a:r>
              <a:rPr dirty="0"/>
              <a:t>Mammalian Kidney</a:t>
            </a:r>
          </a:p>
        </p:txBody>
      </p:sp>
      <p:sp>
        <p:nvSpPr>
          <p:cNvPr id="160" name="3.  The distal tubule empties into the collecting duct.  The collecting duct flows into the renal pelvis and gets drained by the ureter."/>
          <p:cNvSpPr txBox="1">
            <a:spLocks noGrp="1"/>
          </p:cNvSpPr>
          <p:nvPr>
            <p:ph type="body" idx="1"/>
          </p:nvPr>
        </p:nvSpPr>
        <p:spPr>
          <a:xfrm>
            <a:off x="76200" y="1676400"/>
            <a:ext cx="5486400" cy="4876800"/>
          </a:xfrm>
          <a:prstGeom prst="rect">
            <a:avLst/>
          </a:prstGeom>
        </p:spPr>
        <p:txBody>
          <a:bodyPr/>
          <a:lstStyle>
            <a:lvl1pPr marR="81279">
              <a:lnSpc>
                <a:spcPct val="90000"/>
              </a:lnSpc>
              <a:defRPr sz="2800"/>
            </a:lvl1pPr>
          </a:lstStyle>
          <a:p>
            <a:pPr>
              <a:buFont typeface="Arial" panose="020B0604020202020204" pitchFamily="34" charset="0"/>
              <a:buChar char="•"/>
            </a:pPr>
            <a:r>
              <a:rPr dirty="0"/>
              <a:t>3.  The distal tubule empties into the collecting duct.  The collecting duct flows into the renal pelvis and gets drained by the ureter.</a:t>
            </a:r>
          </a:p>
        </p:txBody>
      </p:sp>
      <p:pic>
        <p:nvPicPr>
          <p:cNvPr id="161" name="image.tiff" descr="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2667000"/>
            <a:ext cx="3048000" cy="38100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2" name="http://www.lab.anhb.uwa.edu.au/mb140/CorePages/Urinary/Images/kidneydiagram.jpg"/>
          <p:cNvSpPr/>
          <p:nvPr/>
        </p:nvSpPr>
        <p:spPr>
          <a:xfrm>
            <a:off x="5943600" y="6507033"/>
            <a:ext cx="2761012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marL="39687" marR="40639">
              <a:buClr>
                <a:srgbClr val="011993"/>
              </a:buClr>
              <a:buFont typeface="Times Roman"/>
              <a:defRPr sz="800"/>
            </a:lvl1pPr>
          </a:lstStyle>
          <a:p>
            <a:r>
              <a:rPr sz="600" dirty="0"/>
              <a:t>http://</a:t>
            </a:r>
            <a:r>
              <a:rPr sz="600" dirty="0" err="1"/>
              <a:t>www.lab.anhb.uwa.edu.au</a:t>
            </a:r>
            <a:r>
              <a:rPr sz="600" dirty="0"/>
              <a:t>/mb140/</a:t>
            </a:r>
            <a:r>
              <a:rPr sz="600" dirty="0" err="1"/>
              <a:t>CorePages</a:t>
            </a:r>
            <a:r>
              <a:rPr sz="600" dirty="0"/>
              <a:t>/Urinary/Images/</a:t>
            </a:r>
            <a:r>
              <a:rPr sz="600" dirty="0" err="1"/>
              <a:t>kidneydiagram.jpg</a:t>
            </a:r>
            <a:endParaRPr sz="600" dirty="0"/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ravismulthaupt.com"/>
          <p:cNvSpPr/>
          <p:nvPr/>
        </p:nvSpPr>
        <p:spPr>
          <a:xfrm>
            <a:off x="3124200" y="6248400"/>
            <a:ext cx="2921000" cy="20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marL="39687" marR="40639" algn="ctr">
              <a:buClr>
                <a:srgbClr val="000000"/>
              </a:buClr>
              <a:buFont typeface="Arial"/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travismulthaupt.com</a:t>
            </a:r>
          </a:p>
        </p:txBody>
      </p:sp>
      <p:pic>
        <p:nvPicPr>
          <p:cNvPr id="165" name="image.jpg" descr="image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4925"/>
            <a:ext cx="7010400" cy="67929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ravismulthaupt.com"/>
          <p:cNvSpPr/>
          <p:nvPr/>
        </p:nvSpPr>
        <p:spPr>
          <a:xfrm>
            <a:off x="3124200" y="6248400"/>
            <a:ext cx="2921000" cy="20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marL="39687" marR="40639" algn="ctr">
              <a:buClr>
                <a:srgbClr val="000000"/>
              </a:buClr>
              <a:buFont typeface="Arial"/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travismulthaupt.com</a:t>
            </a:r>
          </a:p>
        </p:txBody>
      </p:sp>
      <p:pic>
        <p:nvPicPr>
          <p:cNvPr id="168" name="image.jpg" descr="image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42862"/>
            <a:ext cx="7010400" cy="68024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ravismulthaupt.com"/>
          <p:cNvSpPr/>
          <p:nvPr/>
        </p:nvSpPr>
        <p:spPr>
          <a:xfrm>
            <a:off x="3124200" y="6248400"/>
            <a:ext cx="2921000" cy="20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marL="39687" marR="40639" algn="ctr">
              <a:buClr>
                <a:srgbClr val="000000"/>
              </a:buClr>
              <a:buFont typeface="Arial"/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travismulthaupt.com</a:t>
            </a:r>
          </a:p>
        </p:txBody>
      </p:sp>
      <p:pic>
        <p:nvPicPr>
          <p:cNvPr id="171" name="image.jpg" descr="image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9687"/>
            <a:ext cx="7010400" cy="68024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Mammalian Kidne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R="81279" indent="0"/>
          </a:lstStyle>
          <a:p>
            <a:r>
              <a:rPr dirty="0"/>
              <a:t>Mammalian Kidney</a:t>
            </a:r>
          </a:p>
        </p:txBody>
      </p:sp>
      <p:sp>
        <p:nvSpPr>
          <p:cNvPr id="174" name="There are two main types of nephrons:…"/>
          <p:cNvSpPr txBox="1">
            <a:spLocks noGrp="1"/>
          </p:cNvSpPr>
          <p:nvPr>
            <p:ph type="body" sz="half" idx="1"/>
          </p:nvPr>
        </p:nvSpPr>
        <p:spPr>
          <a:xfrm>
            <a:off x="304800" y="1981200"/>
            <a:ext cx="5029200" cy="4876800"/>
          </a:xfrm>
          <a:prstGeom prst="rect">
            <a:avLst/>
          </a:prstGeom>
        </p:spPr>
        <p:txBody>
          <a:bodyPr/>
          <a:lstStyle/>
          <a:p>
            <a:pPr marR="81279">
              <a:buFont typeface="Arial" panose="020B0604020202020204" pitchFamily="34" charset="0"/>
              <a:buChar char="•"/>
            </a:pPr>
            <a:r>
              <a:rPr dirty="0"/>
              <a:t>There are two main types of nephrons:</a:t>
            </a:r>
          </a:p>
          <a:p>
            <a:pPr marR="81279">
              <a:buFont typeface="Arial" panose="020B0604020202020204" pitchFamily="34" charset="0"/>
              <a:buChar char="•"/>
            </a:pPr>
            <a:r>
              <a:rPr dirty="0"/>
              <a:t>1.  Cortical nephrons</a:t>
            </a:r>
          </a:p>
          <a:p>
            <a:pPr marL="954087" marR="81279" lvl="1" indent="-457200">
              <a:buFont typeface="Arial" panose="020B0604020202020204" pitchFamily="34" charset="0"/>
              <a:buChar char="•"/>
            </a:pPr>
            <a:r>
              <a:rPr dirty="0"/>
              <a:t>80% of the nephrons.  Have reduced loops of Henle and are confined to the renal cortex.</a:t>
            </a:r>
          </a:p>
        </p:txBody>
      </p:sp>
      <p:pic>
        <p:nvPicPr>
          <p:cNvPr id="175" name="image.tiff" descr="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2362200"/>
            <a:ext cx="3886200" cy="2911475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Mammalian Kidney"/>
          <p:cNvSpPr txBox="1">
            <a:spLocks noGrp="1"/>
          </p:cNvSpPr>
          <p:nvPr>
            <p:ph type="title"/>
          </p:nvPr>
        </p:nvSpPr>
        <p:spPr>
          <a:xfrm>
            <a:off x="685800" y="203200"/>
            <a:ext cx="7772400" cy="1295400"/>
          </a:xfrm>
          <a:prstGeom prst="rect">
            <a:avLst/>
          </a:prstGeom>
        </p:spPr>
        <p:txBody>
          <a:bodyPr/>
          <a:lstStyle>
            <a:lvl1pPr marR="81279" indent="0"/>
          </a:lstStyle>
          <a:p>
            <a:r>
              <a:rPr dirty="0"/>
              <a:t>Mammalian Kidney</a:t>
            </a:r>
          </a:p>
        </p:txBody>
      </p:sp>
      <p:sp>
        <p:nvSpPr>
          <p:cNvPr id="178" name="2.  Juxtamedullary nephrons…"/>
          <p:cNvSpPr txBox="1">
            <a:spLocks noGrp="1"/>
          </p:cNvSpPr>
          <p:nvPr>
            <p:ph type="body" idx="1"/>
          </p:nvPr>
        </p:nvSpPr>
        <p:spPr>
          <a:xfrm>
            <a:off x="-38100" y="1422400"/>
            <a:ext cx="5867400" cy="5029200"/>
          </a:xfrm>
          <a:prstGeom prst="rect">
            <a:avLst/>
          </a:prstGeom>
        </p:spPr>
        <p:txBody>
          <a:bodyPr/>
          <a:lstStyle/>
          <a:p>
            <a:pPr marR="81279">
              <a:lnSpc>
                <a:spcPct val="90000"/>
              </a:lnSpc>
              <a:buFont typeface="Arial" panose="020B0604020202020204" pitchFamily="34" charset="0"/>
              <a:buChar char="•"/>
              <a:defRPr sz="2800"/>
            </a:pPr>
            <a:r>
              <a:rPr dirty="0"/>
              <a:t>2.  Juxtamedullary nephrons</a:t>
            </a:r>
          </a:p>
          <a:p>
            <a:pPr marL="839787" marR="81279" lvl="1" indent="-342900">
              <a:lnSpc>
                <a:spcPct val="90000"/>
              </a:lnSpc>
              <a:buFont typeface="Arial" panose="020B0604020202020204" pitchFamily="34" charset="0"/>
              <a:buChar char="•"/>
              <a:defRPr sz="2400"/>
            </a:pPr>
            <a:r>
              <a:rPr dirty="0"/>
              <a:t>The remaining 20% of nephrons.  Have well developed loops of Henle.</a:t>
            </a:r>
          </a:p>
          <a:p>
            <a:pPr marL="839787" marR="81279" lvl="1" indent="-342900">
              <a:lnSpc>
                <a:spcPct val="90000"/>
              </a:lnSpc>
              <a:buFont typeface="Arial" panose="020B0604020202020204" pitchFamily="34" charset="0"/>
              <a:buChar char="•"/>
              <a:defRPr sz="2400"/>
            </a:pPr>
            <a:r>
              <a:rPr dirty="0"/>
              <a:t>Only mammals and birds have juxtamedullary nephrons.</a:t>
            </a:r>
          </a:p>
          <a:p>
            <a:pPr marL="839787" marR="81279" lvl="1" indent="-342900">
              <a:lnSpc>
                <a:spcPct val="90000"/>
              </a:lnSpc>
              <a:buFont typeface="Arial" panose="020B0604020202020204" pitchFamily="34" charset="0"/>
              <a:buChar char="•"/>
              <a:defRPr sz="2400"/>
            </a:pPr>
            <a:r>
              <a:rPr dirty="0"/>
              <a:t>These nephrons are important because they enable the production of hyperosmotic urine.</a:t>
            </a:r>
          </a:p>
          <a:p>
            <a:pPr marR="81279">
              <a:lnSpc>
                <a:spcPct val="90000"/>
              </a:lnSpc>
              <a:buFont typeface="Arial" panose="020B0604020202020204" pitchFamily="34" charset="0"/>
              <a:buChar char="•"/>
              <a:defRPr sz="2800"/>
            </a:pPr>
            <a:r>
              <a:rPr dirty="0"/>
              <a:t>They are urine concentrating organs.  They are key adaptations.  They get rid of waste, and not much water.</a:t>
            </a:r>
          </a:p>
        </p:txBody>
      </p:sp>
      <p:pic>
        <p:nvPicPr>
          <p:cNvPr id="179" name="image.tiff" descr="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900" y="1365250"/>
            <a:ext cx="3429000" cy="2568575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ome Important Term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R="81279" indent="0"/>
          </a:lstStyle>
          <a:p>
            <a:r>
              <a:t>Some Important Terms</a:t>
            </a:r>
          </a:p>
        </p:txBody>
      </p:sp>
      <p:sp>
        <p:nvSpPr>
          <p:cNvPr id="54" name="Isoosmotic -a situation where there is no net flow of water in or out of a cell.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924800" cy="4876800"/>
          </a:xfrm>
          <a:prstGeom prst="rect">
            <a:avLst/>
          </a:prstGeom>
        </p:spPr>
        <p:txBody>
          <a:bodyPr/>
          <a:lstStyle/>
          <a:p>
            <a:pPr marR="81279">
              <a:buFont typeface="Arial" panose="020B0604020202020204" pitchFamily="34" charset="0"/>
              <a:buChar char="•"/>
            </a:pPr>
            <a:r>
              <a:rPr u="sng" dirty="0" err="1"/>
              <a:t>Isoosmotic</a:t>
            </a:r>
            <a:r>
              <a:rPr dirty="0"/>
              <a:t>-a situation where there is no net flow of water in or out of a cell.</a:t>
            </a:r>
          </a:p>
          <a:p>
            <a:pPr marR="81279">
              <a:buFont typeface="Arial" panose="020B0604020202020204" pitchFamily="34" charset="0"/>
              <a:buChar char="•"/>
            </a:pPr>
            <a:r>
              <a:rPr u="sng" dirty="0"/>
              <a:t>Hypoosmotic</a:t>
            </a:r>
            <a:r>
              <a:rPr dirty="0"/>
              <a:t>-solutions are more dilute and contain more water.</a:t>
            </a:r>
          </a:p>
          <a:p>
            <a:pPr marR="81279">
              <a:buFont typeface="Arial" panose="020B0604020202020204" pitchFamily="34" charset="0"/>
              <a:buChar char="•"/>
            </a:pPr>
            <a:r>
              <a:rPr u="sng" dirty="0"/>
              <a:t>Hyperosmotic</a:t>
            </a:r>
            <a:r>
              <a:rPr dirty="0"/>
              <a:t>-solutions have a large concentration of solutes.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Mammalian Kidne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R="81279" indent="0"/>
          </a:lstStyle>
          <a:p>
            <a:r>
              <a:rPr dirty="0"/>
              <a:t>Mammalian Kidney</a:t>
            </a:r>
          </a:p>
        </p:txBody>
      </p:sp>
      <p:sp>
        <p:nvSpPr>
          <p:cNvPr id="182" name="The nephron is lined with transport epithelium that processes filtrate and forms urine.…"/>
          <p:cNvSpPr txBox="1">
            <a:spLocks noGrp="1"/>
          </p:cNvSpPr>
          <p:nvPr>
            <p:ph type="body" sz="half" idx="1"/>
          </p:nvPr>
        </p:nvSpPr>
        <p:spPr>
          <a:xfrm>
            <a:off x="76200" y="1981200"/>
            <a:ext cx="4648200" cy="4876800"/>
          </a:xfrm>
          <a:prstGeom prst="rect">
            <a:avLst/>
          </a:prstGeom>
        </p:spPr>
        <p:txBody>
          <a:bodyPr/>
          <a:lstStyle/>
          <a:p>
            <a:pPr marR="81279">
              <a:lnSpc>
                <a:spcPct val="90000"/>
              </a:lnSpc>
              <a:buFont typeface="Arial" panose="020B0604020202020204" pitchFamily="34" charset="0"/>
              <a:buChar char="•"/>
              <a:defRPr sz="2800"/>
            </a:pPr>
            <a:r>
              <a:rPr dirty="0"/>
              <a:t>The nephron is lined with transport epithelium that processes filtrate and forms urine.</a:t>
            </a:r>
          </a:p>
          <a:p>
            <a:pPr marR="81279">
              <a:lnSpc>
                <a:spcPct val="90000"/>
              </a:lnSpc>
              <a:buFont typeface="Arial" panose="020B0604020202020204" pitchFamily="34" charset="0"/>
              <a:buChar char="•"/>
              <a:defRPr sz="2800"/>
            </a:pPr>
            <a:r>
              <a:rPr dirty="0"/>
              <a:t>The epithelium has an important task:  Reabsorption of dissolved solutes and water.</a:t>
            </a:r>
          </a:p>
        </p:txBody>
      </p:sp>
      <p:pic>
        <p:nvPicPr>
          <p:cNvPr id="183" name="image.tiff" descr="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2362200"/>
            <a:ext cx="3200400" cy="32004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4" name="http://www.astrographics.com/GalleryPrints/Display/GP2079.jpg"/>
          <p:cNvSpPr/>
          <p:nvPr/>
        </p:nvSpPr>
        <p:spPr>
          <a:xfrm>
            <a:off x="5561012" y="5334000"/>
            <a:ext cx="2706887" cy="12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marL="39687" marR="40639">
              <a:buClr>
                <a:srgbClr val="FFFFFF"/>
              </a:buClr>
              <a:buFont typeface="Times Roman"/>
              <a:defRPr sz="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http://www.astrographics.com/GalleryPrints/Display/GP2079.jpg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Mammalian Kidne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R="81279" indent="0"/>
          </a:lstStyle>
          <a:p>
            <a:r>
              <a:rPr dirty="0"/>
              <a:t>Mammalian Kidney</a:t>
            </a:r>
          </a:p>
        </p:txBody>
      </p:sp>
      <p:sp>
        <p:nvSpPr>
          <p:cNvPr id="187" name="About 1100-2000L of blood flow through the kidneys each day.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025900"/>
          </a:xfrm>
          <a:prstGeom prst="rect">
            <a:avLst/>
          </a:prstGeom>
        </p:spPr>
        <p:txBody>
          <a:bodyPr/>
          <a:lstStyle/>
          <a:p>
            <a:pPr marR="81279">
              <a:buFont typeface="Arial" panose="020B0604020202020204" pitchFamily="34" charset="0"/>
              <a:buChar char="•"/>
            </a:pPr>
            <a:r>
              <a:rPr dirty="0"/>
              <a:t>About 1100-2000L of blood flow through the kidneys each day.</a:t>
            </a:r>
          </a:p>
          <a:p>
            <a:pPr marR="81279">
              <a:buFont typeface="Arial" panose="020B0604020202020204" pitchFamily="34" charset="0"/>
              <a:buChar char="•"/>
            </a:pPr>
            <a:r>
              <a:rPr dirty="0"/>
              <a:t>About 180L of filtrate is formed, and from this 99%+ of all dissolved sugars, vitamins, organic nutrients, and water are reabsorbed.</a:t>
            </a:r>
          </a:p>
          <a:p>
            <a:pPr marR="81279">
              <a:buFont typeface="Arial" panose="020B0604020202020204" pitchFamily="34" charset="0"/>
              <a:buChar char="•"/>
            </a:pPr>
            <a:r>
              <a:rPr dirty="0"/>
              <a:t>Only about 1.5L becomes urine.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Mammalian Kidne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R="81279" indent="0"/>
          </a:lstStyle>
          <a:p>
            <a:r>
              <a:t>Mammalian Kidney</a:t>
            </a:r>
          </a:p>
        </p:txBody>
      </p:sp>
      <p:sp>
        <p:nvSpPr>
          <p:cNvPr id="190" name="Obviously the blood that goes into the kidney (supplied by the renal artery) is different from the blood that comes out (renal vein).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025900"/>
          </a:xfrm>
          <a:prstGeom prst="rect">
            <a:avLst/>
          </a:prstGeom>
        </p:spPr>
        <p:txBody>
          <a:bodyPr/>
          <a:lstStyle>
            <a:lvl1pPr marR="81279"/>
          </a:lstStyle>
          <a:p>
            <a:pPr>
              <a:buFont typeface="Arial" panose="020B0604020202020204" pitchFamily="34" charset="0"/>
              <a:buChar char="•"/>
            </a:pPr>
            <a:r>
              <a:rPr dirty="0"/>
              <a:t>Obviously the blood that goes into the kidney (supplied by the renal artery) is different from the blood that comes out (renal vein). 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Mammalian Kidne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R="81279" indent="0"/>
          </a:lstStyle>
          <a:p>
            <a:r>
              <a:t>Mammalian Kidney</a:t>
            </a:r>
          </a:p>
        </p:txBody>
      </p:sp>
      <p:sp>
        <p:nvSpPr>
          <p:cNvPr id="193" name="Bowman’s capsule is what does the filtering of the blood.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025900"/>
          </a:xfrm>
          <a:prstGeom prst="rect">
            <a:avLst/>
          </a:prstGeom>
        </p:spPr>
        <p:txBody>
          <a:bodyPr/>
          <a:lstStyle/>
          <a:p>
            <a:pPr marR="81279">
              <a:buFont typeface="Arial" panose="020B0604020202020204" pitchFamily="34" charset="0"/>
              <a:buChar char="•"/>
            </a:pPr>
            <a:r>
              <a:rPr dirty="0"/>
              <a:t>Bowman’s capsule is what does the filtering of the blood. </a:t>
            </a:r>
          </a:p>
          <a:p>
            <a:pPr marR="81279">
              <a:buFont typeface="Arial" panose="020B0604020202020204" pitchFamily="34" charset="0"/>
              <a:buChar char="•"/>
            </a:pPr>
            <a:r>
              <a:rPr dirty="0"/>
              <a:t>The ultrastructure is what’s important for forming the ultrafiltrate. 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720" y="59604"/>
            <a:ext cx="6754560" cy="6214196"/>
          </a:xfrm>
          <a:prstGeom prst="rect">
            <a:avLst/>
          </a:prstGeom>
        </p:spPr>
      </p:pic>
      <p:sp>
        <p:nvSpPr>
          <p:cNvPr id="196" name="https://mmegias.webs.uvigo.es/02-english/8-tipos-celulares/podocito.php"/>
          <p:cNvSpPr txBox="1"/>
          <p:nvPr/>
        </p:nvSpPr>
        <p:spPr>
          <a:xfrm>
            <a:off x="1159589" y="6261100"/>
            <a:ext cx="2385577" cy="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"/>
            </a:lvl1pPr>
          </a:lstStyle>
          <a:p>
            <a:r>
              <a:t>https://mmegias.webs.uvigo.es/02-english/8-tipos-celulares/podocito.php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https://mmegias.webs.uvigo.es/02-english/8-tipos-celulares/podocito.php"/>
          <p:cNvSpPr txBox="1"/>
          <p:nvPr/>
        </p:nvSpPr>
        <p:spPr>
          <a:xfrm>
            <a:off x="105489" y="5194300"/>
            <a:ext cx="2385577" cy="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"/>
            </a:lvl1pPr>
          </a:lstStyle>
          <a:p>
            <a:r>
              <a:t>https://mmegias.webs.uvigo.es/02-english/8-tipos-celulares/podocito.php</a:t>
            </a:r>
          </a:p>
        </p:txBody>
      </p:sp>
      <p:pic>
        <p:nvPicPr>
          <p:cNvPr id="19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676400"/>
            <a:ext cx="8890000" cy="35052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250" y="435600"/>
            <a:ext cx="7483500" cy="5986800"/>
          </a:xfrm>
          <a:prstGeom prst="rect">
            <a:avLst/>
          </a:prstGeom>
        </p:spPr>
      </p:pic>
      <p:sp>
        <p:nvSpPr>
          <p:cNvPr id="202" name="https://de.wikipedia.org/wiki/Datei:Glomerulum_of_mouse_kidney_in_Scanning_Electron_Microscope,_magnification_5,000x.GIF"/>
          <p:cNvSpPr txBox="1"/>
          <p:nvPr/>
        </p:nvSpPr>
        <p:spPr>
          <a:xfrm>
            <a:off x="740489" y="6349999"/>
            <a:ext cx="4193652" cy="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"/>
            </a:lvl1pPr>
          </a:lstStyle>
          <a:p>
            <a:r>
              <a:t>https://de.wikipedia.org/wiki/Datei:Glomerulum_of_mouse_kidney_in_Scanning_Electron_Microscope,_magnification_5,000x.GIF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176" y="0"/>
            <a:ext cx="7395648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779" y="0"/>
            <a:ext cx="6936442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787400"/>
            <a:ext cx="6985000" cy="5283200"/>
          </a:xfrm>
          <a:prstGeom prst="rect">
            <a:avLst/>
          </a:prstGeom>
        </p:spPr>
      </p:pic>
      <p:sp>
        <p:nvSpPr>
          <p:cNvPr id="209" name="https://med.libretexts.org/Courses/Skyline_College/Human_Physiology_for_Allied_Health_Professionals/17%3A_The_Urinary_System/17.04%3A_Microscopic_Anatomy_of_the_Kidney"/>
          <p:cNvSpPr txBox="1"/>
          <p:nvPr/>
        </p:nvSpPr>
        <p:spPr>
          <a:xfrm>
            <a:off x="904994" y="6083300"/>
            <a:ext cx="5916524" cy="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"/>
            </a:lvl1pPr>
          </a:lstStyle>
          <a:p>
            <a:r>
              <a:t>https://med.libretexts.org/Courses/Skyline_College/Human_Physiology_for_Allied_Health_Professionals/17%3A_The_Urinary_System/17.04%3A_Microscopic_Anatomy_of_the_Kidney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Osmoregul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R="81279" indent="0"/>
          </a:lstStyle>
          <a:p>
            <a:r>
              <a:t>Osmoregulation</a:t>
            </a:r>
          </a:p>
        </p:txBody>
      </p:sp>
      <p:sp>
        <p:nvSpPr>
          <p:cNvPr id="60" name="Osmoregulation requires the expenditure energy to conform to their surroundings.…"/>
          <p:cNvSpPr txBox="1">
            <a:spLocks noGrp="1"/>
          </p:cNvSpPr>
          <p:nvPr>
            <p:ph type="body" idx="1"/>
          </p:nvPr>
        </p:nvSpPr>
        <p:spPr>
          <a:xfrm>
            <a:off x="381000" y="1981200"/>
            <a:ext cx="8382000" cy="4876800"/>
          </a:xfrm>
          <a:prstGeom prst="rect">
            <a:avLst/>
          </a:prstGeom>
        </p:spPr>
        <p:txBody>
          <a:bodyPr/>
          <a:lstStyle/>
          <a:p>
            <a:pPr marR="81279">
              <a:buFont typeface="Arial" panose="020B0604020202020204" pitchFamily="34" charset="0"/>
              <a:buChar char="•"/>
            </a:pPr>
            <a:r>
              <a:rPr dirty="0"/>
              <a:t>Osmoregulation requires the expenditure energy to conform to their surroundings.</a:t>
            </a:r>
          </a:p>
          <a:p>
            <a:pPr marL="954087" marR="81279" lvl="1" indent="-457200">
              <a:buFont typeface="Arial" panose="020B0604020202020204" pitchFamily="34" charset="0"/>
              <a:buChar char="•"/>
            </a:pPr>
            <a:r>
              <a:rPr dirty="0"/>
              <a:t>Typically, about 5% of resting metabolic energy is used for osmoregulation.</a:t>
            </a:r>
          </a:p>
          <a:p>
            <a:pPr marL="954087" marR="81279" lvl="1" indent="-457200">
              <a:buFont typeface="Arial" panose="020B0604020202020204" pitchFamily="34" charset="0"/>
              <a:buChar char="•"/>
            </a:pPr>
            <a:r>
              <a:rPr dirty="0"/>
              <a:t>Some animals use up to 30% in very salty environments.</a:t>
            </a: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https://vmicro.iusm.iu.edu/hs_vm/docs/lab11_3.htm"/>
          <p:cNvSpPr txBox="1"/>
          <p:nvPr/>
        </p:nvSpPr>
        <p:spPr>
          <a:xfrm>
            <a:off x="904994" y="6083300"/>
            <a:ext cx="1743830" cy="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"/>
            </a:lvl1pPr>
          </a:lstStyle>
          <a:p>
            <a:r>
              <a:t>https://vmicro.iusm.iu.edu/hs_vm/docs/lab11_3.htm</a:t>
            </a:r>
          </a:p>
        </p:txBody>
      </p:sp>
      <p:pic>
        <p:nvPicPr>
          <p:cNvPr id="21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03" y="1190510"/>
            <a:ext cx="8847994" cy="459895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Mammalian Kidney"/>
          <p:cNvSpPr txBox="1">
            <a:spLocks noGrp="1"/>
          </p:cNvSpPr>
          <p:nvPr>
            <p:ph type="title"/>
          </p:nvPr>
        </p:nvSpPr>
        <p:spPr>
          <a:xfrm>
            <a:off x="1828800" y="228600"/>
            <a:ext cx="5486400" cy="1295400"/>
          </a:xfrm>
          <a:prstGeom prst="rect">
            <a:avLst/>
          </a:prstGeom>
        </p:spPr>
        <p:txBody>
          <a:bodyPr/>
          <a:lstStyle>
            <a:lvl1pPr marR="81279" indent="0"/>
          </a:lstStyle>
          <a:p>
            <a:r>
              <a:t>Mammalian Kidney</a:t>
            </a:r>
          </a:p>
        </p:txBody>
      </p:sp>
      <p:sp>
        <p:nvSpPr>
          <p:cNvPr id="215" name="The afferent arteriole supplies blood to the nephron.…"/>
          <p:cNvSpPr txBox="1">
            <a:spLocks noGrp="1"/>
          </p:cNvSpPr>
          <p:nvPr>
            <p:ph type="body" idx="1"/>
          </p:nvPr>
        </p:nvSpPr>
        <p:spPr>
          <a:xfrm>
            <a:off x="152400" y="1524000"/>
            <a:ext cx="4876800" cy="5334000"/>
          </a:xfrm>
          <a:prstGeom prst="rect">
            <a:avLst/>
          </a:prstGeom>
        </p:spPr>
        <p:txBody>
          <a:bodyPr/>
          <a:lstStyle/>
          <a:p>
            <a:pPr marR="81279">
              <a:buFont typeface="Arial" panose="020B0604020202020204" pitchFamily="34" charset="0"/>
              <a:buChar char="•"/>
              <a:defRPr sz="2400"/>
            </a:pPr>
            <a:r>
              <a:rPr dirty="0"/>
              <a:t>The afferent arteriole supplies blood to the nephron.</a:t>
            </a:r>
          </a:p>
          <a:p>
            <a:pPr marR="81279">
              <a:buFont typeface="Arial" panose="020B0604020202020204" pitchFamily="34" charset="0"/>
              <a:buChar char="•"/>
              <a:defRPr sz="2400"/>
            </a:pPr>
            <a:r>
              <a:rPr dirty="0"/>
              <a:t>This branch of the renal artery becomes the capillaries of the glomerulus.</a:t>
            </a:r>
          </a:p>
          <a:p>
            <a:pPr marR="81279">
              <a:buFont typeface="Arial" panose="020B0604020202020204" pitchFamily="34" charset="0"/>
              <a:buChar char="•"/>
              <a:defRPr sz="2400"/>
            </a:pPr>
            <a:r>
              <a:rPr dirty="0"/>
              <a:t>As the capillaries leave, they become the efferent arteriole.</a:t>
            </a:r>
          </a:p>
          <a:p>
            <a:pPr marR="81279">
              <a:buFont typeface="Arial" panose="020B0604020202020204" pitchFamily="34" charset="0"/>
              <a:buChar char="•"/>
              <a:defRPr sz="2400"/>
            </a:pPr>
            <a:r>
              <a:rPr dirty="0"/>
              <a:t>The efferent arteriole subdivides and becomes the peritubular capillary that surrounds the proximal and distal tubules.</a:t>
            </a:r>
          </a:p>
        </p:txBody>
      </p:sp>
      <p:pic>
        <p:nvPicPr>
          <p:cNvPr id="216" name="image.tiff" descr="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137" y="1600200"/>
            <a:ext cx="4048126" cy="47244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7" name="http://www.anatomy.iupui.edu/courses/histo_D502/D502f04/lecture.f04/urinaryf04/C44-21C.jpg"/>
          <p:cNvSpPr/>
          <p:nvPr/>
        </p:nvSpPr>
        <p:spPr>
          <a:xfrm>
            <a:off x="4875212" y="6324600"/>
            <a:ext cx="3986908" cy="12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marL="39687" marR="40639">
              <a:buClr>
                <a:srgbClr val="011993"/>
              </a:buClr>
              <a:buFont typeface="Times Roman"/>
              <a:defRPr sz="800"/>
            </a:lvl1pPr>
          </a:lstStyle>
          <a:p>
            <a:r>
              <a:t>http://www.anatomy.iupui.edu/courses/histo_D502/D502f04/lecture.f04/urinaryf04/C44-21C.jpg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ravismulthaupt.com"/>
          <p:cNvSpPr/>
          <p:nvPr/>
        </p:nvSpPr>
        <p:spPr>
          <a:xfrm>
            <a:off x="3124200" y="6248400"/>
            <a:ext cx="2921000" cy="20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marL="39687" marR="40639" algn="ctr">
              <a:buClr>
                <a:srgbClr val="000000"/>
              </a:buClr>
              <a:buFont typeface="Arial"/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travismulthaupt.com</a:t>
            </a:r>
          </a:p>
        </p:txBody>
      </p:sp>
      <p:pic>
        <p:nvPicPr>
          <p:cNvPr id="220" name="image.jpg" descr="image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62062" y="0"/>
            <a:ext cx="6621463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Mammalian Kidney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876014"/>
          </a:xfrm>
          <a:prstGeom prst="rect">
            <a:avLst/>
          </a:prstGeom>
        </p:spPr>
        <p:txBody>
          <a:bodyPr/>
          <a:lstStyle>
            <a:lvl1pPr marR="81279" indent="0"/>
          </a:lstStyle>
          <a:p>
            <a:r>
              <a:rPr dirty="0"/>
              <a:t>Mammalian Kidney</a:t>
            </a:r>
          </a:p>
        </p:txBody>
      </p:sp>
      <p:sp>
        <p:nvSpPr>
          <p:cNvPr id="223" name="Capillaries extend downward and form the vasa recta.…"/>
          <p:cNvSpPr txBox="1">
            <a:spLocks noGrp="1"/>
          </p:cNvSpPr>
          <p:nvPr>
            <p:ph type="body" sz="half" idx="1"/>
          </p:nvPr>
        </p:nvSpPr>
        <p:spPr>
          <a:xfrm>
            <a:off x="152400" y="1828800"/>
            <a:ext cx="4572000" cy="5029200"/>
          </a:xfrm>
          <a:prstGeom prst="rect">
            <a:avLst/>
          </a:prstGeom>
        </p:spPr>
        <p:txBody>
          <a:bodyPr/>
          <a:lstStyle/>
          <a:p>
            <a:pPr marR="81279">
              <a:buFont typeface="Arial" panose="020B0604020202020204" pitchFamily="34" charset="0"/>
              <a:buChar char="•"/>
            </a:pPr>
            <a:r>
              <a:rPr sz="2400" dirty="0"/>
              <a:t>Capillaries extend downward and form the vasa recta.</a:t>
            </a:r>
          </a:p>
          <a:p>
            <a:pPr marR="81279">
              <a:buFont typeface="Arial" panose="020B0604020202020204" pitchFamily="34" charset="0"/>
              <a:buChar char="•"/>
            </a:pPr>
            <a:r>
              <a:rPr sz="2400" dirty="0"/>
              <a:t>These form a loop and serve the loop of Henle.</a:t>
            </a:r>
          </a:p>
          <a:p>
            <a:pPr marR="81279">
              <a:buFont typeface="Arial" panose="020B0604020202020204" pitchFamily="34" charset="0"/>
              <a:buChar char="•"/>
            </a:pPr>
            <a:r>
              <a:rPr sz="2400" dirty="0"/>
              <a:t>The tubules and capillaries don</a:t>
            </a:r>
            <a:r>
              <a:rPr sz="2400" dirty="0">
                <a:latin typeface="+mj-lt"/>
                <a:ea typeface="+mj-ea"/>
                <a:cs typeface="+mj-cs"/>
                <a:sym typeface="Arial"/>
              </a:rPr>
              <a:t>’</a:t>
            </a:r>
            <a:r>
              <a:rPr sz="2400" dirty="0"/>
              <a:t>t exchange materials directly, they are bathed in interstitial fluid.</a:t>
            </a:r>
          </a:p>
          <a:p>
            <a:pPr marR="81279">
              <a:buFont typeface="Arial" panose="020B0604020202020204" pitchFamily="34" charset="0"/>
              <a:buChar char="•"/>
            </a:pPr>
            <a:r>
              <a:rPr sz="2400" dirty="0"/>
              <a:t>Various substances diffuse through this fluid and the filtrate in the nephron becomes urine.</a:t>
            </a:r>
            <a:r>
              <a:rPr sz="2800" dirty="0"/>
              <a:t>  </a:t>
            </a:r>
          </a:p>
        </p:txBody>
      </p:sp>
      <p:pic>
        <p:nvPicPr>
          <p:cNvPr id="224" name="image.tiff" descr="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137" y="1600200"/>
            <a:ext cx="4048126" cy="47244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http://www.anatomy.iupui.edu/courses/histo_D502/D502f04/lecture.f04/urinaryf04/C44-21C.jpg">
            <a:extLst>
              <a:ext uri="{FF2B5EF4-FFF2-40B4-BE49-F238E27FC236}">
                <a16:creationId xmlns:a16="http://schemas.microsoft.com/office/drawing/2014/main" id="{49127DF6-CBEF-F1A9-655A-2EA54D4F61D2}"/>
              </a:ext>
            </a:extLst>
          </p:cNvPr>
          <p:cNvSpPr/>
          <p:nvPr/>
        </p:nvSpPr>
        <p:spPr>
          <a:xfrm>
            <a:off x="5899092" y="6324600"/>
            <a:ext cx="3059171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marL="39687" marR="40639">
              <a:buClr>
                <a:srgbClr val="011993"/>
              </a:buClr>
              <a:buFont typeface="Times Roman"/>
              <a:defRPr sz="800"/>
            </a:lvl1pPr>
          </a:lstStyle>
          <a:p>
            <a:r>
              <a:rPr sz="600" dirty="0"/>
              <a:t>http://</a:t>
            </a:r>
            <a:r>
              <a:rPr sz="600" dirty="0" err="1"/>
              <a:t>www.anatomy.iupui.edu</a:t>
            </a:r>
            <a:r>
              <a:rPr sz="600" dirty="0"/>
              <a:t>/courses/histo_D502/D502f04/lecture.f04/urinaryf04/C44-21C.jpg</a:t>
            </a: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Mammalian Kidney—The Proximal Tubule"/>
          <p:cNvSpPr txBox="1">
            <a:spLocks noGrp="1"/>
          </p:cNvSpPr>
          <p:nvPr>
            <p:ph type="title"/>
          </p:nvPr>
        </p:nvSpPr>
        <p:spPr>
          <a:xfrm>
            <a:off x="685800" y="0"/>
            <a:ext cx="7772400" cy="1905000"/>
          </a:xfrm>
          <a:prstGeom prst="rect">
            <a:avLst/>
          </a:prstGeom>
        </p:spPr>
        <p:txBody>
          <a:bodyPr/>
          <a:lstStyle>
            <a:lvl1pPr marR="81279" indent="0"/>
          </a:lstStyle>
          <a:p>
            <a:r>
              <a:t>Mammalian Kidney—The Proximal Tubule</a:t>
            </a:r>
          </a:p>
        </p:txBody>
      </p:sp>
      <p:sp>
        <p:nvSpPr>
          <p:cNvPr id="228" name="The proximal tubule cells maintain a constant pH within the lumen, they actively control secretion of H+.…"/>
          <p:cNvSpPr txBox="1">
            <a:spLocks noGrp="1"/>
          </p:cNvSpPr>
          <p:nvPr>
            <p:ph type="body" sz="half" idx="1"/>
          </p:nvPr>
        </p:nvSpPr>
        <p:spPr>
          <a:xfrm>
            <a:off x="0" y="1778000"/>
            <a:ext cx="5029200" cy="4953000"/>
          </a:xfrm>
          <a:prstGeom prst="rect">
            <a:avLst/>
          </a:prstGeom>
        </p:spPr>
        <p:txBody>
          <a:bodyPr/>
          <a:lstStyle/>
          <a:p>
            <a:pPr marR="81279">
              <a:buFont typeface="Arial" panose="020B0604020202020204" pitchFamily="34" charset="0"/>
              <a:buChar char="•"/>
            </a:pPr>
            <a:r>
              <a:rPr sz="2400" dirty="0"/>
              <a:t>The proximal tubule cells maintain a constant pH within the lumen, they actively control secretion of H</a:t>
            </a:r>
            <a:r>
              <a:rPr sz="2400" baseline="29999" dirty="0"/>
              <a:t>+</a:t>
            </a:r>
            <a:r>
              <a:rPr sz="2400" dirty="0"/>
              <a:t>.</a:t>
            </a:r>
          </a:p>
          <a:p>
            <a:pPr marR="81279">
              <a:buFont typeface="Arial" panose="020B0604020202020204" pitchFamily="34" charset="0"/>
              <a:buChar char="•"/>
            </a:pPr>
            <a:r>
              <a:rPr sz="2400" dirty="0"/>
              <a:t>They reabsorb about 90% of HCO</a:t>
            </a:r>
            <a:r>
              <a:rPr sz="2400" baseline="-25000" dirty="0"/>
              <a:t>3</a:t>
            </a:r>
            <a:r>
              <a:rPr sz="2400" baseline="29999" dirty="0"/>
              <a:t>-</a:t>
            </a:r>
            <a:r>
              <a:rPr sz="2400" dirty="0"/>
              <a:t> to maintain the pH of body fluids. </a:t>
            </a:r>
          </a:p>
          <a:p>
            <a:pPr marR="81279">
              <a:buFont typeface="Arial" panose="020B0604020202020204" pitchFamily="34" charset="0"/>
              <a:buChar char="•"/>
              <a:defRPr sz="2400"/>
            </a:pPr>
            <a:r>
              <a:rPr dirty="0"/>
              <a:t>Drugs and other poisons pass from the peritubular capillary, into the interstitial fluid, across the epithelium of the proximal tubule and into the lumen of the nephron.</a:t>
            </a:r>
          </a:p>
        </p:txBody>
      </p:sp>
      <p:pic>
        <p:nvPicPr>
          <p:cNvPr id="2" name="image.tiff" descr="image.tiff">
            <a:extLst>
              <a:ext uri="{FF2B5EF4-FFF2-40B4-BE49-F238E27FC236}">
                <a16:creationId xmlns:a16="http://schemas.microsoft.com/office/drawing/2014/main" id="{9CC9F5C2-FBB8-9EFD-A71D-C31D5C333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137" y="1600200"/>
            <a:ext cx="4048126" cy="47244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http://www.anatomy.iupui.edu/courses/histo_D502/D502f04/lecture.f04/urinaryf04/C44-21C.jpg">
            <a:extLst>
              <a:ext uri="{FF2B5EF4-FFF2-40B4-BE49-F238E27FC236}">
                <a16:creationId xmlns:a16="http://schemas.microsoft.com/office/drawing/2014/main" id="{EF7586D7-9245-37EB-8494-ED24D2E59CEE}"/>
              </a:ext>
            </a:extLst>
          </p:cNvPr>
          <p:cNvSpPr/>
          <p:nvPr/>
        </p:nvSpPr>
        <p:spPr>
          <a:xfrm>
            <a:off x="5899092" y="6324600"/>
            <a:ext cx="3059171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marL="39687" marR="40639">
              <a:buClr>
                <a:srgbClr val="011993"/>
              </a:buClr>
              <a:buFont typeface="Times Roman"/>
              <a:defRPr sz="800"/>
            </a:lvl1pPr>
          </a:lstStyle>
          <a:p>
            <a:r>
              <a:rPr sz="600" dirty="0"/>
              <a:t>http://</a:t>
            </a:r>
            <a:r>
              <a:rPr sz="600" dirty="0" err="1"/>
              <a:t>www.anatomy.iupui.edu</a:t>
            </a:r>
            <a:r>
              <a:rPr sz="600" dirty="0"/>
              <a:t>/courses/histo_D502/D502f04/lecture.f04/urinaryf04/C44-21C.jpg</a:t>
            </a:r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Mammalian Kidney—The Proximal Tubule"/>
          <p:cNvSpPr txBox="1">
            <a:spLocks noGrp="1"/>
          </p:cNvSpPr>
          <p:nvPr>
            <p:ph type="title"/>
          </p:nvPr>
        </p:nvSpPr>
        <p:spPr>
          <a:xfrm>
            <a:off x="685800" y="0"/>
            <a:ext cx="7772400" cy="1752600"/>
          </a:xfrm>
          <a:prstGeom prst="rect">
            <a:avLst/>
          </a:prstGeom>
        </p:spPr>
        <p:txBody>
          <a:bodyPr/>
          <a:lstStyle>
            <a:lvl1pPr marR="81279" indent="0"/>
          </a:lstStyle>
          <a:p>
            <a:r>
              <a:rPr dirty="0"/>
              <a:t>Mammalian Kidney—The Proximal Tubule</a:t>
            </a:r>
          </a:p>
        </p:txBody>
      </p:sp>
      <p:sp>
        <p:nvSpPr>
          <p:cNvPr id="233" name="In contrast, the useful nutrients pass from the lumen of the proximal tubule across the transport epithelium into the interstitial fluid and to the peritubular capillaries.…"/>
          <p:cNvSpPr txBox="1">
            <a:spLocks noGrp="1"/>
          </p:cNvSpPr>
          <p:nvPr>
            <p:ph type="body" sz="half" idx="1"/>
          </p:nvPr>
        </p:nvSpPr>
        <p:spPr>
          <a:xfrm>
            <a:off x="304800" y="1905000"/>
            <a:ext cx="4648200" cy="4953000"/>
          </a:xfrm>
          <a:prstGeom prst="rect">
            <a:avLst/>
          </a:prstGeom>
        </p:spPr>
        <p:txBody>
          <a:bodyPr/>
          <a:lstStyle/>
          <a:p>
            <a:pPr marR="81279">
              <a:buFont typeface="Arial" panose="020B0604020202020204" pitchFamily="34" charset="0"/>
              <a:buChar char="•"/>
            </a:pPr>
            <a:r>
              <a:rPr sz="2400" dirty="0"/>
              <a:t>In contrast, the useful nutrients pass from the lumen of the proximal tubule across the transport epithelium into the interstitial fluid and to the peritubular capillaries.</a:t>
            </a:r>
          </a:p>
          <a:p>
            <a:pPr marR="81279">
              <a:buFont typeface="Arial" panose="020B0604020202020204" pitchFamily="34" charset="0"/>
              <a:buChar char="•"/>
            </a:pPr>
            <a:r>
              <a:rPr sz="2400" dirty="0"/>
              <a:t>One of the most important functions is the reabsorption of NaCl and H</a:t>
            </a:r>
            <a:r>
              <a:rPr sz="2400" baseline="-25000" dirty="0"/>
              <a:t>2</a:t>
            </a:r>
            <a:r>
              <a:rPr sz="2400" dirty="0"/>
              <a:t>O. </a:t>
            </a:r>
          </a:p>
        </p:txBody>
      </p:sp>
      <p:pic>
        <p:nvPicPr>
          <p:cNvPr id="2" name="image.tiff" descr="image.tiff">
            <a:extLst>
              <a:ext uri="{FF2B5EF4-FFF2-40B4-BE49-F238E27FC236}">
                <a16:creationId xmlns:a16="http://schemas.microsoft.com/office/drawing/2014/main" id="{3738C36F-41E1-ED38-0623-DC9C7631A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137" y="1600200"/>
            <a:ext cx="4048126" cy="47244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http://www.anatomy.iupui.edu/courses/histo_D502/D502f04/lecture.f04/urinaryf04/C44-21C.jpg">
            <a:extLst>
              <a:ext uri="{FF2B5EF4-FFF2-40B4-BE49-F238E27FC236}">
                <a16:creationId xmlns:a16="http://schemas.microsoft.com/office/drawing/2014/main" id="{5950122F-34D4-E56A-A166-1E80A6ACF5D9}"/>
              </a:ext>
            </a:extLst>
          </p:cNvPr>
          <p:cNvSpPr/>
          <p:nvPr/>
        </p:nvSpPr>
        <p:spPr>
          <a:xfrm>
            <a:off x="5899092" y="6324600"/>
            <a:ext cx="3059171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marL="39687" marR="40639">
              <a:buClr>
                <a:srgbClr val="011993"/>
              </a:buClr>
              <a:buFont typeface="Times Roman"/>
              <a:defRPr sz="800"/>
            </a:lvl1pPr>
          </a:lstStyle>
          <a:p>
            <a:r>
              <a:rPr sz="600" dirty="0"/>
              <a:t>http://</a:t>
            </a:r>
            <a:r>
              <a:rPr sz="600" dirty="0" err="1"/>
              <a:t>www.anatomy.iupui.edu</a:t>
            </a:r>
            <a:r>
              <a:rPr sz="600" dirty="0"/>
              <a:t>/courses/histo_D502/D502f04/lecture.f04/urinaryf04/C44-21C.jpg</a:t>
            </a:r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Mammalian Kidney—The Proximal Tubule"/>
          <p:cNvSpPr txBox="1">
            <a:spLocks noGrp="1"/>
          </p:cNvSpPr>
          <p:nvPr>
            <p:ph type="title"/>
          </p:nvPr>
        </p:nvSpPr>
        <p:spPr>
          <a:xfrm>
            <a:off x="685800" y="0"/>
            <a:ext cx="7772400" cy="1447800"/>
          </a:xfrm>
          <a:prstGeom prst="rect">
            <a:avLst/>
          </a:prstGeom>
        </p:spPr>
        <p:txBody>
          <a:bodyPr/>
          <a:lstStyle>
            <a:lvl1pPr marR="81279" indent="0"/>
          </a:lstStyle>
          <a:p>
            <a:r>
              <a:t>Mammalian Kidney—The Proximal Tubule</a:t>
            </a:r>
          </a:p>
        </p:txBody>
      </p:sp>
      <p:sp>
        <p:nvSpPr>
          <p:cNvPr id="238" name="Sodium diffuses into the transport epithelium.…"/>
          <p:cNvSpPr txBox="1">
            <a:spLocks noGrp="1"/>
          </p:cNvSpPr>
          <p:nvPr>
            <p:ph type="body" sz="half" idx="1"/>
          </p:nvPr>
        </p:nvSpPr>
        <p:spPr>
          <a:xfrm>
            <a:off x="152400" y="1676400"/>
            <a:ext cx="4572000" cy="5181600"/>
          </a:xfrm>
          <a:prstGeom prst="rect">
            <a:avLst/>
          </a:prstGeom>
        </p:spPr>
        <p:txBody>
          <a:bodyPr/>
          <a:lstStyle/>
          <a:p>
            <a:pPr marR="81279">
              <a:buFont typeface="Arial" panose="020B0604020202020204" pitchFamily="34" charset="0"/>
              <a:buChar char="•"/>
            </a:pPr>
            <a:r>
              <a:rPr sz="2800" dirty="0"/>
              <a:t>Sodium diffuses into the transport epithelium.</a:t>
            </a:r>
          </a:p>
          <a:p>
            <a:pPr marR="81279">
              <a:buFont typeface="Arial" panose="020B0604020202020204" pitchFamily="34" charset="0"/>
              <a:buChar char="•"/>
            </a:pPr>
            <a:r>
              <a:rPr sz="2800" dirty="0"/>
              <a:t>It is actively pumped into the interstitial fluid.</a:t>
            </a:r>
          </a:p>
          <a:p>
            <a:pPr marR="81279">
              <a:buFont typeface="Arial" panose="020B0604020202020204" pitchFamily="34" charset="0"/>
              <a:buChar char="•"/>
            </a:pPr>
            <a:r>
              <a:rPr sz="2800" dirty="0"/>
              <a:t>Cl</a:t>
            </a:r>
            <a:r>
              <a:rPr sz="2800" baseline="29999" dirty="0"/>
              <a:t>-</a:t>
            </a:r>
            <a:r>
              <a:rPr sz="2800" dirty="0"/>
              <a:t> follows passively to balance charge.</a:t>
            </a:r>
          </a:p>
          <a:p>
            <a:pPr marR="81279">
              <a:buFont typeface="Arial" panose="020B0604020202020204" pitchFamily="34" charset="0"/>
              <a:buChar char="•"/>
            </a:pPr>
            <a:r>
              <a:rPr sz="2800" dirty="0"/>
              <a:t>H</a:t>
            </a:r>
            <a:r>
              <a:rPr sz="2800" baseline="-25000" dirty="0"/>
              <a:t>2</a:t>
            </a:r>
            <a:r>
              <a:rPr sz="2800" dirty="0"/>
              <a:t>O follows by osmosis.</a:t>
            </a:r>
          </a:p>
          <a:p>
            <a:pPr marR="81279">
              <a:buFont typeface="Arial" panose="020B0604020202020204" pitchFamily="34" charset="0"/>
              <a:buChar char="•"/>
            </a:pPr>
            <a:r>
              <a:rPr sz="2800" dirty="0"/>
              <a:t>NaCl and H</a:t>
            </a:r>
            <a:r>
              <a:rPr sz="2800" baseline="-25000" dirty="0"/>
              <a:t>2</a:t>
            </a:r>
            <a:r>
              <a:rPr sz="2800" dirty="0"/>
              <a:t>O now diffuse into the peritubular capillary.</a:t>
            </a:r>
          </a:p>
        </p:txBody>
      </p:sp>
      <p:sp>
        <p:nvSpPr>
          <p:cNvPr id="240" name="http://www.anatomy.iupui.edu/courses/histo_D502/D502f04/lecture.f04/urinaryf04/C44-21C.jpg"/>
          <p:cNvSpPr/>
          <p:nvPr/>
        </p:nvSpPr>
        <p:spPr>
          <a:xfrm>
            <a:off x="5899092" y="6324600"/>
            <a:ext cx="3059171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marL="39687" marR="40639">
              <a:buClr>
                <a:srgbClr val="011993"/>
              </a:buClr>
              <a:buFont typeface="Times Roman"/>
              <a:defRPr sz="800"/>
            </a:lvl1pPr>
          </a:lstStyle>
          <a:p>
            <a:r>
              <a:rPr sz="600" dirty="0"/>
              <a:t>http://</a:t>
            </a:r>
            <a:r>
              <a:rPr sz="600" dirty="0" err="1"/>
              <a:t>www.anatomy.iupui.edu</a:t>
            </a:r>
            <a:r>
              <a:rPr sz="600" dirty="0"/>
              <a:t>/courses/histo_D502/D502f04/lecture.f04/urinaryf04/C44-21C.jpg</a:t>
            </a:r>
          </a:p>
        </p:txBody>
      </p:sp>
      <p:pic>
        <p:nvPicPr>
          <p:cNvPr id="2" name="image.tiff" descr="image.tiff">
            <a:extLst>
              <a:ext uri="{FF2B5EF4-FFF2-40B4-BE49-F238E27FC236}">
                <a16:creationId xmlns:a16="http://schemas.microsoft.com/office/drawing/2014/main" id="{9D09FD7E-8918-9E93-759E-BE7B8CE17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137" y="1600200"/>
            <a:ext cx="4048126" cy="47244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Mammalian Kidney—The Descending Loop of Henle"/>
          <p:cNvSpPr txBox="1">
            <a:spLocks noGrp="1"/>
          </p:cNvSpPr>
          <p:nvPr>
            <p:ph type="title"/>
          </p:nvPr>
        </p:nvSpPr>
        <p:spPr>
          <a:xfrm>
            <a:off x="685800" y="0"/>
            <a:ext cx="7772400" cy="1600200"/>
          </a:xfrm>
          <a:prstGeom prst="rect">
            <a:avLst/>
          </a:prstGeom>
        </p:spPr>
        <p:txBody>
          <a:bodyPr/>
          <a:lstStyle>
            <a:lvl1pPr marR="81279" indent="0"/>
          </a:lstStyle>
          <a:p>
            <a:r>
              <a:t>Mammalian Kidney—The Descending Loop of Henle</a:t>
            </a:r>
          </a:p>
        </p:txBody>
      </p:sp>
      <p:sp>
        <p:nvSpPr>
          <p:cNvPr id="243" name="The descending loop is freely permeable to water.…"/>
          <p:cNvSpPr txBox="1">
            <a:spLocks noGrp="1"/>
          </p:cNvSpPr>
          <p:nvPr>
            <p:ph type="body" sz="half" idx="1"/>
          </p:nvPr>
        </p:nvSpPr>
        <p:spPr>
          <a:xfrm>
            <a:off x="114300" y="1765300"/>
            <a:ext cx="5593976" cy="5105400"/>
          </a:xfrm>
          <a:prstGeom prst="rect">
            <a:avLst/>
          </a:prstGeom>
        </p:spPr>
        <p:txBody>
          <a:bodyPr/>
          <a:lstStyle/>
          <a:p>
            <a:pPr marR="81279">
              <a:lnSpc>
                <a:spcPct val="90000"/>
              </a:lnSpc>
              <a:buFont typeface="Arial" panose="020B0604020202020204" pitchFamily="34" charset="0"/>
              <a:buChar char="•"/>
              <a:defRPr sz="2800"/>
            </a:pPr>
            <a:r>
              <a:rPr dirty="0"/>
              <a:t>The descending loop is freely permeable to water.</a:t>
            </a:r>
          </a:p>
          <a:p>
            <a:pPr marR="81279">
              <a:lnSpc>
                <a:spcPct val="90000"/>
              </a:lnSpc>
              <a:buFont typeface="Arial" panose="020B0604020202020204" pitchFamily="34" charset="0"/>
              <a:buChar char="•"/>
              <a:defRPr sz="2800"/>
            </a:pPr>
            <a:r>
              <a:rPr dirty="0"/>
              <a:t>It is not permeable to NaCl.</a:t>
            </a:r>
          </a:p>
          <a:p>
            <a:pPr marR="81279">
              <a:lnSpc>
                <a:spcPct val="90000"/>
              </a:lnSpc>
              <a:buFont typeface="Arial" panose="020B0604020202020204" pitchFamily="34" charset="0"/>
              <a:buChar char="•"/>
              <a:defRPr sz="2800"/>
            </a:pPr>
            <a:r>
              <a:rPr dirty="0"/>
              <a:t>The interstitial fluid becomes progressively more concentrated (hypertonic) as you go from the cortex to the medulla, and water flows out of the loop.</a:t>
            </a:r>
          </a:p>
        </p:txBody>
      </p:sp>
      <p:pic>
        <p:nvPicPr>
          <p:cNvPr id="244" name="image.tiff" descr="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8252" y="1765300"/>
            <a:ext cx="2976564" cy="3473824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5" name="http://www.anatomy.iupui.edu/courses/histo_D502/D502f04/lecture.f04/urinaryf04/C44-21C.jpg"/>
          <p:cNvSpPr/>
          <p:nvPr/>
        </p:nvSpPr>
        <p:spPr>
          <a:xfrm>
            <a:off x="5042792" y="5239124"/>
            <a:ext cx="3986908" cy="12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marL="39687" marR="40639">
              <a:buClr>
                <a:srgbClr val="011993"/>
              </a:buClr>
              <a:buFont typeface="Times Roman"/>
              <a:defRPr sz="800"/>
            </a:lvl1pPr>
          </a:lstStyle>
          <a:p>
            <a:r>
              <a:rPr dirty="0"/>
              <a:t>http://</a:t>
            </a:r>
            <a:r>
              <a:rPr dirty="0" err="1"/>
              <a:t>www.anatomy.iupui.edu</a:t>
            </a:r>
            <a:r>
              <a:rPr dirty="0"/>
              <a:t>/courses/histo_D502/D502f04/lecture.f04/urinaryf04/C44-21C.jpg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011E2C-C192-71FC-FCBE-ACB8FF6D7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88" y="5598575"/>
            <a:ext cx="7772400" cy="1039674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ravismulthaupt.com"/>
          <p:cNvSpPr/>
          <p:nvPr/>
        </p:nvSpPr>
        <p:spPr>
          <a:xfrm>
            <a:off x="3124200" y="6248400"/>
            <a:ext cx="2921000" cy="20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marL="39687" marR="40639" algn="ctr">
              <a:buClr>
                <a:srgbClr val="000000"/>
              </a:buClr>
              <a:buFont typeface="Arial"/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travismulthaupt.com</a:t>
            </a:r>
          </a:p>
        </p:txBody>
      </p:sp>
      <p:pic>
        <p:nvPicPr>
          <p:cNvPr id="248" name="image.jpg" descr="image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0"/>
            <a:ext cx="7086600" cy="68659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Mammalian Kidney—The Ascending Loop of Henle"/>
          <p:cNvSpPr txBox="1">
            <a:spLocks noGrp="1"/>
          </p:cNvSpPr>
          <p:nvPr>
            <p:ph type="title"/>
          </p:nvPr>
        </p:nvSpPr>
        <p:spPr>
          <a:xfrm>
            <a:off x="685800" y="0"/>
            <a:ext cx="7772400" cy="1447800"/>
          </a:xfrm>
          <a:prstGeom prst="rect">
            <a:avLst/>
          </a:prstGeom>
        </p:spPr>
        <p:txBody>
          <a:bodyPr/>
          <a:lstStyle>
            <a:lvl1pPr marR="81279" indent="0"/>
          </a:lstStyle>
          <a:p>
            <a:r>
              <a:rPr dirty="0"/>
              <a:t>Mammalian Kidney—The Ascending Loop of Henle</a:t>
            </a:r>
          </a:p>
        </p:txBody>
      </p:sp>
      <p:sp>
        <p:nvSpPr>
          <p:cNvPr id="251" name="Moving up the loop, the transport epithelium is now permeable to NaCl and not H2O.…"/>
          <p:cNvSpPr txBox="1">
            <a:spLocks noGrp="1"/>
          </p:cNvSpPr>
          <p:nvPr>
            <p:ph type="body" sz="half" idx="1"/>
          </p:nvPr>
        </p:nvSpPr>
        <p:spPr>
          <a:xfrm>
            <a:off x="228600" y="1524000"/>
            <a:ext cx="4495800" cy="5334000"/>
          </a:xfrm>
          <a:prstGeom prst="rect">
            <a:avLst/>
          </a:prstGeom>
        </p:spPr>
        <p:txBody>
          <a:bodyPr/>
          <a:lstStyle/>
          <a:p>
            <a:pPr marR="81279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sz="2800" dirty="0"/>
              <a:t>Moving up the loop, the transport epithelium is now permeable to NaCl and not H</a:t>
            </a:r>
            <a:r>
              <a:rPr sz="2800" baseline="-25000" dirty="0"/>
              <a:t>2</a:t>
            </a:r>
            <a:r>
              <a:rPr sz="2800" dirty="0"/>
              <a:t>O.</a:t>
            </a:r>
          </a:p>
          <a:p>
            <a:pPr marR="81279">
              <a:lnSpc>
                <a:spcPct val="90000"/>
              </a:lnSpc>
              <a:buFont typeface="Arial" panose="020B0604020202020204" pitchFamily="34" charset="0"/>
              <a:buChar char="•"/>
              <a:defRPr sz="2800"/>
            </a:pPr>
            <a:r>
              <a:rPr dirty="0"/>
              <a:t>There are 2 regions of the ascending limb:</a:t>
            </a:r>
          </a:p>
          <a:p>
            <a:pPr marL="839787" marR="81279" lvl="1" indent="-342900">
              <a:lnSpc>
                <a:spcPct val="90000"/>
              </a:lnSpc>
              <a:buFont typeface="Arial" panose="020B0604020202020204" pitchFamily="34" charset="0"/>
              <a:buChar char="•"/>
              <a:defRPr sz="2400"/>
            </a:pPr>
            <a:r>
              <a:rPr dirty="0"/>
              <a:t>1.  A thin region</a:t>
            </a:r>
            <a:r>
              <a:rPr lang="en-US" dirty="0"/>
              <a:t>—</a:t>
            </a:r>
            <a:r>
              <a:rPr dirty="0"/>
              <a:t>NaCl</a:t>
            </a:r>
            <a:r>
              <a:rPr lang="en-US" dirty="0"/>
              <a:t> </a:t>
            </a:r>
            <a:r>
              <a:rPr dirty="0"/>
              <a:t>diffuses out and into the interstitial fluid.</a:t>
            </a:r>
          </a:p>
          <a:p>
            <a:pPr marL="839787" marR="81279" lvl="1" indent="-342900">
              <a:lnSpc>
                <a:spcPct val="90000"/>
              </a:lnSpc>
              <a:buFont typeface="Arial" panose="020B0604020202020204" pitchFamily="34" charset="0"/>
              <a:buChar char="•"/>
              <a:defRPr sz="2400"/>
            </a:pPr>
            <a:r>
              <a:rPr dirty="0"/>
              <a:t>2.  A thick region</a:t>
            </a:r>
            <a:r>
              <a:rPr lang="en-US" dirty="0"/>
              <a:t>—</a:t>
            </a:r>
            <a:r>
              <a:rPr dirty="0"/>
              <a:t>NaCl</a:t>
            </a:r>
            <a:r>
              <a:rPr lang="en-US" dirty="0"/>
              <a:t> </a:t>
            </a:r>
            <a:r>
              <a:rPr dirty="0"/>
              <a:t>is actively pumped out of the tubule and into the interstitial fluid.</a:t>
            </a:r>
          </a:p>
        </p:txBody>
      </p:sp>
      <p:pic>
        <p:nvPicPr>
          <p:cNvPr id="252" name="image.tiff" descr="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137" y="1600200"/>
            <a:ext cx="4048126" cy="47244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3" name="http://www.anatomy.iupui.edu/courses/histo_D502/D502f04/lecture.f04/urinaryf04/C44-21C.jpg"/>
          <p:cNvSpPr/>
          <p:nvPr/>
        </p:nvSpPr>
        <p:spPr>
          <a:xfrm>
            <a:off x="5899092" y="6324600"/>
            <a:ext cx="3059171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marL="39687" marR="40639">
              <a:buClr>
                <a:srgbClr val="011993"/>
              </a:buClr>
              <a:buFont typeface="Times Roman"/>
              <a:defRPr sz="800"/>
            </a:lvl1pPr>
          </a:lstStyle>
          <a:p>
            <a:r>
              <a:rPr sz="600" dirty="0"/>
              <a:t>http://</a:t>
            </a:r>
            <a:r>
              <a:rPr sz="600" dirty="0" err="1"/>
              <a:t>www.anatomy.iupui.edu</a:t>
            </a:r>
            <a:r>
              <a:rPr sz="600" dirty="0"/>
              <a:t>/courses/histo_D502/D502f04/lecture.f04/urinaryf04/C44-21C.jpg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Osmoregul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R="81279" indent="0"/>
          </a:lstStyle>
          <a:p>
            <a:r>
              <a:rPr dirty="0"/>
              <a:t>Osmoregulation</a:t>
            </a:r>
          </a:p>
        </p:txBody>
      </p:sp>
      <p:sp>
        <p:nvSpPr>
          <p:cNvPr id="63" name="The ultimate goal of osmoregulation is to maintain the composition of cellular cytoplasm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R="81279">
              <a:buFont typeface="Arial" panose="020B0604020202020204" pitchFamily="34" charset="0"/>
              <a:buChar char="•"/>
            </a:pPr>
            <a:r>
              <a:rPr dirty="0"/>
              <a:t>The ultimate goal of osmoregulation is to maintain the composition of cellular cytoplasm.</a:t>
            </a:r>
          </a:p>
          <a:p>
            <a:pPr marR="81279">
              <a:buFont typeface="Arial" panose="020B0604020202020204" pitchFamily="34" charset="0"/>
              <a:buChar char="•"/>
            </a:pPr>
            <a:r>
              <a:rPr dirty="0"/>
              <a:t>Most animals do this by maintaining and managing the internal body fluid.</a:t>
            </a:r>
          </a:p>
        </p:txBody>
      </p: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Mammalian Kidney—The Ascending Loop of Henle"/>
          <p:cNvSpPr txBox="1">
            <a:spLocks noGrp="1"/>
          </p:cNvSpPr>
          <p:nvPr>
            <p:ph type="title"/>
          </p:nvPr>
        </p:nvSpPr>
        <p:spPr>
          <a:xfrm>
            <a:off x="685800" y="76200"/>
            <a:ext cx="7772400" cy="1473200"/>
          </a:xfrm>
          <a:prstGeom prst="rect">
            <a:avLst/>
          </a:prstGeom>
        </p:spPr>
        <p:txBody>
          <a:bodyPr/>
          <a:lstStyle>
            <a:lvl1pPr marR="81279" indent="0"/>
          </a:lstStyle>
          <a:p>
            <a:r>
              <a:t>Mammalian Kidney—The Ascending Loop of Henle</a:t>
            </a:r>
          </a:p>
        </p:txBody>
      </p:sp>
      <p:sp>
        <p:nvSpPr>
          <p:cNvPr id="256" name="These mechanisms increase the osmolarity of the interstitial fluid and create a more dilute filtrate.…"/>
          <p:cNvSpPr txBox="1">
            <a:spLocks noGrp="1"/>
          </p:cNvSpPr>
          <p:nvPr>
            <p:ph type="body" idx="1"/>
          </p:nvPr>
        </p:nvSpPr>
        <p:spPr>
          <a:xfrm>
            <a:off x="-25400" y="1549400"/>
            <a:ext cx="4864100" cy="5283200"/>
          </a:xfrm>
          <a:prstGeom prst="rect">
            <a:avLst/>
          </a:prstGeom>
        </p:spPr>
        <p:txBody>
          <a:bodyPr/>
          <a:lstStyle/>
          <a:p>
            <a:pPr marR="81279">
              <a:buFont typeface="Arial" panose="020B0604020202020204" pitchFamily="34" charset="0"/>
              <a:buChar char="•"/>
            </a:pPr>
            <a:r>
              <a:rPr dirty="0"/>
              <a:t>These mechanisms increase the osmolarity of the interstitial fluid and create a more dilute filtrate.</a:t>
            </a:r>
          </a:p>
          <a:p>
            <a:pPr marR="81279">
              <a:buFont typeface="Arial" panose="020B0604020202020204" pitchFamily="34" charset="0"/>
              <a:buChar char="•"/>
            </a:pPr>
            <a:r>
              <a:rPr dirty="0"/>
              <a:t>In this way, the loop of Henle maintains hypertonic conditions in the medulla to produce urine.</a:t>
            </a:r>
          </a:p>
        </p:txBody>
      </p:sp>
      <p:pic>
        <p:nvPicPr>
          <p:cNvPr id="257" name="image.jpg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2209800"/>
            <a:ext cx="4114800" cy="3992563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Mammalian Kidney—The Distal Tubule"/>
          <p:cNvSpPr txBox="1">
            <a:spLocks noGrp="1"/>
          </p:cNvSpPr>
          <p:nvPr>
            <p:ph type="title"/>
          </p:nvPr>
        </p:nvSpPr>
        <p:spPr>
          <a:xfrm>
            <a:off x="685800" y="0"/>
            <a:ext cx="7772400" cy="1600200"/>
          </a:xfrm>
          <a:prstGeom prst="rect">
            <a:avLst/>
          </a:prstGeom>
        </p:spPr>
        <p:txBody>
          <a:bodyPr/>
          <a:lstStyle>
            <a:lvl1pPr marR="81279" indent="0"/>
          </a:lstStyle>
          <a:p>
            <a:r>
              <a:rPr dirty="0"/>
              <a:t>Mammalian Kidney—The Distal Tubule</a:t>
            </a:r>
          </a:p>
        </p:txBody>
      </p:sp>
      <p:sp>
        <p:nvSpPr>
          <p:cNvPr id="260" name="The distal tubule regulates the pH like the proximal tubule.…"/>
          <p:cNvSpPr txBox="1">
            <a:spLocks noGrp="1"/>
          </p:cNvSpPr>
          <p:nvPr>
            <p:ph type="body" sz="half" idx="1"/>
          </p:nvPr>
        </p:nvSpPr>
        <p:spPr>
          <a:xfrm>
            <a:off x="304800" y="1981200"/>
            <a:ext cx="4495800" cy="4876800"/>
          </a:xfrm>
          <a:prstGeom prst="rect">
            <a:avLst/>
          </a:prstGeom>
        </p:spPr>
        <p:txBody>
          <a:bodyPr/>
          <a:lstStyle/>
          <a:p>
            <a:pPr marR="81279">
              <a:buFont typeface="Arial" panose="020B0604020202020204" pitchFamily="34" charset="0"/>
              <a:buChar char="•"/>
            </a:pPr>
            <a:r>
              <a:rPr sz="2800" dirty="0"/>
              <a:t>The distal tubule regulates the pH like the proximal tubule.</a:t>
            </a:r>
          </a:p>
          <a:p>
            <a:pPr marR="81279">
              <a:buFont typeface="Arial" panose="020B0604020202020204" pitchFamily="34" charset="0"/>
              <a:buChar char="•"/>
            </a:pPr>
            <a:r>
              <a:rPr sz="2800" dirty="0"/>
              <a:t>It also regulates the amount of K</a:t>
            </a:r>
            <a:r>
              <a:rPr sz="2800" baseline="29999" dirty="0"/>
              <a:t>+</a:t>
            </a:r>
            <a:r>
              <a:rPr sz="2800" dirty="0"/>
              <a:t> and NaCl concentrations of body fluids by varying the amount of K</a:t>
            </a:r>
            <a:r>
              <a:rPr sz="2800" baseline="29999" dirty="0"/>
              <a:t>+</a:t>
            </a:r>
            <a:r>
              <a:rPr sz="2800" dirty="0"/>
              <a:t> secreted and NaCl absorbed from the filtrate.</a:t>
            </a:r>
          </a:p>
        </p:txBody>
      </p:sp>
      <p:sp>
        <p:nvSpPr>
          <p:cNvPr id="262" name="http://www.anatomy.iupui.edu/courses/histo_D502/D502f04/lecture.f04/urinaryf04/C44-21C.jpg"/>
          <p:cNvSpPr/>
          <p:nvPr/>
        </p:nvSpPr>
        <p:spPr>
          <a:xfrm>
            <a:off x="4799012" y="6324600"/>
            <a:ext cx="3059171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marL="39687" marR="40639">
              <a:buClr>
                <a:srgbClr val="011993"/>
              </a:buClr>
              <a:buFont typeface="Times Roman"/>
              <a:defRPr sz="800"/>
            </a:lvl1pPr>
          </a:lstStyle>
          <a:p>
            <a:r>
              <a:rPr sz="600" dirty="0"/>
              <a:t>http://</a:t>
            </a:r>
            <a:r>
              <a:rPr sz="600" dirty="0" err="1"/>
              <a:t>www.anatomy.iupui.edu</a:t>
            </a:r>
            <a:r>
              <a:rPr sz="600" dirty="0"/>
              <a:t>/courses/histo_D502/D502f04/lecture.f04/urinaryf04/C44-21C.jpg</a:t>
            </a:r>
          </a:p>
        </p:txBody>
      </p:sp>
      <p:pic>
        <p:nvPicPr>
          <p:cNvPr id="2" name="image.tiff" descr="image.tiff">
            <a:extLst>
              <a:ext uri="{FF2B5EF4-FFF2-40B4-BE49-F238E27FC236}">
                <a16:creationId xmlns:a16="http://schemas.microsoft.com/office/drawing/2014/main" id="{D15ACA12-7095-C471-5849-719E0D9B8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137" y="1600200"/>
            <a:ext cx="4048126" cy="47244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Mammalian Kidney—The Collecting Duct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1447800"/>
          </a:xfrm>
          <a:prstGeom prst="rect">
            <a:avLst/>
          </a:prstGeom>
        </p:spPr>
        <p:txBody>
          <a:bodyPr/>
          <a:lstStyle>
            <a:lvl1pPr marR="81279" indent="0"/>
          </a:lstStyle>
          <a:p>
            <a:r>
              <a:rPr dirty="0"/>
              <a:t>Mammalian Kidney—The Collecting Duct</a:t>
            </a:r>
          </a:p>
        </p:txBody>
      </p:sp>
      <p:sp>
        <p:nvSpPr>
          <p:cNvPr id="265" name="The collecting duct actively reabsorbs a small amount of NaCl.…"/>
          <p:cNvSpPr txBox="1">
            <a:spLocks noGrp="1"/>
          </p:cNvSpPr>
          <p:nvPr>
            <p:ph type="body" sz="half" idx="1"/>
          </p:nvPr>
        </p:nvSpPr>
        <p:spPr>
          <a:xfrm>
            <a:off x="50800" y="2076306"/>
            <a:ext cx="5263720" cy="4781693"/>
          </a:xfrm>
          <a:prstGeom prst="rect">
            <a:avLst/>
          </a:prstGeom>
        </p:spPr>
        <p:txBody>
          <a:bodyPr/>
          <a:lstStyle/>
          <a:p>
            <a:pPr marR="81279">
              <a:buFont typeface="Arial" panose="020B0604020202020204" pitchFamily="34" charset="0"/>
              <a:buChar char="•"/>
              <a:defRPr sz="2400"/>
            </a:pPr>
            <a:r>
              <a:rPr dirty="0"/>
              <a:t>The collecting duct actively reabsorbs small amount</a:t>
            </a:r>
            <a:r>
              <a:rPr lang="en-US" dirty="0"/>
              <a:t>s</a:t>
            </a:r>
            <a:r>
              <a:rPr dirty="0"/>
              <a:t> of NaCl.</a:t>
            </a:r>
          </a:p>
          <a:p>
            <a:pPr marR="81279">
              <a:buFont typeface="Arial" panose="020B0604020202020204" pitchFamily="34" charset="0"/>
              <a:buChar char="•"/>
              <a:defRPr sz="2400"/>
            </a:pPr>
            <a:r>
              <a:rPr dirty="0"/>
              <a:t>The degree of permeability of NaCl is under hormonal control (aldosterone).</a:t>
            </a:r>
          </a:p>
          <a:p>
            <a:pPr marR="81279">
              <a:buFont typeface="Arial" panose="020B0604020202020204" pitchFamily="34" charset="0"/>
              <a:buChar char="•"/>
              <a:defRPr sz="2400"/>
            </a:pPr>
            <a:r>
              <a:rPr dirty="0"/>
              <a:t>The epithelium is permeable to water and not to salt.</a:t>
            </a:r>
          </a:p>
          <a:p>
            <a:pPr marR="81279">
              <a:buFont typeface="Arial" panose="020B0604020202020204" pitchFamily="34" charset="0"/>
              <a:buChar char="•"/>
              <a:defRPr sz="2400"/>
            </a:pPr>
            <a:r>
              <a:rPr dirty="0"/>
              <a:t>As the collecting duct traverses the gradient of osmolarity in the kidney, the filtrate becomes increasingly more concentrated.</a:t>
            </a:r>
          </a:p>
        </p:txBody>
      </p:sp>
      <p:pic>
        <p:nvPicPr>
          <p:cNvPr id="266" name="image.jpg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479" y="2557570"/>
            <a:ext cx="3670922" cy="3562243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Mammalian Kidney—The Collecting Duct"/>
          <p:cNvSpPr txBox="1">
            <a:spLocks noGrp="1"/>
          </p:cNvSpPr>
          <p:nvPr>
            <p:ph type="title"/>
          </p:nvPr>
        </p:nvSpPr>
        <p:spPr>
          <a:xfrm>
            <a:off x="685800" y="0"/>
            <a:ext cx="7772400" cy="1447800"/>
          </a:xfrm>
          <a:prstGeom prst="rect">
            <a:avLst/>
          </a:prstGeom>
        </p:spPr>
        <p:txBody>
          <a:bodyPr/>
          <a:lstStyle>
            <a:lvl1pPr marR="81279" indent="0"/>
          </a:lstStyle>
          <a:p>
            <a:r>
              <a:t>Mammalian Kidney—The Collecting Duct</a:t>
            </a:r>
          </a:p>
        </p:txBody>
      </p:sp>
      <p:sp>
        <p:nvSpPr>
          <p:cNvPr id="269" name="The collecting duct is permeable to urea in the medulla (not the cortex).…"/>
          <p:cNvSpPr txBox="1">
            <a:spLocks noGrp="1"/>
          </p:cNvSpPr>
          <p:nvPr>
            <p:ph type="body" sz="half" idx="1"/>
          </p:nvPr>
        </p:nvSpPr>
        <p:spPr>
          <a:xfrm>
            <a:off x="-1" y="1959428"/>
            <a:ext cx="5244479" cy="4898571"/>
          </a:xfrm>
          <a:prstGeom prst="rect">
            <a:avLst/>
          </a:prstGeom>
        </p:spPr>
        <p:txBody>
          <a:bodyPr/>
          <a:lstStyle/>
          <a:p>
            <a:pPr marR="81279">
              <a:lnSpc>
                <a:spcPct val="90000"/>
              </a:lnSpc>
              <a:buFont typeface="Arial" panose="020B0604020202020204" pitchFamily="34" charset="0"/>
              <a:buChar char="•"/>
              <a:defRPr sz="2400"/>
            </a:pPr>
            <a:r>
              <a:rPr dirty="0"/>
              <a:t>The collecting duct is permeable to urea in the medulla (not the cortex).</a:t>
            </a:r>
          </a:p>
          <a:p>
            <a:pPr marR="81279">
              <a:lnSpc>
                <a:spcPct val="90000"/>
              </a:lnSpc>
              <a:buFont typeface="Arial" panose="020B0604020202020204" pitchFamily="34" charset="0"/>
              <a:buChar char="•"/>
              <a:defRPr sz="2400"/>
            </a:pPr>
            <a:r>
              <a:rPr dirty="0"/>
              <a:t>Some urea diffuses out of the duct and into the interstitial fluid increasing the osmolarity.</a:t>
            </a:r>
          </a:p>
          <a:p>
            <a:pPr marR="81279">
              <a:lnSpc>
                <a:spcPct val="90000"/>
              </a:lnSpc>
              <a:buFont typeface="Arial" panose="020B0604020202020204" pitchFamily="34" charset="0"/>
              <a:buChar char="•"/>
              <a:defRPr sz="2400"/>
            </a:pPr>
            <a:r>
              <a:rPr dirty="0"/>
              <a:t>The high osmolarity of the kidney enables it to conserve water by creating urine hyperosmotic to the general body fluids.</a:t>
            </a:r>
          </a:p>
          <a:p>
            <a:pPr marR="81279">
              <a:lnSpc>
                <a:spcPct val="90000"/>
              </a:lnSpc>
              <a:buFont typeface="Arial" panose="020B0604020202020204" pitchFamily="34" charset="0"/>
              <a:buChar char="•"/>
              <a:defRPr sz="2400"/>
            </a:pPr>
            <a:r>
              <a:rPr dirty="0"/>
              <a:t>Provides a good example of structure-function relationship.</a:t>
            </a:r>
          </a:p>
        </p:txBody>
      </p:sp>
      <p:pic>
        <p:nvPicPr>
          <p:cNvPr id="2" name="image.jpg" descr="image.jpg">
            <a:extLst>
              <a:ext uri="{FF2B5EF4-FFF2-40B4-BE49-F238E27FC236}">
                <a16:creationId xmlns:a16="http://schemas.microsoft.com/office/drawing/2014/main" id="{26862D7D-9B9F-3C2F-ECBE-824D30283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479" y="2557570"/>
            <a:ext cx="3670922" cy="3562243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Mammalian Kidne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R="81279" indent="0"/>
          </a:lstStyle>
          <a:p>
            <a:r>
              <a:t>Mammalian Kidney</a:t>
            </a:r>
          </a:p>
        </p:txBody>
      </p:sp>
      <p:sp>
        <p:nvSpPr>
          <p:cNvPr id="273" name="It is a versatile organ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R="81279">
              <a:buFont typeface="Arial" panose="020B0604020202020204" pitchFamily="34" charset="0"/>
              <a:buChar char="•"/>
            </a:pPr>
            <a:r>
              <a:rPr dirty="0"/>
              <a:t>It is a versatile organ.</a:t>
            </a:r>
          </a:p>
          <a:p>
            <a:pPr marR="81279">
              <a:buFont typeface="Arial" panose="020B0604020202020204" pitchFamily="34" charset="0"/>
              <a:buChar char="•"/>
            </a:pPr>
            <a:r>
              <a:rPr dirty="0"/>
              <a:t>It is under nervous and hormonal control.</a:t>
            </a:r>
          </a:p>
          <a:p>
            <a:pPr marR="81279">
              <a:buFont typeface="Arial" panose="020B0604020202020204" pitchFamily="34" charset="0"/>
              <a:buChar char="•"/>
            </a:pPr>
            <a:r>
              <a:rPr dirty="0"/>
              <a:t>This is how it regulates the amount of urine produced and its concentration.</a:t>
            </a:r>
          </a:p>
        </p:txBody>
      </p:sp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ADH is a water regulating hormone.…"/>
          <p:cNvSpPr txBox="1">
            <a:spLocks noGrp="1"/>
          </p:cNvSpPr>
          <p:nvPr>
            <p:ph type="body" sz="half" idx="1"/>
          </p:nvPr>
        </p:nvSpPr>
        <p:spPr>
          <a:xfrm>
            <a:off x="165847" y="1651747"/>
            <a:ext cx="4495800" cy="4876800"/>
          </a:xfrm>
          <a:prstGeom prst="rect">
            <a:avLst/>
          </a:prstGeom>
        </p:spPr>
        <p:txBody>
          <a:bodyPr/>
          <a:lstStyle/>
          <a:p>
            <a:pPr marR="81279">
              <a:buFont typeface="Arial" panose="020B0604020202020204" pitchFamily="34" charset="0"/>
              <a:buChar char="•"/>
            </a:pPr>
            <a:r>
              <a:rPr dirty="0"/>
              <a:t>ADH is a water regulating hormone.</a:t>
            </a:r>
          </a:p>
          <a:p>
            <a:pPr marR="81279">
              <a:buFont typeface="Arial" panose="020B0604020202020204" pitchFamily="34" charset="0"/>
              <a:buChar char="•"/>
            </a:pPr>
            <a:r>
              <a:rPr dirty="0"/>
              <a:t>It is produced in the hypothalamus.</a:t>
            </a:r>
          </a:p>
          <a:p>
            <a:pPr marR="81279">
              <a:buFont typeface="Arial" panose="020B0604020202020204" pitchFamily="34" charset="0"/>
              <a:buChar char="•"/>
            </a:pPr>
            <a:r>
              <a:rPr dirty="0"/>
              <a:t>It is stored and released by the pituitary.</a:t>
            </a:r>
          </a:p>
        </p:txBody>
      </p:sp>
      <p:pic>
        <p:nvPicPr>
          <p:cNvPr id="276" name="image.jpg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4855" y="1347255"/>
            <a:ext cx="3255186" cy="4139453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7" name="Mammalian Kidney—Hormones"/>
          <p:cNvSpPr txBox="1">
            <a:spLocks noGrp="1"/>
          </p:cNvSpPr>
          <p:nvPr>
            <p:ph type="title"/>
          </p:nvPr>
        </p:nvSpPr>
        <p:spPr>
          <a:xfrm>
            <a:off x="422416" y="139700"/>
            <a:ext cx="8299168" cy="1600200"/>
          </a:xfrm>
          <a:prstGeom prst="rect">
            <a:avLst/>
          </a:prstGeom>
        </p:spPr>
        <p:txBody>
          <a:bodyPr/>
          <a:lstStyle>
            <a:lvl1pPr marR="81279" indent="0"/>
          </a:lstStyle>
          <a:p>
            <a:r>
              <a:rPr dirty="0"/>
              <a:t>Mammalian Kidney—Hormones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66D345-1B6D-B9B0-7AFF-4839CFDBD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617" y="5656903"/>
            <a:ext cx="6347012" cy="103736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he hypothalamus has osmoreceptor cells.  Their set point is 300 mosm/L…"/>
          <p:cNvSpPr txBox="1">
            <a:spLocks noGrp="1"/>
          </p:cNvSpPr>
          <p:nvPr>
            <p:ph type="body" idx="1"/>
          </p:nvPr>
        </p:nvSpPr>
        <p:spPr>
          <a:xfrm>
            <a:off x="365615" y="1448238"/>
            <a:ext cx="8229600" cy="4635500"/>
          </a:xfrm>
          <a:prstGeom prst="rect">
            <a:avLst/>
          </a:prstGeom>
        </p:spPr>
        <p:txBody>
          <a:bodyPr/>
          <a:lstStyle/>
          <a:p>
            <a:pPr marR="81279">
              <a:buFont typeface="Arial" panose="020B0604020202020204" pitchFamily="34" charset="0"/>
              <a:buChar char="•"/>
            </a:pPr>
            <a:r>
              <a:rPr dirty="0"/>
              <a:t>The hypothalamus has osmoreceptor cells. Their set point is 300 m</a:t>
            </a:r>
            <a:r>
              <a:rPr lang="en-US" dirty="0"/>
              <a:t>O</a:t>
            </a:r>
            <a:r>
              <a:rPr dirty="0"/>
              <a:t>sm/L</a:t>
            </a:r>
          </a:p>
          <a:p>
            <a:pPr marR="81279">
              <a:buFont typeface="Arial" panose="020B0604020202020204" pitchFamily="34" charset="0"/>
              <a:buChar char="•"/>
            </a:pPr>
            <a:r>
              <a:rPr dirty="0"/>
              <a:t>When the osmolarity of blood goes above this, ADH is released and acts on the distal tubules and collecting ducts.</a:t>
            </a:r>
          </a:p>
          <a:p>
            <a:pPr marR="81279">
              <a:buFont typeface="Arial" panose="020B0604020202020204" pitchFamily="34" charset="0"/>
              <a:buChar char="•"/>
            </a:pPr>
            <a:r>
              <a:rPr dirty="0"/>
              <a:t>The hormone increases the permeability of the cells of the tubes.</a:t>
            </a:r>
          </a:p>
          <a:p>
            <a:pPr marR="81279">
              <a:buFont typeface="Arial" panose="020B0604020202020204" pitchFamily="34" charset="0"/>
              <a:buChar char="•"/>
            </a:pPr>
            <a:r>
              <a:rPr dirty="0"/>
              <a:t>Water reabsorption is increased and the concentration of the urine increases.</a:t>
            </a:r>
          </a:p>
        </p:txBody>
      </p:sp>
      <p:sp>
        <p:nvSpPr>
          <p:cNvPr id="280" name="Mammalian Kidney—Hormones"/>
          <p:cNvSpPr txBox="1">
            <a:spLocks noGrp="1"/>
          </p:cNvSpPr>
          <p:nvPr>
            <p:ph type="title"/>
          </p:nvPr>
        </p:nvSpPr>
        <p:spPr>
          <a:xfrm>
            <a:off x="422416" y="139700"/>
            <a:ext cx="8299168" cy="882276"/>
          </a:xfrm>
          <a:prstGeom prst="rect">
            <a:avLst/>
          </a:prstGeom>
        </p:spPr>
        <p:txBody>
          <a:bodyPr/>
          <a:lstStyle>
            <a:lvl1pPr marR="81279" indent="0"/>
          </a:lstStyle>
          <a:p>
            <a:r>
              <a:rPr dirty="0"/>
              <a:t>Mammalian Kidney—Hormones</a:t>
            </a:r>
          </a:p>
        </p:txBody>
      </p:sp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In the short term, the ADH stimulates the collecting duct epithelium to absorb more water.…"/>
          <p:cNvSpPr txBox="1">
            <a:spLocks noGrp="1"/>
          </p:cNvSpPr>
          <p:nvPr>
            <p:ph type="body" sz="half" idx="1"/>
          </p:nvPr>
        </p:nvSpPr>
        <p:spPr>
          <a:xfrm>
            <a:off x="25400" y="1854200"/>
            <a:ext cx="4903713" cy="4635500"/>
          </a:xfrm>
          <a:prstGeom prst="rect">
            <a:avLst/>
          </a:prstGeom>
        </p:spPr>
        <p:txBody>
          <a:bodyPr/>
          <a:lstStyle/>
          <a:p>
            <a:pPr marR="81279">
              <a:buFont typeface="Arial" panose="020B0604020202020204" pitchFamily="34" charset="0"/>
              <a:buChar char="•"/>
              <a:defRPr sz="3000"/>
            </a:pPr>
            <a:r>
              <a:rPr dirty="0"/>
              <a:t>In the short term, the ADH stimulates the collecting duct epithelium to absorb more water.</a:t>
            </a:r>
          </a:p>
          <a:p>
            <a:pPr marR="81279">
              <a:buFont typeface="Arial" panose="020B0604020202020204" pitchFamily="34" charset="0"/>
              <a:buChar char="•"/>
              <a:defRPr sz="3000"/>
            </a:pPr>
            <a:r>
              <a:rPr dirty="0"/>
              <a:t>It does this by stimulating the insertion of aquaporins into the apical membrane facing the filtrate. </a:t>
            </a:r>
          </a:p>
        </p:txBody>
      </p:sp>
      <p:sp>
        <p:nvSpPr>
          <p:cNvPr id="284" name="https://www.semanticscholar.org/paper/Vasopressin-in-chronic-kidney-disease%2C-in-ADPKD-%3A-Zittema/bdfca377e1c300f77c7d703102e30d4d52e7d88c"/>
          <p:cNvSpPr txBox="1"/>
          <p:nvPr/>
        </p:nvSpPr>
        <p:spPr>
          <a:xfrm>
            <a:off x="4740964" y="5664199"/>
            <a:ext cx="4191532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"/>
            </a:lvl1pPr>
          </a:lstStyle>
          <a:p>
            <a:r>
              <a:t>https://www.semanticscholar.org/paper/Vasopressin-in-chronic-kidney-disease%2C-in-ADPKD-%3A-Zittema/bdfca377e1c300f77c7d703102e30d4d52e7d88c</a:t>
            </a:r>
          </a:p>
        </p:txBody>
      </p:sp>
      <p:sp>
        <p:nvSpPr>
          <p:cNvPr id="285" name="Mammalian Kidney—Hormones"/>
          <p:cNvSpPr txBox="1">
            <a:spLocks noGrp="1"/>
          </p:cNvSpPr>
          <p:nvPr>
            <p:ph type="title"/>
          </p:nvPr>
        </p:nvSpPr>
        <p:spPr>
          <a:xfrm>
            <a:off x="422416" y="833718"/>
            <a:ext cx="8299168" cy="906182"/>
          </a:xfrm>
          <a:prstGeom prst="rect">
            <a:avLst/>
          </a:prstGeom>
        </p:spPr>
        <p:txBody>
          <a:bodyPr/>
          <a:lstStyle>
            <a:lvl1pPr marR="81279" indent="0"/>
          </a:lstStyle>
          <a:p>
            <a:r>
              <a:rPr dirty="0"/>
              <a:t>Mammalian Kidney—Hormones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917C1A-8F80-B751-6C46-162DAAD82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834" y="2238089"/>
            <a:ext cx="4364472" cy="342611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In the long term, ADH secretion stimulates the increase in transcription and translation of genes associated with aquaporin production."/>
          <p:cNvSpPr txBox="1">
            <a:spLocks noGrp="1"/>
          </p:cNvSpPr>
          <p:nvPr>
            <p:ph type="body" sz="half" idx="1"/>
          </p:nvPr>
        </p:nvSpPr>
        <p:spPr>
          <a:xfrm>
            <a:off x="25399" y="1854200"/>
            <a:ext cx="8785251" cy="1818229"/>
          </a:xfrm>
          <a:prstGeom prst="rect">
            <a:avLst/>
          </a:prstGeom>
        </p:spPr>
        <p:txBody>
          <a:bodyPr/>
          <a:lstStyle>
            <a:lvl1pPr marR="81279">
              <a:defRPr sz="3000"/>
            </a:lvl1pPr>
          </a:lstStyle>
          <a:p>
            <a:pPr>
              <a:buFont typeface="Arial" panose="020B0604020202020204" pitchFamily="34" charset="0"/>
              <a:buChar char="•"/>
            </a:pPr>
            <a:r>
              <a:rPr dirty="0"/>
              <a:t>In the long term, ADH secretion stimulates the increase in transcription and translation of genes associated with aquaporin production.</a:t>
            </a:r>
          </a:p>
        </p:txBody>
      </p:sp>
      <p:pic>
        <p:nvPicPr>
          <p:cNvPr id="28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178" y="3884313"/>
            <a:ext cx="6283691" cy="2529187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9" name="https://www.ncbi.nlm.nih.gov/pmc/articles/PMC3775849/"/>
          <p:cNvSpPr txBox="1"/>
          <p:nvPr/>
        </p:nvSpPr>
        <p:spPr>
          <a:xfrm>
            <a:off x="5631939" y="6413500"/>
            <a:ext cx="1927930" cy="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"/>
            </a:lvl1pPr>
          </a:lstStyle>
          <a:p>
            <a:r>
              <a:rPr dirty="0"/>
              <a:t>https://</a:t>
            </a:r>
            <a:r>
              <a:rPr dirty="0" err="1"/>
              <a:t>www.ncbi.nlm.nih.gov</a:t>
            </a:r>
            <a:r>
              <a:rPr dirty="0"/>
              <a:t>/</a:t>
            </a:r>
            <a:r>
              <a:rPr dirty="0" err="1"/>
              <a:t>pmc</a:t>
            </a:r>
            <a:r>
              <a:rPr dirty="0"/>
              <a:t>/articles/PMC3775849/</a:t>
            </a:r>
          </a:p>
        </p:txBody>
      </p:sp>
      <p:sp>
        <p:nvSpPr>
          <p:cNvPr id="290" name="Mammalian Kidney—Hormones"/>
          <p:cNvSpPr txBox="1">
            <a:spLocks noGrp="1"/>
          </p:cNvSpPr>
          <p:nvPr>
            <p:ph type="title"/>
          </p:nvPr>
        </p:nvSpPr>
        <p:spPr>
          <a:xfrm>
            <a:off x="422416" y="139700"/>
            <a:ext cx="8299168" cy="1600200"/>
          </a:xfrm>
          <a:prstGeom prst="rect">
            <a:avLst/>
          </a:prstGeom>
        </p:spPr>
        <p:txBody>
          <a:bodyPr/>
          <a:lstStyle>
            <a:lvl1pPr marR="81279" indent="0"/>
          </a:lstStyle>
          <a:p>
            <a:r>
              <a:t>Mammalian Kidney—Hormones</a:t>
            </a:r>
          </a:p>
        </p:txBody>
      </p:sp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The give the cell a “head start” on inserting the aquaporins into the cell membrane when blood osmolarity increases."/>
          <p:cNvSpPr txBox="1">
            <a:spLocks noGrp="1"/>
          </p:cNvSpPr>
          <p:nvPr>
            <p:ph type="body" sz="half" idx="1"/>
          </p:nvPr>
        </p:nvSpPr>
        <p:spPr>
          <a:xfrm>
            <a:off x="25400" y="1854200"/>
            <a:ext cx="8785250" cy="1818229"/>
          </a:xfrm>
          <a:prstGeom prst="rect">
            <a:avLst/>
          </a:prstGeom>
        </p:spPr>
        <p:txBody>
          <a:bodyPr/>
          <a:lstStyle>
            <a:lvl1pPr marR="81279">
              <a:defRPr sz="3000"/>
            </a:lvl1pPr>
          </a:lstStyle>
          <a:p>
            <a:pPr>
              <a:buFont typeface="Arial" panose="020B0604020202020204" pitchFamily="34" charset="0"/>
              <a:buChar char="•"/>
            </a:pPr>
            <a:r>
              <a:rPr dirty="0"/>
              <a:t>The give the cell a “head start” on inserting the aquaporins into the cell membrane when blood osmolarity increases.</a:t>
            </a:r>
          </a:p>
        </p:txBody>
      </p:sp>
      <p:sp>
        <p:nvSpPr>
          <p:cNvPr id="294" name="https://www.ncbi.nlm.nih.gov/pmc/articles/PMC3775849/"/>
          <p:cNvSpPr txBox="1"/>
          <p:nvPr/>
        </p:nvSpPr>
        <p:spPr>
          <a:xfrm>
            <a:off x="707251" y="6413500"/>
            <a:ext cx="1927930" cy="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"/>
            </a:lvl1pPr>
          </a:lstStyle>
          <a:p>
            <a:r>
              <a:t>https://www.ncbi.nlm.nih.gov/pmc/articles/PMC3775849/</a:t>
            </a:r>
          </a:p>
        </p:txBody>
      </p:sp>
      <p:sp>
        <p:nvSpPr>
          <p:cNvPr id="295" name="Mammalian Kidney—Hormones"/>
          <p:cNvSpPr txBox="1">
            <a:spLocks noGrp="1"/>
          </p:cNvSpPr>
          <p:nvPr>
            <p:ph type="title"/>
          </p:nvPr>
        </p:nvSpPr>
        <p:spPr>
          <a:xfrm>
            <a:off x="422416" y="139700"/>
            <a:ext cx="8299168" cy="1600200"/>
          </a:xfrm>
          <a:prstGeom prst="rect">
            <a:avLst/>
          </a:prstGeom>
        </p:spPr>
        <p:txBody>
          <a:bodyPr/>
          <a:lstStyle>
            <a:lvl1pPr marR="81279" indent="0"/>
          </a:lstStyle>
          <a:p>
            <a:r>
              <a:t>Mammalian Kidney—Hormones</a:t>
            </a:r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6CC06A91-FD12-C650-FAB5-830DB3E68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178" y="3884313"/>
            <a:ext cx="6283691" cy="2529187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pecialized Epithelium"/>
          <p:cNvSpPr txBox="1">
            <a:spLocks noGrp="1"/>
          </p:cNvSpPr>
          <p:nvPr>
            <p:ph type="title"/>
          </p:nvPr>
        </p:nvSpPr>
        <p:spPr>
          <a:xfrm>
            <a:off x="685800" y="99117"/>
            <a:ext cx="7772400" cy="897785"/>
          </a:xfrm>
          <a:prstGeom prst="rect">
            <a:avLst/>
          </a:prstGeom>
        </p:spPr>
        <p:txBody>
          <a:bodyPr/>
          <a:lstStyle>
            <a:lvl1pPr marR="81279" indent="0"/>
          </a:lstStyle>
          <a:p>
            <a:r>
              <a:rPr dirty="0"/>
              <a:t>Specialized Epithelium</a:t>
            </a:r>
          </a:p>
        </p:txBody>
      </p:sp>
      <p:sp>
        <p:nvSpPr>
          <p:cNvPr id="72" name="Impermeable tight junctions join these cells.…"/>
          <p:cNvSpPr txBox="1">
            <a:spLocks noGrp="1"/>
          </p:cNvSpPr>
          <p:nvPr>
            <p:ph type="body" idx="1"/>
          </p:nvPr>
        </p:nvSpPr>
        <p:spPr>
          <a:xfrm>
            <a:off x="685800" y="1273056"/>
            <a:ext cx="7772400" cy="5313374"/>
          </a:xfrm>
          <a:prstGeom prst="rect">
            <a:avLst/>
          </a:prstGeom>
        </p:spPr>
        <p:txBody>
          <a:bodyPr/>
          <a:lstStyle/>
          <a:p>
            <a:pPr marR="81279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dirty="0"/>
              <a:t>Impermeable tight junctions join these cells.</a:t>
            </a:r>
          </a:p>
          <a:p>
            <a:pPr marR="81279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dirty="0"/>
              <a:t>Most animals have </a:t>
            </a:r>
            <a:r>
              <a:rPr lang="en-US" dirty="0"/>
              <a:t>specialized</a:t>
            </a:r>
            <a:r>
              <a:rPr dirty="0"/>
              <a:t> transport epithelia joined into extensive tubular networks.</a:t>
            </a:r>
          </a:p>
          <a:p>
            <a:pPr marR="81279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dirty="0"/>
              <a:t>These networks have extensive surface area</a:t>
            </a:r>
            <a:r>
              <a:rPr lang="en-US" dirty="0"/>
              <a:t> and work to move</a:t>
            </a:r>
            <a:r>
              <a:rPr dirty="0"/>
              <a:t> </a:t>
            </a:r>
            <a:r>
              <a:rPr lang="en-US" dirty="0"/>
              <a:t>solutes in controlled amounts in specific directions. </a:t>
            </a:r>
          </a:p>
          <a:p>
            <a:pPr marR="81279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They are </a:t>
            </a:r>
            <a:r>
              <a:rPr dirty="0"/>
              <a:t>connected to the outside of the body by an opening. </a:t>
            </a:r>
          </a:p>
        </p:txBody>
      </p:sp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As more water gets reabsorbed, ADH release slows and the osmolarity goes down.…"/>
          <p:cNvSpPr txBox="1">
            <a:spLocks noGrp="1"/>
          </p:cNvSpPr>
          <p:nvPr>
            <p:ph type="body" sz="half" idx="1"/>
          </p:nvPr>
        </p:nvSpPr>
        <p:spPr>
          <a:xfrm>
            <a:off x="304800" y="1981200"/>
            <a:ext cx="4114800" cy="4876800"/>
          </a:xfrm>
          <a:prstGeom prst="rect">
            <a:avLst/>
          </a:prstGeom>
        </p:spPr>
        <p:txBody>
          <a:bodyPr/>
          <a:lstStyle/>
          <a:p>
            <a:pPr marR="81279">
              <a:buFont typeface="Arial" panose="020B0604020202020204" pitchFamily="34" charset="0"/>
              <a:buChar char="•"/>
            </a:pPr>
            <a:r>
              <a:rPr dirty="0"/>
              <a:t>As more water gets reabsorbed, ADH release slows and the osmolarity goes down.</a:t>
            </a:r>
          </a:p>
          <a:p>
            <a:pPr marR="81279">
              <a:buFont typeface="Arial" panose="020B0604020202020204" pitchFamily="34" charset="0"/>
              <a:buChar char="•"/>
            </a:pPr>
            <a:r>
              <a:rPr dirty="0"/>
              <a:t>A negative feedback example.</a:t>
            </a:r>
          </a:p>
        </p:txBody>
      </p:sp>
      <p:pic>
        <p:nvPicPr>
          <p:cNvPr id="298" name="image.jpg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1676400"/>
            <a:ext cx="4014788" cy="51054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9" name="Mammalian Kidney—Hormones"/>
          <p:cNvSpPr txBox="1">
            <a:spLocks noGrp="1"/>
          </p:cNvSpPr>
          <p:nvPr>
            <p:ph type="title"/>
          </p:nvPr>
        </p:nvSpPr>
        <p:spPr>
          <a:xfrm>
            <a:off x="422416" y="139700"/>
            <a:ext cx="8299168" cy="1600200"/>
          </a:xfrm>
          <a:prstGeom prst="rect">
            <a:avLst/>
          </a:prstGeom>
        </p:spPr>
        <p:txBody>
          <a:bodyPr/>
          <a:lstStyle>
            <a:lvl1pPr marR="81279" indent="0"/>
          </a:lstStyle>
          <a:p>
            <a:r>
              <a:rPr dirty="0"/>
              <a:t>Mammalian Kidney—Hormones</a:t>
            </a:r>
          </a:p>
        </p:txBody>
      </p:sp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Mammalian Kidney—Hormones"/>
          <p:cNvSpPr txBox="1">
            <a:spLocks noGrp="1"/>
          </p:cNvSpPr>
          <p:nvPr>
            <p:ph type="title"/>
          </p:nvPr>
        </p:nvSpPr>
        <p:spPr>
          <a:xfrm>
            <a:off x="422416" y="139700"/>
            <a:ext cx="8299168" cy="1600200"/>
          </a:xfrm>
          <a:prstGeom prst="rect">
            <a:avLst/>
          </a:prstGeom>
        </p:spPr>
        <p:txBody>
          <a:bodyPr/>
          <a:lstStyle>
            <a:lvl1pPr marR="81279" indent="0"/>
          </a:lstStyle>
          <a:p>
            <a:r>
              <a:rPr dirty="0"/>
              <a:t>Mammalian Kidney—Hormones</a:t>
            </a:r>
          </a:p>
        </p:txBody>
      </p:sp>
      <p:sp>
        <p:nvSpPr>
          <p:cNvPr id="302" name="When a lot of water is consumed, little ADH is released.…"/>
          <p:cNvSpPr txBox="1">
            <a:spLocks noGrp="1"/>
          </p:cNvSpPr>
          <p:nvPr>
            <p:ph type="body" sz="half" idx="1"/>
          </p:nvPr>
        </p:nvSpPr>
        <p:spPr>
          <a:xfrm>
            <a:off x="457200" y="1981200"/>
            <a:ext cx="3810000" cy="4876800"/>
          </a:xfrm>
          <a:prstGeom prst="rect">
            <a:avLst/>
          </a:prstGeom>
        </p:spPr>
        <p:txBody>
          <a:bodyPr/>
          <a:lstStyle/>
          <a:p>
            <a:pPr marR="81279">
              <a:buFont typeface="Arial" panose="020B0604020202020204" pitchFamily="34" charset="0"/>
              <a:buChar char="•"/>
              <a:defRPr sz="2800"/>
            </a:pPr>
            <a:r>
              <a:rPr dirty="0"/>
              <a:t>When a lot of water is consumed, little ADH is released.</a:t>
            </a:r>
          </a:p>
          <a:p>
            <a:pPr marR="81279">
              <a:buFont typeface="Arial" panose="020B0604020202020204" pitchFamily="34" charset="0"/>
              <a:buChar char="•"/>
              <a:defRPr sz="2800"/>
            </a:pPr>
            <a:r>
              <a:rPr dirty="0"/>
              <a:t>Water reabsorption is slowed and a large volume of urine is produced.</a:t>
            </a:r>
          </a:p>
        </p:txBody>
      </p:sp>
      <p:pic>
        <p:nvPicPr>
          <p:cNvPr id="2" name="image.jpg" descr="image.jpg">
            <a:extLst>
              <a:ext uri="{FF2B5EF4-FFF2-40B4-BE49-F238E27FC236}">
                <a16:creationId xmlns:a16="http://schemas.microsoft.com/office/drawing/2014/main" id="{84368090-3CFE-3889-290F-11BC446BA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1676400"/>
            <a:ext cx="4014788" cy="51054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3276692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Mammalian Kidney—RAAS Hormon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R="81279" indent="0"/>
          </a:lstStyle>
          <a:p>
            <a:r>
              <a:rPr dirty="0"/>
              <a:t>Mammalian Kidney—RAAS Hormones</a:t>
            </a:r>
          </a:p>
        </p:txBody>
      </p:sp>
      <p:sp>
        <p:nvSpPr>
          <p:cNvPr id="306" name="Renin-angiotensin-aldosterone system…"/>
          <p:cNvSpPr txBox="1">
            <a:spLocks noGrp="1"/>
          </p:cNvSpPr>
          <p:nvPr>
            <p:ph type="body" sz="half" idx="1"/>
          </p:nvPr>
        </p:nvSpPr>
        <p:spPr>
          <a:xfrm>
            <a:off x="203200" y="1879600"/>
            <a:ext cx="4508500" cy="4876800"/>
          </a:xfrm>
          <a:prstGeom prst="rect">
            <a:avLst/>
          </a:prstGeom>
        </p:spPr>
        <p:txBody>
          <a:bodyPr/>
          <a:lstStyle/>
          <a:p>
            <a:pPr marR="81279">
              <a:buFont typeface="Arial" panose="020B0604020202020204" pitchFamily="34" charset="0"/>
              <a:buChar char="•"/>
              <a:defRPr sz="2800"/>
            </a:pPr>
            <a:r>
              <a:rPr dirty="0"/>
              <a:t>Renin-angiotensin-aldosterone system</a:t>
            </a:r>
          </a:p>
          <a:p>
            <a:pPr marR="81279">
              <a:buFont typeface="Arial" panose="020B0604020202020204" pitchFamily="34" charset="0"/>
              <a:buChar char="•"/>
              <a:defRPr sz="2800"/>
            </a:pPr>
            <a:r>
              <a:rPr dirty="0"/>
              <a:t>There is a second regulatory mechanism involving the JGA.</a:t>
            </a:r>
          </a:p>
          <a:p>
            <a:pPr marR="81279">
              <a:buFont typeface="Arial" panose="020B0604020202020204" pitchFamily="34" charset="0"/>
              <a:buChar char="•"/>
              <a:defRPr sz="2800"/>
            </a:pPr>
            <a:r>
              <a:rPr dirty="0"/>
              <a:t>It is near the afferent arteriole which supplies the blood to the glomerulus.</a:t>
            </a:r>
          </a:p>
        </p:txBody>
      </p:sp>
      <p:pic>
        <p:nvPicPr>
          <p:cNvPr id="2" name="image.jpg" descr="image.jpg">
            <a:extLst>
              <a:ext uri="{FF2B5EF4-FFF2-40B4-BE49-F238E27FC236}">
                <a16:creationId xmlns:a16="http://schemas.microsoft.com/office/drawing/2014/main" id="{10F05ECD-1690-33D4-917B-2BC0DE149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772" y="1904498"/>
            <a:ext cx="3835415" cy="48773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Mammalian Kidney—RAAS Hormones"/>
          <p:cNvSpPr txBox="1">
            <a:spLocks noGrp="1"/>
          </p:cNvSpPr>
          <p:nvPr>
            <p:ph type="title"/>
          </p:nvPr>
        </p:nvSpPr>
        <p:spPr>
          <a:xfrm>
            <a:off x="685800" y="127000"/>
            <a:ext cx="7772400" cy="1600200"/>
          </a:xfrm>
          <a:prstGeom prst="rect">
            <a:avLst/>
          </a:prstGeom>
        </p:spPr>
        <p:txBody>
          <a:bodyPr/>
          <a:lstStyle>
            <a:lvl1pPr marR="81279" indent="0"/>
          </a:lstStyle>
          <a:p>
            <a:r>
              <a:t>Mammalian Kidney—RAAS Hormones</a:t>
            </a:r>
          </a:p>
        </p:txBody>
      </p:sp>
      <p:sp>
        <p:nvSpPr>
          <p:cNvPr id="310" name="When blood pressure decreases, an enzyme called renin initiates a chemical reaction.…"/>
          <p:cNvSpPr txBox="1">
            <a:spLocks noGrp="1"/>
          </p:cNvSpPr>
          <p:nvPr>
            <p:ph type="body" idx="1"/>
          </p:nvPr>
        </p:nvSpPr>
        <p:spPr>
          <a:xfrm>
            <a:off x="25634" y="1562099"/>
            <a:ext cx="5409131" cy="5237739"/>
          </a:xfrm>
          <a:prstGeom prst="rect">
            <a:avLst/>
          </a:prstGeom>
        </p:spPr>
        <p:txBody>
          <a:bodyPr/>
          <a:lstStyle/>
          <a:p>
            <a:pPr marR="81279">
              <a:lnSpc>
                <a:spcPct val="90000"/>
              </a:lnSpc>
              <a:buClrTx/>
              <a:buFont typeface="Arial" panose="020B0604020202020204" pitchFamily="34" charset="0"/>
              <a:buChar char="•"/>
              <a:defRPr sz="2800"/>
            </a:pPr>
            <a:r>
              <a:rPr dirty="0"/>
              <a:t>When blood pressure decreases, an enzyme called renin initiates a chemical reaction.</a:t>
            </a:r>
          </a:p>
          <a:p>
            <a:pPr marR="81279">
              <a:lnSpc>
                <a:spcPct val="90000"/>
              </a:lnSpc>
              <a:buClrTx/>
              <a:buFont typeface="Arial" panose="020B0604020202020204" pitchFamily="34" charset="0"/>
              <a:buChar char="•"/>
              <a:defRPr sz="2800"/>
            </a:pPr>
            <a:r>
              <a:rPr dirty="0"/>
              <a:t>Angiotensinogen in the blood is converted into angiotensin II mainly in the lungs.</a:t>
            </a:r>
          </a:p>
          <a:p>
            <a:pPr marR="81279">
              <a:lnSpc>
                <a:spcPct val="90000"/>
              </a:lnSpc>
              <a:buClrTx/>
              <a:buFont typeface="Arial" panose="020B0604020202020204" pitchFamily="34" charset="0"/>
              <a:buChar char="•"/>
              <a:defRPr sz="2800"/>
            </a:pPr>
            <a:r>
              <a:rPr dirty="0"/>
              <a:t>Angiotensin II increases the blood pressure by constricting the arterioles.</a:t>
            </a:r>
          </a:p>
          <a:p>
            <a:pPr marR="81279">
              <a:lnSpc>
                <a:spcPct val="90000"/>
              </a:lnSpc>
              <a:buClrTx/>
              <a:buFont typeface="Arial" panose="020B0604020202020204" pitchFamily="34" charset="0"/>
              <a:buChar char="•"/>
              <a:defRPr sz="2800"/>
            </a:pPr>
            <a:r>
              <a:rPr dirty="0"/>
              <a:t>This decreases blood flow to the capillaries.</a:t>
            </a:r>
          </a:p>
        </p:txBody>
      </p:sp>
      <p:pic>
        <p:nvPicPr>
          <p:cNvPr id="2" name="image.jpg" descr="image.jpg">
            <a:extLst>
              <a:ext uri="{FF2B5EF4-FFF2-40B4-BE49-F238E27FC236}">
                <a16:creationId xmlns:a16="http://schemas.microsoft.com/office/drawing/2014/main" id="{7A867CA2-6A24-C5DB-0D80-0085F9069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4765" y="1670671"/>
            <a:ext cx="3613805" cy="459549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Mammalian Kidney—RAAS Hormon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R="81279" indent="0"/>
          </a:lstStyle>
          <a:p>
            <a:r>
              <a:t>Mammalian Kidney—RAAS Hormones</a:t>
            </a:r>
          </a:p>
        </p:txBody>
      </p:sp>
      <p:sp>
        <p:nvSpPr>
          <p:cNvPr id="314" name="Angiotensin II stimulates the adrenal glands to release aldosterone.…"/>
          <p:cNvSpPr txBox="1">
            <a:spLocks noGrp="1"/>
          </p:cNvSpPr>
          <p:nvPr>
            <p:ph type="body" idx="1"/>
          </p:nvPr>
        </p:nvSpPr>
        <p:spPr>
          <a:xfrm>
            <a:off x="152400" y="1981200"/>
            <a:ext cx="5702300" cy="4876800"/>
          </a:xfrm>
          <a:prstGeom prst="rect">
            <a:avLst/>
          </a:prstGeom>
        </p:spPr>
        <p:txBody>
          <a:bodyPr/>
          <a:lstStyle/>
          <a:p>
            <a:pPr marR="81279">
              <a:buFont typeface="Arial" panose="020B0604020202020204" pitchFamily="34" charset="0"/>
              <a:buChar char="•"/>
            </a:pPr>
            <a:r>
              <a:rPr dirty="0"/>
              <a:t>Angiotensin II stimulates the adrenal glands to release aldosterone.</a:t>
            </a:r>
          </a:p>
          <a:p>
            <a:pPr marR="81279">
              <a:buFont typeface="Arial" panose="020B0604020202020204" pitchFamily="34" charset="0"/>
              <a:buChar char="•"/>
            </a:pPr>
            <a:r>
              <a:rPr dirty="0"/>
              <a:t>Aldosterone acts on the nephron</a:t>
            </a:r>
            <a:r>
              <a:rPr dirty="0">
                <a:latin typeface="+mj-lt"/>
                <a:ea typeface="+mj-ea"/>
                <a:cs typeface="+mj-cs"/>
                <a:sym typeface="Arial"/>
              </a:rPr>
              <a:t>’</a:t>
            </a:r>
            <a:r>
              <a:rPr dirty="0"/>
              <a:t>s distal tubules causing them to reabsorb more sodium and water.</a:t>
            </a:r>
          </a:p>
          <a:p>
            <a:pPr marR="81279">
              <a:buFont typeface="Arial" panose="020B0604020202020204" pitchFamily="34" charset="0"/>
              <a:buChar char="•"/>
            </a:pPr>
            <a:r>
              <a:rPr dirty="0"/>
              <a:t>This also increases blood volume and blood pressure.</a:t>
            </a:r>
          </a:p>
        </p:txBody>
      </p:sp>
      <p:pic>
        <p:nvPicPr>
          <p:cNvPr id="315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511" y="1683356"/>
            <a:ext cx="2755278" cy="4939088"/>
          </a:xfrm>
          <a:prstGeom prst="rect">
            <a:avLst/>
          </a:prstGeom>
          <a:ln>
            <a:solidFill>
              <a:srgbClr val="01199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Mammalian Kidney—RAAS Hormones"/>
          <p:cNvSpPr txBox="1">
            <a:spLocks noGrp="1"/>
          </p:cNvSpPr>
          <p:nvPr>
            <p:ph type="title"/>
          </p:nvPr>
        </p:nvSpPr>
        <p:spPr>
          <a:xfrm>
            <a:off x="685800" y="127000"/>
            <a:ext cx="7772400" cy="1600200"/>
          </a:xfrm>
          <a:prstGeom prst="rect">
            <a:avLst/>
          </a:prstGeom>
        </p:spPr>
        <p:txBody>
          <a:bodyPr/>
          <a:lstStyle>
            <a:lvl1pPr marR="81279" indent="0"/>
          </a:lstStyle>
          <a:p>
            <a:r>
              <a:t>Mammalian Kidney—RAAS Hormones</a:t>
            </a:r>
          </a:p>
        </p:txBody>
      </p:sp>
      <p:pic>
        <p:nvPicPr>
          <p:cNvPr id="31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205868"/>
            <a:ext cx="7772400" cy="4333114"/>
          </a:xfrm>
          <a:prstGeom prst="rect">
            <a:avLst/>
          </a:prstGeom>
          <a:ln>
            <a:solidFill>
              <a:srgbClr val="01199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Mammalian Kidney—RAAS Hormon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R="81279" indent="0"/>
          </a:lstStyle>
          <a:p>
            <a:r>
              <a:rPr dirty="0"/>
              <a:t>Mammalian Kidney—RAAS Hormones</a:t>
            </a:r>
          </a:p>
        </p:txBody>
      </p:sp>
      <p:sp>
        <p:nvSpPr>
          <p:cNvPr id="321" name="Angiotensin II also has a stimulatory effect on the proximal tubules to absorb more H2O and NaCl.…"/>
          <p:cNvSpPr txBox="1">
            <a:spLocks noGrp="1"/>
          </p:cNvSpPr>
          <p:nvPr>
            <p:ph type="body" idx="1"/>
          </p:nvPr>
        </p:nvSpPr>
        <p:spPr>
          <a:xfrm>
            <a:off x="0" y="1816100"/>
            <a:ext cx="5475501" cy="4965700"/>
          </a:xfrm>
          <a:prstGeom prst="rect">
            <a:avLst/>
          </a:prstGeom>
        </p:spPr>
        <p:txBody>
          <a:bodyPr/>
          <a:lstStyle/>
          <a:p>
            <a:pPr marR="81279">
              <a:buFont typeface="Arial" panose="020B0604020202020204" pitchFamily="34" charset="0"/>
              <a:buChar char="•"/>
            </a:pPr>
            <a:r>
              <a:rPr dirty="0"/>
              <a:t>Angiotensin II also has a stimulatory effect on the proximal tubules to absorb more H</a:t>
            </a:r>
            <a:r>
              <a:rPr baseline="-25000" dirty="0"/>
              <a:t>2</a:t>
            </a:r>
            <a:r>
              <a:rPr dirty="0"/>
              <a:t>O and NaCl.</a:t>
            </a:r>
          </a:p>
          <a:p>
            <a:pPr marR="81279">
              <a:buFont typeface="Arial" panose="020B0604020202020204" pitchFamily="34" charset="0"/>
              <a:buChar char="•"/>
            </a:pPr>
            <a:r>
              <a:rPr dirty="0"/>
              <a:t>This decreases the amount of salt and water in the urine increasing the blood volume and blood pressure.</a:t>
            </a:r>
          </a:p>
        </p:txBody>
      </p:sp>
      <p:pic>
        <p:nvPicPr>
          <p:cNvPr id="2" name="image.jpg" descr="image.jpg">
            <a:extLst>
              <a:ext uri="{FF2B5EF4-FFF2-40B4-BE49-F238E27FC236}">
                <a16:creationId xmlns:a16="http://schemas.microsoft.com/office/drawing/2014/main" id="{E3EBF5C7-57E4-06AB-633D-CB1D964C6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793" y="2001205"/>
            <a:ext cx="3613805" cy="459549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Mammalian Kidney—RAAS Hormones"/>
          <p:cNvSpPr txBox="1">
            <a:spLocks noGrp="1"/>
          </p:cNvSpPr>
          <p:nvPr>
            <p:ph type="title"/>
          </p:nvPr>
        </p:nvSpPr>
        <p:spPr>
          <a:xfrm>
            <a:off x="685800" y="127000"/>
            <a:ext cx="7772400" cy="1600200"/>
          </a:xfrm>
          <a:prstGeom prst="rect">
            <a:avLst/>
          </a:prstGeom>
        </p:spPr>
        <p:txBody>
          <a:bodyPr/>
          <a:lstStyle>
            <a:lvl1pPr marR="81279" indent="0"/>
          </a:lstStyle>
          <a:p>
            <a:r>
              <a:rPr dirty="0"/>
              <a:t>Mammalian Kidney—RAAS Hormones</a:t>
            </a:r>
          </a:p>
        </p:txBody>
      </p:sp>
      <p:sp>
        <p:nvSpPr>
          <p:cNvPr id="325" name="Angiotensin II stimulates the adrenal glands to release aldosterone.…"/>
          <p:cNvSpPr txBox="1">
            <a:spLocks noGrp="1"/>
          </p:cNvSpPr>
          <p:nvPr>
            <p:ph type="body" sz="half" idx="1"/>
          </p:nvPr>
        </p:nvSpPr>
        <p:spPr>
          <a:xfrm>
            <a:off x="165100" y="1904427"/>
            <a:ext cx="4833162" cy="4885290"/>
          </a:xfrm>
          <a:prstGeom prst="rect">
            <a:avLst/>
          </a:prstGeom>
        </p:spPr>
        <p:txBody>
          <a:bodyPr/>
          <a:lstStyle/>
          <a:p>
            <a:pPr marL="496888" marR="81279" indent="-457200">
              <a:buFont typeface="Arial" panose="020B0604020202020204" pitchFamily="34" charset="0"/>
              <a:buChar char="•"/>
              <a:defRPr sz="2800"/>
            </a:pPr>
            <a:r>
              <a:rPr dirty="0"/>
              <a:t>Angiotensin II stimulates the adrenal glands to release aldosterone.</a:t>
            </a:r>
          </a:p>
          <a:p>
            <a:pPr marL="496888" marR="81279" indent="-457200">
              <a:buFont typeface="Arial" panose="020B0604020202020204" pitchFamily="34" charset="0"/>
              <a:buChar char="•"/>
              <a:defRPr sz="2800"/>
            </a:pPr>
            <a:r>
              <a:rPr dirty="0"/>
              <a:t>Aldosterone acts on the nephron</a:t>
            </a:r>
            <a:r>
              <a:rPr dirty="0">
                <a:latin typeface="+mj-lt"/>
                <a:ea typeface="+mj-ea"/>
                <a:cs typeface="+mj-cs"/>
                <a:sym typeface="Arial"/>
              </a:rPr>
              <a:t>’</a:t>
            </a:r>
            <a:r>
              <a:rPr dirty="0"/>
              <a:t>s distal tubules causing them to reabsorb more sodium and water.</a:t>
            </a:r>
          </a:p>
          <a:p>
            <a:pPr marL="496888" marR="81279" indent="-457200">
              <a:buFont typeface="Arial" panose="020B0604020202020204" pitchFamily="34" charset="0"/>
              <a:buChar char="•"/>
              <a:defRPr sz="2800"/>
            </a:pPr>
            <a:r>
              <a:rPr dirty="0"/>
              <a:t>This also increases blood volume and blood pressure.</a:t>
            </a:r>
          </a:p>
        </p:txBody>
      </p:sp>
      <p:pic>
        <p:nvPicPr>
          <p:cNvPr id="32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262" y="2767811"/>
            <a:ext cx="4074790" cy="3056093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Waste Elimin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R="81279" indent="0"/>
          </a:lstStyle>
          <a:p>
            <a:r>
              <a:t>Waste Elimination</a:t>
            </a:r>
          </a:p>
        </p:txBody>
      </p:sp>
      <p:sp>
        <p:nvSpPr>
          <p:cNvPr id="75" name="Most of the metabolic wastes produced by an animal get dissolved in water before they are eliminated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R="81279">
              <a:buFont typeface="Arial" panose="020B0604020202020204" pitchFamily="34" charset="0"/>
              <a:buChar char="•"/>
            </a:pPr>
            <a:r>
              <a:rPr dirty="0"/>
              <a:t>Most of the metabolic wastes produced by an animal get dissolved in water before they are eliminated.</a:t>
            </a:r>
          </a:p>
          <a:p>
            <a:pPr marL="954087" marR="81279" lvl="1" indent="-457200">
              <a:buFont typeface="Arial" panose="020B0604020202020204" pitchFamily="34" charset="0"/>
              <a:buChar char="•"/>
            </a:pPr>
            <a:r>
              <a:rPr dirty="0"/>
              <a:t>They also get converted to something less toxic at a metabolic cost.</a:t>
            </a:r>
          </a:p>
          <a:p>
            <a:pPr marL="954087" marR="81279" lvl="1" indent="-457200">
              <a:buFont typeface="Arial" panose="020B0604020202020204" pitchFamily="34" charset="0"/>
              <a:buChar char="•"/>
            </a:pPr>
            <a:r>
              <a:rPr dirty="0"/>
              <a:t>Products of </a:t>
            </a:r>
            <a:r>
              <a:rPr lang="en-US" dirty="0"/>
              <a:t>protein</a:t>
            </a:r>
            <a:r>
              <a:rPr dirty="0"/>
              <a:t> breakdown are the most important items which need to be eliminated.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Waste Elimin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R="81279" indent="0"/>
          </a:lstStyle>
          <a:p>
            <a:r>
              <a:t>Waste Elimination</a:t>
            </a:r>
          </a:p>
        </p:txBody>
      </p:sp>
      <p:sp>
        <p:nvSpPr>
          <p:cNvPr id="78" name="NH3 is the most toxic, and very soluble in water, commonly excreted by fish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R="81279">
              <a:buFont typeface="Arial" panose="020B0604020202020204" pitchFamily="34" charset="0"/>
              <a:buChar char="•"/>
            </a:pPr>
            <a:r>
              <a:rPr dirty="0"/>
              <a:t>NH</a:t>
            </a:r>
            <a:r>
              <a:rPr baseline="-25000" dirty="0"/>
              <a:t>3</a:t>
            </a:r>
            <a:r>
              <a:rPr dirty="0"/>
              <a:t> is the most toxic, and very soluble in water.  </a:t>
            </a:r>
          </a:p>
          <a:p>
            <a:pPr marR="81279">
              <a:buFont typeface="Arial" panose="020B0604020202020204" pitchFamily="34" charset="0"/>
              <a:buChar char="•"/>
            </a:pPr>
            <a:r>
              <a:rPr dirty="0"/>
              <a:t>As a result of nitrogen metabolism, animals need lots of water.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Waste Elimin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R="81279" indent="0"/>
          </a:lstStyle>
          <a:p>
            <a:r>
              <a:t>Waste Elimination</a:t>
            </a:r>
          </a:p>
        </p:txBody>
      </p:sp>
      <p:sp>
        <p:nvSpPr>
          <p:cNvPr id="81" name="To get around the toxicity of ammonia and the lack of copious amounts of water, terrestrial animals convert nitrogenous waste products to urea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R="81279">
              <a:buFont typeface="Arial" panose="020B0604020202020204" pitchFamily="34" charset="0"/>
              <a:buChar char="•"/>
            </a:pPr>
            <a:r>
              <a:rPr dirty="0"/>
              <a:t>To get around the toxicity of ammonia and the lack of copious amounts of water, terrestrial animals convert nitrogenous waste products to urea.</a:t>
            </a:r>
          </a:p>
          <a:p>
            <a:pPr marL="954087" marR="81279" lvl="1" indent="-457200">
              <a:buFont typeface="Arial" panose="020B0604020202020204" pitchFamily="34" charset="0"/>
              <a:buChar char="•"/>
            </a:pPr>
            <a:r>
              <a:rPr dirty="0"/>
              <a:t>Urea is less toxic than ammonia.</a:t>
            </a:r>
          </a:p>
          <a:p>
            <a:pPr marL="954087" marR="81279" lvl="1" indent="-457200">
              <a:buFont typeface="Arial" panose="020B0604020202020204" pitchFamily="34" charset="0"/>
              <a:buChar char="•"/>
            </a:pPr>
            <a:r>
              <a:rPr dirty="0"/>
              <a:t>Less water is needed to move higher concentrations.</a:t>
            </a:r>
          </a:p>
          <a:p>
            <a:pPr marR="81279">
              <a:buFont typeface="Arial" panose="020B0604020202020204" pitchFamily="34" charset="0"/>
              <a:buChar char="•"/>
            </a:pPr>
            <a:r>
              <a:rPr dirty="0"/>
              <a:t>NH</a:t>
            </a:r>
            <a:r>
              <a:rPr baseline="-25000" dirty="0"/>
              <a:t>3</a:t>
            </a:r>
            <a:r>
              <a:rPr dirty="0"/>
              <a:t> + CO</a:t>
            </a:r>
            <a:r>
              <a:rPr baseline="-25000" dirty="0"/>
              <a:t>2</a:t>
            </a:r>
            <a:r>
              <a:rPr dirty="0"/>
              <a:t> —&gt; CO(NH</a:t>
            </a:r>
            <a:r>
              <a:rPr baseline="-25000" dirty="0"/>
              <a:t>2</a:t>
            </a:r>
            <a:r>
              <a:rPr dirty="0"/>
              <a:t>)</a:t>
            </a:r>
            <a:r>
              <a:rPr baseline="-25000" dirty="0"/>
              <a:t>2 </a:t>
            </a:r>
            <a:r>
              <a:rPr dirty="0"/>
              <a:t>(urea)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939291"/>
      </a:dk1>
      <a:lt1>
        <a:srgbClr val="011993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Trebuchet MS"/>
        <a:ea typeface="Trebuchet MS"/>
        <a:cs typeface="Trebuchet M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9525" cap="flat">
          <a:solidFill>
            <a:srgbClr val="011993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11993"/>
            </a:solidFill>
            <a:effectLst/>
            <a:uFill>
              <a:solidFill>
                <a:srgbClr val="011993"/>
              </a:solidFill>
            </a:uFill>
            <a:latin typeface="Times Roman"/>
            <a:ea typeface="Times Roman"/>
            <a:cs typeface="Times Roman"/>
            <a:sym typeface="Times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9525" cap="flat">
          <a:solidFill>
            <a:srgbClr val="011993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11993"/>
            </a:solidFill>
            <a:effectLst/>
            <a:uFill>
              <a:solidFill>
                <a:srgbClr val="011993"/>
              </a:solidFill>
            </a:uFill>
            <a:latin typeface="Times Roman"/>
            <a:ea typeface="Times Roman"/>
            <a:cs typeface="Times Roman"/>
            <a:sym typeface="Times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Trebuchet MS"/>
        <a:ea typeface="Trebuchet MS"/>
        <a:cs typeface="Trebuchet M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9525" cap="flat">
          <a:solidFill>
            <a:srgbClr val="011993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11993"/>
            </a:solidFill>
            <a:effectLst/>
            <a:uFill>
              <a:solidFill>
                <a:srgbClr val="011993"/>
              </a:solidFill>
            </a:uFill>
            <a:latin typeface="Times Roman"/>
            <a:ea typeface="Times Roman"/>
            <a:cs typeface="Times Roman"/>
            <a:sym typeface="Times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9525" cap="flat">
          <a:solidFill>
            <a:srgbClr val="011993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11993"/>
            </a:solidFill>
            <a:effectLst/>
            <a:uFill>
              <a:solidFill>
                <a:srgbClr val="011993"/>
              </a:solidFill>
            </a:uFill>
            <a:latin typeface="Times Roman"/>
            <a:ea typeface="Times Roman"/>
            <a:cs typeface="Times Roman"/>
            <a:sym typeface="Times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3644</TotalTime>
  <Words>2807</Words>
  <Application>Microsoft Macintosh PowerPoint</Application>
  <PresentationFormat>On-screen Show (4:3)</PresentationFormat>
  <Paragraphs>239</Paragraphs>
  <Slides>68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3" baseType="lpstr">
      <vt:lpstr>Arial</vt:lpstr>
      <vt:lpstr>Lucida Grande</vt:lpstr>
      <vt:lpstr>Times Roman</vt:lpstr>
      <vt:lpstr>Trebuchet MS</vt:lpstr>
      <vt:lpstr>White</vt:lpstr>
      <vt:lpstr>Chapter 44</vt:lpstr>
      <vt:lpstr>Osmoregulation &amp; Excretion</vt:lpstr>
      <vt:lpstr>Some Important Terms</vt:lpstr>
      <vt:lpstr>Osmoregulation</vt:lpstr>
      <vt:lpstr>Osmoregulation</vt:lpstr>
      <vt:lpstr>Specialized Epithelium</vt:lpstr>
      <vt:lpstr>Waste Elimination</vt:lpstr>
      <vt:lpstr>Waste Elimination</vt:lpstr>
      <vt:lpstr>Waste Elimination</vt:lpstr>
      <vt:lpstr>Waste Elimination</vt:lpstr>
      <vt:lpstr>Physiological Adaptations</vt:lpstr>
      <vt:lpstr>Excretory Systems</vt:lpstr>
      <vt:lpstr>Vertebrate Kidneys</vt:lpstr>
      <vt:lpstr>Kidney</vt:lpstr>
      <vt:lpstr>PowerPoint Presentation</vt:lpstr>
      <vt:lpstr>Mammalian Kidney</vt:lpstr>
      <vt:lpstr>Mammalian Kidney</vt:lpstr>
      <vt:lpstr>PowerPoint Presentation</vt:lpstr>
      <vt:lpstr>PowerPoint Presentation</vt:lpstr>
      <vt:lpstr>Mammalian Kidney</vt:lpstr>
      <vt:lpstr>Mammalian Kidney</vt:lpstr>
      <vt:lpstr>Mammalian Kidney</vt:lpstr>
      <vt:lpstr>Mammalian Kidney</vt:lpstr>
      <vt:lpstr>Mammalian Kidney</vt:lpstr>
      <vt:lpstr>PowerPoint Presentation</vt:lpstr>
      <vt:lpstr>PowerPoint Presentation</vt:lpstr>
      <vt:lpstr>PowerPoint Presentation</vt:lpstr>
      <vt:lpstr>Mammalian Kidney</vt:lpstr>
      <vt:lpstr>Mammalian Kidney</vt:lpstr>
      <vt:lpstr>Mammalian Kidney</vt:lpstr>
      <vt:lpstr>Mammalian Kidney</vt:lpstr>
      <vt:lpstr>Mammalian Kidney</vt:lpstr>
      <vt:lpstr>Mammalian Kidney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Mammalian Kidney</vt:lpstr>
      <vt:lpstr>PowerPoint Presentation</vt:lpstr>
      <vt:lpstr>Mammalian Kidney</vt:lpstr>
      <vt:lpstr>Mammalian Kidney—The Proximal Tubule</vt:lpstr>
      <vt:lpstr>Mammalian Kidney—The Proximal Tubule</vt:lpstr>
      <vt:lpstr>Mammalian Kidney—The Proximal Tubule</vt:lpstr>
      <vt:lpstr>Mammalian Kidney—The Descending Loop of Henle</vt:lpstr>
      <vt:lpstr>PowerPoint Presentation</vt:lpstr>
      <vt:lpstr>Mammalian Kidney—The Ascending Loop of Henle</vt:lpstr>
      <vt:lpstr>Mammalian Kidney—The Ascending Loop of Henle</vt:lpstr>
      <vt:lpstr>Mammalian Kidney—The Distal Tubule</vt:lpstr>
      <vt:lpstr>Mammalian Kidney—The Collecting Duct</vt:lpstr>
      <vt:lpstr>Mammalian Kidney—The Collecting Duct</vt:lpstr>
      <vt:lpstr>Mammalian Kidney</vt:lpstr>
      <vt:lpstr>Mammalian Kidney—Hormones</vt:lpstr>
      <vt:lpstr>Mammalian Kidney—Hormones</vt:lpstr>
      <vt:lpstr>Mammalian Kidney—Hormones</vt:lpstr>
      <vt:lpstr>Mammalian Kidney—Hormones</vt:lpstr>
      <vt:lpstr>Mammalian Kidney—Hormones</vt:lpstr>
      <vt:lpstr>Mammalian Kidney—Hormones</vt:lpstr>
      <vt:lpstr>Mammalian Kidney—Hormones</vt:lpstr>
      <vt:lpstr>PowerPoint Presentation</vt:lpstr>
      <vt:lpstr>Mammalian Kidney—RAAS Hormones</vt:lpstr>
      <vt:lpstr>Mammalian Kidney—RAAS Hormones</vt:lpstr>
      <vt:lpstr>Mammalian Kidney—RAAS Hormones</vt:lpstr>
      <vt:lpstr>Mammalian Kidney—RAAS Hormones</vt:lpstr>
      <vt:lpstr>Mammalian Kidney—RAAS Hormones</vt:lpstr>
      <vt:lpstr>Mammalian Kidney—RAAS Hormones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MULTHAUPT, TRAVIS</cp:lastModifiedBy>
  <cp:revision>10</cp:revision>
  <dcterms:modified xsi:type="dcterms:W3CDTF">2026-03-31T00:16:10Z</dcterms:modified>
</cp:coreProperties>
</file>