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0"/>
  </p:notesMasterIdLst>
  <p:sldIdLst>
    <p:sldId id="256" r:id="rId2"/>
    <p:sldId id="261" r:id="rId3"/>
    <p:sldId id="295" r:id="rId4"/>
    <p:sldId id="322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4" r:id="rId14"/>
    <p:sldId id="323" r:id="rId15"/>
    <p:sldId id="325" r:id="rId16"/>
    <p:sldId id="326" r:id="rId17"/>
    <p:sldId id="299" r:id="rId18"/>
    <p:sldId id="300" r:id="rId19"/>
    <p:sldId id="301" r:id="rId20"/>
    <p:sldId id="324" r:id="rId21"/>
    <p:sldId id="304" r:id="rId22"/>
    <p:sldId id="305" r:id="rId23"/>
    <p:sldId id="303" r:id="rId24"/>
    <p:sldId id="302" r:id="rId25"/>
    <p:sldId id="298" r:id="rId26"/>
    <p:sldId id="306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  <p:sldId id="315" r:id="rId36"/>
    <p:sldId id="316" r:id="rId37"/>
    <p:sldId id="317" r:id="rId38"/>
    <p:sldId id="318" r:id="rId39"/>
    <p:sldId id="319" r:id="rId40"/>
    <p:sldId id="320" r:id="rId41"/>
    <p:sldId id="321" r:id="rId42"/>
    <p:sldId id="328" r:id="rId43"/>
    <p:sldId id="329" r:id="rId44"/>
    <p:sldId id="330" r:id="rId45"/>
    <p:sldId id="331" r:id="rId46"/>
    <p:sldId id="332" r:id="rId47"/>
    <p:sldId id="333" r:id="rId48"/>
    <p:sldId id="334" r:id="rId49"/>
    <p:sldId id="335" r:id="rId50"/>
    <p:sldId id="336" r:id="rId51"/>
    <p:sldId id="337" r:id="rId52"/>
    <p:sldId id="338" r:id="rId53"/>
    <p:sldId id="339" r:id="rId54"/>
    <p:sldId id="340" r:id="rId55"/>
    <p:sldId id="280" r:id="rId56"/>
    <p:sldId id="341" r:id="rId57"/>
    <p:sldId id="342" r:id="rId58"/>
    <p:sldId id="343" r:id="rId59"/>
    <p:sldId id="344" r:id="rId60"/>
    <p:sldId id="345" r:id="rId61"/>
    <p:sldId id="346" r:id="rId62"/>
    <p:sldId id="347" r:id="rId63"/>
    <p:sldId id="348" r:id="rId64"/>
    <p:sldId id="349" r:id="rId65"/>
    <p:sldId id="350" r:id="rId66"/>
    <p:sldId id="351" r:id="rId67"/>
    <p:sldId id="352" r:id="rId68"/>
    <p:sldId id="353" r:id="rId69"/>
    <p:sldId id="354" r:id="rId70"/>
    <p:sldId id="355" r:id="rId71"/>
    <p:sldId id="356" r:id="rId72"/>
    <p:sldId id="357" r:id="rId73"/>
    <p:sldId id="358" r:id="rId74"/>
    <p:sldId id="359" r:id="rId75"/>
    <p:sldId id="360" r:id="rId76"/>
    <p:sldId id="361" r:id="rId77"/>
    <p:sldId id="362" r:id="rId78"/>
    <p:sldId id="327" r:id="rId79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40639" marR="40639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1pPr>
    <a:lvl2pPr marL="40639" marR="40639" indent="3429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2pPr>
    <a:lvl3pPr marL="40639" marR="40639" indent="685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3pPr>
    <a:lvl4pPr marL="40639" marR="40639" indent="10287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4pPr>
    <a:lvl5pPr marL="40639" marR="40639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5pPr>
    <a:lvl6pPr marL="40639" marR="40639" indent="17145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6pPr>
    <a:lvl7pPr marL="40639" marR="40639" indent="2057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7pPr>
    <a:lvl8pPr marL="40639" marR="40639" indent="24003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8pPr>
    <a:lvl9pPr marL="40639" marR="40639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FFE1A6"/>
        </a:solidFill>
        <a:effectLst/>
        <a:uFill>
          <a:solidFill>
            <a:srgbClr val="FFE1A6"/>
          </a:solidFill>
        </a:uFill>
        <a:latin typeface="Times"/>
        <a:ea typeface="Times"/>
        <a:cs typeface="Times"/>
        <a:sym typeface="Time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52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8F44A2F1-9E1F-4B54-A3A2-5F16C0AD49E2}" styleName="">
    <a:tblBg/>
    <a:wholeTbl>
      <a:tcTxStyle b="off" i="off">
        <a:fontRef idx="minor">
          <a:srgbClr val="FFE1A6"/>
        </a:fontRef>
        <a:srgbClr val="FFE1A6"/>
      </a:tcTxStyle>
      <a:tcStyle>
        <a:tcBdr>
          <a:left>
            <a:ln w="12700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12700" cap="flat">
              <a:solidFill>
                <a:srgbClr val="FFE1A6"/>
              </a:solidFill>
              <a:prstDash val="solid"/>
              <a:miter lim="400000"/>
            </a:ln>
          </a:top>
          <a:bottom>
            <a:ln w="12700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5C7C9">
              <a:alpha val="30000"/>
            </a:srgbClr>
          </a:solidFill>
        </a:fill>
      </a:tcStyle>
    </a:band2H>
    <a:firstCol>
      <a:tcTxStyle b="off" i="off">
        <a:fontRef idx="minor">
          <a:srgbClr val="FFE1A6"/>
        </a:fontRef>
        <a:srgbClr val="FFE1A6"/>
      </a:tcTxStyle>
      <a:tcStyle>
        <a:tcBdr>
          <a:left>
            <a:ln w="28575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12700" cap="flat">
              <a:solidFill>
                <a:srgbClr val="FFE1A6"/>
              </a:solidFill>
              <a:prstDash val="solid"/>
              <a:miter lim="400000"/>
            </a:ln>
          </a:top>
          <a:bottom>
            <a:ln w="12700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solidFill>
            <a:srgbClr val="FFFFFF">
              <a:alpha val="35000"/>
            </a:srgbClr>
          </a:solidFill>
        </a:fill>
      </a:tcStyle>
    </a:firstCol>
    <a:lastRow>
      <a:tcTxStyle b="off" i="off">
        <a:fontRef idx="minor">
          <a:srgbClr val="FFE1A6"/>
        </a:fontRef>
        <a:srgbClr val="FFE1A6"/>
      </a:tcTxStyle>
      <a:tcStyle>
        <a:tcBdr>
          <a:left>
            <a:ln w="12700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12700" cap="flat">
              <a:solidFill>
                <a:srgbClr val="FFE1A6"/>
              </a:solidFill>
              <a:prstDash val="solid"/>
              <a:miter lim="400000"/>
            </a:ln>
          </a:top>
          <a:bottom>
            <a:ln w="28575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solidFill>
            <a:srgbClr val="FFFFFF">
              <a:alpha val="35000"/>
            </a:srgbClr>
          </a:solidFill>
        </a:fill>
      </a:tcStyle>
    </a:lastRow>
    <a:firstRow>
      <a:tcTxStyle b="off" i="off">
        <a:fontRef idx="minor">
          <a:srgbClr val="FFE1A6"/>
        </a:fontRef>
        <a:srgbClr val="FFE1A6"/>
      </a:tcTxStyle>
      <a:tcStyle>
        <a:tcBdr>
          <a:left>
            <a:ln w="12700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28575" cap="flat">
              <a:solidFill>
                <a:srgbClr val="FFE1A6"/>
              </a:solidFill>
              <a:prstDash val="solid"/>
              <a:miter lim="400000"/>
            </a:ln>
          </a:top>
          <a:bottom>
            <a:ln w="12700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solidFill>
            <a:srgbClr val="FFFFFF">
              <a:alpha val="35000"/>
            </a:srgbClr>
          </a:solidFill>
        </a:fill>
      </a:tcStyle>
    </a:firstRow>
  </a:tblStyle>
  <a:tblStyle styleId="{D51ADE6A-740E-44AE-83CC-AE7238B6C88D}" styleName="">
    <a:tblBg/>
    <a:wholeTbl>
      <a:tcTxStyle b="off" i="off">
        <a:fontRef idx="minor">
          <a:srgbClr val="FFE1A6"/>
        </a:fontRef>
        <a:srgbClr val="FFE1A6"/>
      </a:tcTxStyle>
      <a:tcStyle>
        <a:tcBdr>
          <a:left>
            <a:ln w="12700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12700" cap="flat">
              <a:solidFill>
                <a:srgbClr val="FFE1A6"/>
              </a:solidFill>
              <a:prstDash val="solid"/>
              <a:miter lim="400000"/>
            </a:ln>
          </a:top>
          <a:bottom>
            <a:ln w="12700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5C7C9">
              <a:alpha val="30000"/>
            </a:srgbClr>
          </a:solidFill>
        </a:fill>
      </a:tcStyle>
    </a:band2H>
    <a:firstCol>
      <a:tcTxStyle b="off" i="off">
        <a:fontRef idx="minor">
          <a:srgbClr val="FFE1A6"/>
        </a:fontRef>
        <a:srgbClr val="FFE1A6"/>
      </a:tcTxStyle>
      <a:tcStyle>
        <a:tcBdr>
          <a:left>
            <a:ln w="28575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12700" cap="flat">
              <a:solidFill>
                <a:srgbClr val="FFE1A6"/>
              </a:solidFill>
              <a:prstDash val="solid"/>
              <a:miter lim="400000"/>
            </a:ln>
          </a:top>
          <a:bottom>
            <a:ln w="12700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solidFill>
            <a:srgbClr val="FFFFFF">
              <a:alpha val="35000"/>
            </a:srgbClr>
          </a:solidFill>
        </a:fill>
      </a:tcStyle>
    </a:firstCol>
    <a:lastRow>
      <a:tcTxStyle b="off" i="off">
        <a:fontRef idx="minor">
          <a:srgbClr val="FFE1A6"/>
        </a:fontRef>
        <a:srgbClr val="FFE1A6"/>
      </a:tcTxStyle>
      <a:tcStyle>
        <a:tcBdr>
          <a:left>
            <a:ln w="12700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12700" cap="flat">
              <a:solidFill>
                <a:srgbClr val="FFE1A6"/>
              </a:solidFill>
              <a:prstDash val="solid"/>
              <a:miter lim="400000"/>
            </a:ln>
          </a:top>
          <a:bottom>
            <a:ln w="28575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solidFill>
            <a:srgbClr val="FFFFFF">
              <a:alpha val="35000"/>
            </a:srgbClr>
          </a:solidFill>
        </a:fill>
      </a:tcStyle>
    </a:lastRow>
    <a:firstRow>
      <a:tcTxStyle b="off" i="off">
        <a:fontRef idx="minor">
          <a:srgbClr val="FFE1A6"/>
        </a:fontRef>
        <a:srgbClr val="FFE1A6"/>
      </a:tcTxStyle>
      <a:tcStyle>
        <a:tcBdr>
          <a:left>
            <a:ln w="12700" cap="flat">
              <a:solidFill>
                <a:srgbClr val="FFE1A6"/>
              </a:solidFill>
              <a:prstDash val="solid"/>
              <a:miter lim="400000"/>
            </a:ln>
          </a:left>
          <a:right>
            <a:ln w="12700" cap="flat">
              <a:solidFill>
                <a:srgbClr val="FFE1A6"/>
              </a:solidFill>
              <a:prstDash val="solid"/>
              <a:miter lim="400000"/>
            </a:ln>
          </a:right>
          <a:top>
            <a:ln w="28575" cap="flat">
              <a:solidFill>
                <a:srgbClr val="FFE1A6"/>
              </a:solidFill>
              <a:prstDash val="solid"/>
              <a:miter lim="400000"/>
            </a:ln>
          </a:top>
          <a:bottom>
            <a:ln w="12700" cap="flat">
              <a:solidFill>
                <a:srgbClr val="FFE1A6"/>
              </a:solidFill>
              <a:prstDash val="solid"/>
              <a:miter lim="400000"/>
            </a:ln>
          </a:bottom>
          <a:insideH>
            <a:ln w="12700" cap="flat">
              <a:solidFill>
                <a:srgbClr val="FFE1A6"/>
              </a:solidFill>
              <a:prstDash val="solid"/>
              <a:miter lim="400000"/>
            </a:ln>
          </a:insideH>
          <a:insideV>
            <a:ln w="12700" cap="flat">
              <a:solidFill>
                <a:srgbClr val="FFE1A6"/>
              </a:solidFill>
              <a:prstDash val="solid"/>
              <a:miter lim="400000"/>
            </a:ln>
          </a:insideV>
        </a:tcBdr>
        <a:fill>
          <a:solidFill>
            <a:srgbClr val="FFFFFF">
              <a:alpha val="35000"/>
            </a:srgbClr>
          </a:solidFill>
        </a:fill>
      </a:tcStyle>
    </a:firstRow>
  </a:tblStyle>
  <a:tblStyle styleId="{4A9BC294-FFE2-49D5-8D69-9E1BD2C41BD5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5C7C9">
              <a:alpha val="30000"/>
            </a:srgbClr>
          </a:solidFill>
        </a:fill>
      </a:tcStyle>
    </a:band2H>
    <a:firstCol>
      <a:tcTxStyle b="off" i="off">
        <a:fontRef idx="major">
          <a:srgbClr val="000000"/>
        </a:fontRef>
        <a:srgbClr val="000000"/>
      </a:tcTxStyle>
      <a:tcStyle>
        <a:tcBdr>
          <a:left>
            <a:ln w="28575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firstCol>
    <a:la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8575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lastRow>
    <a:fir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8575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firstRow>
  </a:tblStyle>
  <a:tblStyle styleId="{BBFC77FB-9ED0-4EC9-95AA-A1379042E64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5C7C9">
              <a:alpha val="30000"/>
            </a:srgbClr>
          </a:solidFill>
        </a:fill>
      </a:tcStyle>
    </a:band2H>
    <a:firstCol>
      <a:tcTxStyle b="off" i="off">
        <a:fontRef idx="major">
          <a:srgbClr val="000000"/>
        </a:fontRef>
        <a:srgbClr val="000000"/>
      </a:tcTxStyle>
      <a:tcStyle>
        <a:tcBdr>
          <a:left>
            <a:ln w="28575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firstCol>
    <a:la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8575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lastRow>
    <a:fir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8575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firstRow>
  </a:tblStyle>
  <a:tblStyle styleId="{33BA23B1-9221-436E-865A-0063620EA4FD}" styleName="">
    <a:tblBg/>
    <a:wholeTbl>
      <a:tcTxStyle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/>
      <a:tcStyle>
        <a:tcBdr/>
        <a:fill>
          <a:solidFill>
            <a:srgbClr val="9A9AA5"/>
          </a:solidFill>
        </a:fill>
      </a:tcStyle>
    </a:band2H>
    <a:firstCol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4C3C2611-4C71-4FC5-86AE-919BDF0F9419}" styleName="">
    <a:tblBg/>
    <a:wholeTbl>
      <a:tcTxStyle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EDEADD"/>
          </a:solidFill>
        </a:fill>
      </a:tcStyle>
    </a:band2H>
    <a:firstCol>
      <a:tcTxStyle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ADBDA"/>
          </a:solidFill>
        </a:fill>
      </a:tcStyle>
    </a:band2H>
    <a:firstCol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95"/>
    <p:restoredTop sz="94720"/>
  </p:normalViewPr>
  <p:slideViewPr>
    <p:cSldViewPr snapToGrid="0">
      <p:cViewPr varScale="1">
        <p:scale>
          <a:sx n="157" d="100"/>
          <a:sy n="157" d="100"/>
        </p:scale>
        <p:origin x="4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ableStyles" Target="tableStyle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9" name="Shape 4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584200" latinLnBrk="0">
      <a:defRPr sz="2200">
        <a:latin typeface="Lucida Grande"/>
        <a:ea typeface="Lucida Grande"/>
        <a:cs typeface="Lucida Grande"/>
        <a:sym typeface="Lucida Grande"/>
      </a:defRPr>
    </a:lvl1pPr>
    <a:lvl2pPr defTabSz="584200" latinLnBrk="0">
      <a:defRPr sz="2200">
        <a:latin typeface="Lucida Grande"/>
        <a:ea typeface="Lucida Grande"/>
        <a:cs typeface="Lucida Grande"/>
        <a:sym typeface="Lucida Grande"/>
      </a:defRPr>
    </a:lvl2pPr>
    <a:lvl3pPr defTabSz="584200" latinLnBrk="0">
      <a:defRPr sz="2200">
        <a:latin typeface="Lucida Grande"/>
        <a:ea typeface="Lucida Grande"/>
        <a:cs typeface="Lucida Grande"/>
        <a:sym typeface="Lucida Grande"/>
      </a:defRPr>
    </a:lvl3pPr>
    <a:lvl4pPr defTabSz="584200" latinLnBrk="0">
      <a:defRPr sz="2200">
        <a:latin typeface="Lucida Grande"/>
        <a:ea typeface="Lucida Grande"/>
        <a:cs typeface="Lucida Grande"/>
        <a:sym typeface="Lucida Grande"/>
      </a:defRPr>
    </a:lvl4pPr>
    <a:lvl5pPr defTabSz="584200" latinLnBrk="0">
      <a:defRPr sz="2200">
        <a:latin typeface="Lucida Grande"/>
        <a:ea typeface="Lucida Grande"/>
        <a:cs typeface="Lucida Grande"/>
        <a:sym typeface="Lucida Grande"/>
      </a:defRPr>
    </a:lvl5pPr>
    <a:lvl6pPr defTabSz="584200" latinLnBrk="0">
      <a:defRPr sz="2200">
        <a:latin typeface="Lucida Grande"/>
        <a:ea typeface="Lucida Grande"/>
        <a:cs typeface="Lucida Grande"/>
        <a:sym typeface="Lucida Grande"/>
      </a:defRPr>
    </a:lvl6pPr>
    <a:lvl7pPr defTabSz="584200" latinLnBrk="0">
      <a:defRPr sz="2200">
        <a:latin typeface="Lucida Grande"/>
        <a:ea typeface="Lucida Grande"/>
        <a:cs typeface="Lucida Grande"/>
        <a:sym typeface="Lucida Grande"/>
      </a:defRPr>
    </a:lvl7pPr>
    <a:lvl8pPr defTabSz="584200" latinLnBrk="0">
      <a:defRPr sz="2200">
        <a:latin typeface="Lucida Grande"/>
        <a:ea typeface="Lucida Grande"/>
        <a:cs typeface="Lucida Grande"/>
        <a:sym typeface="Lucida Grande"/>
      </a:defRPr>
    </a:lvl8pPr>
    <a:lvl9pPr defTabSz="584200" latinLnBrk="0">
      <a:defRPr sz="2200">
        <a:latin typeface="Lucida Grande"/>
        <a:ea typeface="Lucida Grande"/>
        <a:cs typeface="Lucida Grande"/>
        <a:sym typeface="Lucida Grand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23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1" name="Shape 23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marL="40639" marR="40639" defTabSz="914400">
              <a:spcBef>
                <a:spcPts val="400"/>
              </a:spcBef>
              <a:buClr>
                <a:srgbClr val="000000"/>
              </a:buClr>
              <a:buFont typeface="Times"/>
              <a:defRPr sz="1200">
                <a:uFill>
                  <a:solidFill>
                    <a:srgbClr val="000000"/>
                  </a:solidFill>
                </a:uFill>
                <a:latin typeface="Times"/>
                <a:ea typeface="Times"/>
                <a:cs typeface="Times"/>
                <a:sym typeface="Times"/>
              </a:defRPr>
            </a:lvl1pPr>
          </a:lstStyle>
          <a:p>
            <a:r>
              <a:t>Copyright ©2005 Pearson Education, Inc.  Publishing as Pearson Benjamin Cummings.  All rights reserved.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Leaf Vei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ravismulthaupt.com"/>
          <p:cNvSpPr/>
          <p:nvPr/>
        </p:nvSpPr>
        <p:spPr>
          <a:xfrm>
            <a:off x="3124200" y="6248400"/>
            <a:ext cx="2908300" cy="317500"/>
          </a:xfrm>
          <a:prstGeom prst="rect">
            <a:avLst/>
          </a:prstGeom>
          <a:ln w="12700">
            <a:miter lim="400000"/>
          </a:ln>
          <a:effectLst>
            <a:outerShdw blurRad="38100" dist="38100" dir="2700000" rotWithShape="0">
              <a:srgbClr val="929292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ctr">
              <a:buClr>
                <a:srgbClr val="FFE1A6"/>
              </a:buClr>
              <a:buFont typeface="Verdana"/>
              <a:defRPr sz="1400">
                <a:latin typeface="+mn-lt"/>
                <a:ea typeface="+mn-ea"/>
                <a:cs typeface="+mn-cs"/>
                <a:sym typeface="Verdana"/>
              </a:defRPr>
            </a:lvl1pPr>
          </a:lstStyle>
          <a:p>
            <a:r>
              <a:t>travismulthaupt.com</a:t>
            </a:r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685800" y="1828800"/>
            <a:ext cx="7772400" cy="2057400"/>
          </a:xfrm>
          <a:prstGeom prst="rect">
            <a:avLst/>
          </a:prstGeom>
          <a:effectLst>
            <a:outerShdw blurRad="38100" dist="38100" dir="2700000" rotWithShape="0">
              <a:srgbClr val="929292"/>
            </a:outerShdw>
          </a:effectLst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371600" y="3886200"/>
            <a:ext cx="6400800" cy="2971800"/>
          </a:xfrm>
          <a:prstGeom prst="rect">
            <a:avLst/>
          </a:prstGeom>
          <a:effectLst>
            <a:outerShdw blurRad="38100" dist="38100" dir="2700000" rotWithShape="0">
              <a:srgbClr val="929292"/>
            </a:outerShdw>
          </a:effectLst>
        </p:spPr>
        <p:txBody>
          <a:bodyPr/>
          <a:lstStyle>
            <a:lvl1pPr marL="40639" indent="0" algn="ctr">
              <a:spcBef>
                <a:spcPts val="600"/>
              </a:spcBef>
              <a:buSzTx/>
              <a:buFont typeface="Wingdings"/>
              <a:buNone/>
              <a:defRPr sz="2800"/>
            </a:lvl1pPr>
            <a:lvl2pPr marL="497840" indent="0" algn="ctr">
              <a:buSzTx/>
              <a:buFont typeface="Wingdings"/>
              <a:buNone/>
            </a:lvl2pPr>
            <a:lvl3pPr marL="955039" indent="0" algn="ctr">
              <a:buSzTx/>
              <a:buFont typeface="Wingdings"/>
              <a:buNone/>
            </a:lvl3pPr>
            <a:lvl4pPr marL="1412239" indent="0" algn="ctr">
              <a:buSzTx/>
              <a:buFont typeface="Wingdings"/>
              <a:buNone/>
            </a:lvl4pPr>
            <a:lvl5pPr marL="1869439" indent="0" algn="ctr">
              <a:buSzTx/>
              <a:buFont typeface="Wingdings"/>
              <a:buNone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ffectLst>
            <a:outerShdw blurRad="38100" dist="38100" dir="2700000" rotWithShape="0">
              <a:srgbClr val="929292"/>
            </a:outerShdw>
          </a:effectLst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ravismulthaupt.com"/>
          <p:cNvSpPr/>
          <p:nvPr/>
        </p:nvSpPr>
        <p:spPr>
          <a:xfrm>
            <a:off x="3124200" y="6248400"/>
            <a:ext cx="2908300" cy="304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ctr">
              <a:buClr>
                <a:srgbClr val="000000"/>
              </a:buClr>
              <a:buFont typeface="Arial"/>
              <a:defRPr sz="1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1pPr>
          </a:lstStyle>
          <a:p>
            <a:r>
              <a:t>travismulthaupt.com</a:t>
            </a:r>
          </a:p>
        </p:txBody>
      </p:sp>
      <p:sp>
        <p:nvSpPr>
          <p:cNvPr id="40" name="Title Text"/>
          <p:cNvSpPr txBox="1">
            <a:spLocks noGrp="1"/>
          </p:cNvSpPr>
          <p:nvPr>
            <p:ph type="title"/>
          </p:nvPr>
        </p:nvSpPr>
        <p:spPr>
          <a:xfrm>
            <a:off x="685800" y="1828800"/>
            <a:ext cx="7772400" cy="2057400"/>
          </a:xfrm>
          <a:prstGeom prst="rect">
            <a:avLst/>
          </a:prstGeom>
          <a:effectLst/>
        </p:spPr>
        <p:txBody>
          <a:bodyPr/>
          <a:lstStyle>
            <a:lvl1pPr>
              <a:defRPr i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1pPr>
          </a:lstStyle>
          <a:p>
            <a:r>
              <a:t>Title Text</a:t>
            </a:r>
          </a:p>
        </p:txBody>
      </p:sp>
      <p:sp>
        <p:nvSpPr>
          <p:cNvPr id="41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371600" y="3886200"/>
            <a:ext cx="6400800" cy="2971800"/>
          </a:xfrm>
          <a:prstGeom prst="rect">
            <a:avLst/>
          </a:prstGeom>
          <a:effectLst/>
        </p:spPr>
        <p:txBody>
          <a:bodyPr/>
          <a:lstStyle>
            <a:lvl1pPr marL="40639" indent="0" algn="ctr">
              <a:buClrTx/>
              <a:buSzTx/>
              <a:buNone/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1pPr>
            <a:lvl2pPr marL="497840" indent="0" algn="ctr">
              <a:buClrTx/>
              <a:buSzTx/>
              <a:buNone/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2pPr>
            <a:lvl3pPr marL="955039" indent="0" algn="ctr">
              <a:buClrTx/>
              <a:buSzTx/>
              <a:buNone/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3pPr>
            <a:lvl4pPr marL="1412239" indent="0" algn="ctr">
              <a:buClrTx/>
              <a:buSzTx/>
              <a:buNone/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4pPr>
            <a:lvl5pPr marL="1869439" indent="0" algn="ctr">
              <a:buClrTx/>
              <a:buSzTx/>
              <a:buNone/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7349666" y="6248400"/>
            <a:ext cx="312068" cy="298984"/>
          </a:xfrm>
          <a:prstGeom prst="rect">
            <a:avLst/>
          </a:prstGeom>
          <a:effectLst/>
        </p:spPr>
        <p:txBody>
          <a:bodyPr/>
          <a:lstStyle>
            <a:lvl1pPr>
              <a:defRPr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  <a:sym typeface="Arial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445000" y="6527800"/>
            <a:ext cx="241300" cy="254000"/>
          </a:xfrm>
          <a:prstGeom prst="rect">
            <a:avLst/>
          </a:prstGeom>
        </p:spPr>
        <p:txBody>
          <a:bodyPr lIns="38100" tIns="38100" rIns="38100" bIns="38100" anchor="b"/>
          <a:lstStyle>
            <a:lvl1pPr defTabSz="406400">
              <a:defRPr sz="12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6315417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tif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685800" y="381000"/>
            <a:ext cx="7772400" cy="1600200"/>
          </a:xfrm>
          <a:prstGeom prst="rect">
            <a:avLst/>
          </a:prstGeom>
          <a:ln w="12700">
            <a:miter lim="400000"/>
          </a:ln>
          <a:effectLst>
            <a:outerShdw blurRad="38100" dist="38100" dir="2700000" rotWithShape="0">
              <a:srgbClr val="702B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685800" y="1981200"/>
            <a:ext cx="7772400" cy="4876800"/>
          </a:xfrm>
          <a:prstGeom prst="rect">
            <a:avLst/>
          </a:prstGeom>
          <a:ln w="12700">
            <a:miter lim="400000"/>
          </a:ln>
          <a:effectLst>
            <a:outerShdw blurRad="38100" dist="38100" dir="2700000" rotWithShape="0">
              <a:srgbClr val="702B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/>
          <a:lstStyle>
            <a:lvl2pPr marL="783590" indent="-285750">
              <a:spcBef>
                <a:spcPts val="600"/>
              </a:spcBef>
              <a:defRPr sz="2800"/>
            </a:lvl2pPr>
            <a:lvl3pPr marL="1183639" indent="-228600">
              <a:spcBef>
                <a:spcPts val="500"/>
              </a:spcBef>
              <a:defRPr sz="2400"/>
            </a:lvl3pPr>
            <a:lvl4pPr marL="1640839" indent="-228600">
              <a:spcBef>
                <a:spcPts val="400"/>
              </a:spcBef>
              <a:defRPr sz="2000"/>
            </a:lvl4pPr>
            <a:lvl5pPr marL="2098039" indent="-228600">
              <a:spcBef>
                <a:spcPts val="400"/>
              </a:spcBef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7335515" y="6248400"/>
            <a:ext cx="340370" cy="317500"/>
          </a:xfrm>
          <a:prstGeom prst="rect">
            <a:avLst/>
          </a:prstGeom>
          <a:ln w="12700">
            <a:miter lim="400000"/>
          </a:ln>
          <a:effectLst>
            <a:outerShdw blurRad="38100" dist="38100" dir="2700000" rotWithShape="0">
              <a:srgbClr val="702B00"/>
            </a:outerShdw>
          </a:effectLst>
        </p:spPr>
        <p:txBody>
          <a:bodyPr wrap="none" lIns="50800" tIns="50800" rIns="50800" bIns="50800">
            <a:spAutoFit/>
          </a:bodyPr>
          <a:lstStyle>
            <a:lvl1pPr marL="0" marR="0" algn="ctr" defTabSz="584200">
              <a:defRPr sz="1400">
                <a:latin typeface="+mn-lt"/>
                <a:ea typeface="+mn-ea"/>
                <a:cs typeface="+mn-cs"/>
                <a:sym typeface="Verdana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</p:sldLayoutIdLst>
  <p:transition spd="med"/>
  <p:txStyles>
    <p:titleStyle>
      <a:lvl1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1pPr>
      <a:lvl2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2pPr>
      <a:lvl3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3pPr>
      <a:lvl4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4pPr>
      <a:lvl5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5pPr>
      <a:lvl6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6pPr>
      <a:lvl7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7pPr>
      <a:lvl8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8pPr>
      <a:lvl9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1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9pPr>
    </p:titleStyle>
    <p:bodyStyle>
      <a:lvl1pPr marL="383540" marR="40639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1pPr>
      <a:lvl2pPr marL="824411" marR="40639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2pPr>
      <a:lvl3pPr marL="1259839" marR="40639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3pPr>
      <a:lvl4pPr marL="17780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4pPr>
      <a:lvl5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5pPr>
      <a:lvl6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6pPr>
      <a:lvl7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7pPr>
      <a:lvl8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8pPr>
      <a:lvl9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>
          <a:srgbClr val="FFE1A6"/>
        </a:buClr>
        <a:buSzPct val="90000"/>
        <a:buFontTx/>
        <a:buChar char=""/>
        <a:tabLst/>
        <a:defRPr sz="3200" b="0" i="0" u="none" strike="noStrike" cap="none" spc="0" baseline="0">
          <a:ln>
            <a:noFill/>
          </a:ln>
          <a:solidFill>
            <a:srgbClr val="FFE1A6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1pPr>
      <a:lvl2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2pPr>
      <a:lvl3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3pPr>
      <a:lvl4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4pPr>
      <a:lvl5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5pPr>
      <a:lvl6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6pPr>
      <a:lvl7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7pPr>
      <a:lvl8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8pPr>
      <a:lvl9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>
            <a:solidFill>
              <a:srgbClr val="FFE1A6"/>
            </a:solidFill>
          </a:uFill>
          <a:latin typeface="+mn-lt"/>
          <a:ea typeface="+mn-ea"/>
          <a:cs typeface="+mn-cs"/>
          <a:sym typeface="Verdana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26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4" Type="http://schemas.openxmlformats.org/officeDocument/2006/relationships/image" Target="../media/image30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ravismulthaupt.com"/>
          <p:cNvSpPr/>
          <p:nvPr/>
        </p:nvSpPr>
        <p:spPr>
          <a:xfrm>
            <a:off x="3124200" y="6248400"/>
            <a:ext cx="2908300" cy="317500"/>
          </a:xfrm>
          <a:prstGeom prst="rect">
            <a:avLst/>
          </a:prstGeom>
          <a:ln w="12700">
            <a:miter lim="400000"/>
          </a:ln>
          <a:effectLst>
            <a:outerShdw blurRad="38100" dist="38100" dir="2700000" rotWithShape="0">
              <a:srgbClr val="929292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ctr">
              <a:buClr>
                <a:srgbClr val="FFE1A6"/>
              </a:buClr>
              <a:buFont typeface="Verdana"/>
              <a:defRPr sz="1400">
                <a:latin typeface="+mn-lt"/>
                <a:ea typeface="+mn-ea"/>
                <a:cs typeface="+mn-cs"/>
                <a:sym typeface="Verdana"/>
              </a:defRPr>
            </a:lvl1pPr>
          </a:lstStyle>
          <a:p>
            <a:r>
              <a:t>travismulthaupt.com</a:t>
            </a:r>
          </a:p>
        </p:txBody>
      </p:sp>
      <p:sp>
        <p:nvSpPr>
          <p:cNvPr id="52" name="Chapter 45 Hormones and the Endocrine System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Chapter 45</a:t>
            </a:r>
          </a:p>
          <a:p>
            <a:pPr>
              <a:spcBef>
                <a:spcPts val="600"/>
              </a:spcBef>
              <a:defRPr sz="2800" i="0"/>
            </a:pPr>
            <a:r>
              <a:t>Hormones and the Endocrine System</a:t>
            </a:r>
          </a:p>
        </p:txBody>
      </p:sp>
      <p:sp>
        <p:nvSpPr>
          <p:cNvPr id="53" name="Essential Idea:  Hormones are used when signals need to be widely distributed.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b="1"/>
            </a:pPr>
            <a:r>
              <a:t>Essential Idea:</a:t>
            </a:r>
            <a:r>
              <a:rPr b="0"/>
              <a:t>  Hormones are used when signals need to be widely distributed.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ositive and Negative Feedback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Positive and Negative Feedback</a:t>
            </a:r>
          </a:p>
        </p:txBody>
      </p:sp>
      <p:sp>
        <p:nvSpPr>
          <p:cNvPr id="68" name="Positive and negative feedback mechanisms control hormonal responses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Positive and negative feedback mechanisms control hormonal responses.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Recall,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dirty="0"/>
              <a:t>Positive feedback acts to reinforce the stimulus.  It leads to a greater response.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dirty="0"/>
              <a:t>Negative feedback acts to reduce the response of the stimulus.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Sperm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838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t>Sperm</a:t>
            </a:r>
          </a:p>
        </p:txBody>
      </p:sp>
      <p:sp>
        <p:nvSpPr>
          <p:cNvPr id="186" name="Most species have sperm with a head that contains the nucleus and a tip called an acrosome that has enzymes which assist the entry of the sperm into the egg."/>
          <p:cNvSpPr txBox="1">
            <a:spLocks noGrp="1"/>
          </p:cNvSpPr>
          <p:nvPr>
            <p:ph type="body" idx="1"/>
          </p:nvPr>
        </p:nvSpPr>
        <p:spPr>
          <a:xfrm>
            <a:off x="685800" y="1117600"/>
            <a:ext cx="77724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Most species have sperm with a head that contains the nucleus</a:t>
            </a:r>
            <a:r>
              <a:rPr lang="en-US" dirty="0"/>
              <a:t>,</a:t>
            </a:r>
            <a:r>
              <a:rPr dirty="0"/>
              <a:t> and a tip called an acrosome that has enzymes which assist the entry of the sperm into the egg.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DF9879-17FB-EC57-9184-03B6E8F6F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6865" y="3730655"/>
            <a:ext cx="4950269" cy="2910981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5A0E14-16AC-BBC1-66B8-1695386BF0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Vertebrate Reproductive Systems:  Testes">
            <a:extLst>
              <a:ext uri="{FF2B5EF4-FFF2-40B4-BE49-F238E27FC236}">
                <a16:creationId xmlns:a16="http://schemas.microsoft.com/office/drawing/2014/main" id="{FE3C9EC7-B2F6-6EFE-609E-3504E8FAA2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dirty="0"/>
              <a:t>Vertebrate Reproductive Systems:  </a:t>
            </a:r>
            <a:r>
              <a:rPr lang="en-US" dirty="0"/>
              <a:t>Sperm</a:t>
            </a:r>
            <a:endParaRPr dirty="0"/>
          </a:p>
        </p:txBody>
      </p:sp>
      <p:sp>
        <p:nvSpPr>
          <p:cNvPr id="144" name="The testes produce semen.…">
            <a:extLst>
              <a:ext uri="{FF2B5EF4-FFF2-40B4-BE49-F238E27FC236}">
                <a16:creationId xmlns:a16="http://schemas.microsoft.com/office/drawing/2014/main" id="{23E3A371-46A1-73F0-5C9F-F15489588A75}"/>
              </a:ext>
            </a:extLst>
          </p:cNvPr>
          <p:cNvSpPr txBox="1">
            <a:spLocks noGrp="1"/>
          </p:cNvSpPr>
          <p:nvPr>
            <p:ph type="body" sz="half" idx="1"/>
          </p:nvPr>
        </p:nvSpPr>
        <p:spPr>
          <a:xfrm>
            <a:off x="129473" y="1828800"/>
            <a:ext cx="8518665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Sperm are microscopic and must travel a great distance through the female reproductive tract to fertilize the egg.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It is smaller than the egg.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It has less food reserves.</a:t>
            </a:r>
            <a:endParaRPr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50997B-098C-BEF9-E3B4-5F2607461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6942" y="3516103"/>
            <a:ext cx="3307585" cy="1945009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7571D91-EF1C-4239-0B8C-E31C5B94B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5575412"/>
            <a:ext cx="7772400" cy="1216089"/>
          </a:xfrm>
          <a:prstGeom prst="rect">
            <a:avLst/>
          </a:prstGeom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567606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Vertebrate Reproductive Systems:  Testes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dirty="0"/>
              <a:t>Vertebrate Reproductive Systems:  Testes</a:t>
            </a:r>
          </a:p>
        </p:txBody>
      </p:sp>
      <p:sp>
        <p:nvSpPr>
          <p:cNvPr id="144" name="The testes produce semen.…"/>
          <p:cNvSpPr txBox="1">
            <a:spLocks noGrp="1"/>
          </p:cNvSpPr>
          <p:nvPr>
            <p:ph type="body" sz="half" idx="1"/>
          </p:nvPr>
        </p:nvSpPr>
        <p:spPr>
          <a:xfrm>
            <a:off x="101600" y="1828800"/>
            <a:ext cx="47371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The testes produce semen.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They consist of highly coiled tubes called seminiferous tubules in which the sperm form.</a:t>
            </a:r>
          </a:p>
        </p:txBody>
      </p:sp>
      <p:pic>
        <p:nvPicPr>
          <p:cNvPr id="145" name="46_12Spermatogenesis_L.jpg" descr="46_12Spermatogenesis_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612" y="1828800"/>
            <a:ext cx="4100514" cy="457200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chemeClr val="tx1">
                <a:lumMod val="25000"/>
                <a:alpha val="40000"/>
              </a:schemeClr>
            </a:outerShdw>
          </a:effectLst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Vertebrate Reproductive Systems:  Test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dirty="0"/>
              <a:t>Vertebrate Reproductive Systems:  Testes</a:t>
            </a:r>
          </a:p>
        </p:txBody>
      </p:sp>
      <p:sp>
        <p:nvSpPr>
          <p:cNvPr id="148" name="These tubules also produce a sugary solution to feed the sperm during their journey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These tubules also produce a sugary solution to feed the sperm during their journey.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The epididymis is where mature sperm are stored.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The prostate gland provides an alkaline solution to offset the female’s acidic reproductive system. 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Hormonal Control of the Testes"/>
          <p:cNvSpPr txBox="1">
            <a:spLocks noGrp="1"/>
          </p:cNvSpPr>
          <p:nvPr>
            <p:ph type="title"/>
          </p:nvPr>
        </p:nvSpPr>
        <p:spPr>
          <a:xfrm>
            <a:off x="304800" y="0"/>
            <a:ext cx="8610600" cy="1473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t>Hormonal Control of the Testes</a:t>
            </a:r>
          </a:p>
        </p:txBody>
      </p:sp>
      <p:sp>
        <p:nvSpPr>
          <p:cNvPr id="151" name="GnRH is released by the hypothalamus.…"/>
          <p:cNvSpPr txBox="1">
            <a:spLocks noGrp="1"/>
          </p:cNvSpPr>
          <p:nvPr>
            <p:ph type="body" sz="half" idx="1"/>
          </p:nvPr>
        </p:nvSpPr>
        <p:spPr>
          <a:xfrm>
            <a:off x="237816" y="1749540"/>
            <a:ext cx="4876800" cy="37084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GnRH is released by the hypothalamus.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This triggers the release of FSH and LH from the anterior pituitary.</a:t>
            </a:r>
          </a:p>
        </p:txBody>
      </p:sp>
      <p:pic>
        <p:nvPicPr>
          <p:cNvPr id="152" name="46_14TestesHormoneControl_L.jpg" descr="46_14TestesHormoneControl_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280" y="1606991"/>
            <a:ext cx="3356904" cy="3372361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133DD93-6092-C1A4-5730-2AA18EA5D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5108460"/>
            <a:ext cx="7772400" cy="1674326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Hormonal Control of the Testes"/>
          <p:cNvSpPr txBox="1">
            <a:spLocks noGrp="1"/>
          </p:cNvSpPr>
          <p:nvPr>
            <p:ph type="title"/>
          </p:nvPr>
        </p:nvSpPr>
        <p:spPr>
          <a:xfrm>
            <a:off x="304800" y="0"/>
            <a:ext cx="8610600" cy="1473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t>Hormonal Control of the Testes</a:t>
            </a:r>
          </a:p>
        </p:txBody>
      </p:sp>
      <p:sp>
        <p:nvSpPr>
          <p:cNvPr id="155" name="FSH stimulates the Sertoli cells, inducing spermatogenesis.…"/>
          <p:cNvSpPr txBox="1">
            <a:spLocks noGrp="1"/>
          </p:cNvSpPr>
          <p:nvPr>
            <p:ph type="body" sz="half" idx="1"/>
          </p:nvPr>
        </p:nvSpPr>
        <p:spPr>
          <a:xfrm>
            <a:off x="169862" y="2273299"/>
            <a:ext cx="5102927" cy="4507601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FSH stimulates the Sertoli cells, inducing spermatogenesis.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LH acts on the Leydig cells stimulating testosterone production.</a:t>
            </a:r>
          </a:p>
        </p:txBody>
      </p:sp>
      <p:pic>
        <p:nvPicPr>
          <p:cNvPr id="156" name="46_14TestesHormoneControl_L.jpg" descr="46_14TestesHormoneControl_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2451325"/>
            <a:ext cx="3792538" cy="3810001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Vertebrate Reproductive Systems:  Test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t>Vertebrate Reproductive Systems:  Testes</a:t>
            </a:r>
          </a:p>
        </p:txBody>
      </p:sp>
      <p:sp>
        <p:nvSpPr>
          <p:cNvPr id="159" name="Leydig cells are found in between the seminiferous tubules and produce testosterone and other androgens."/>
          <p:cNvSpPr txBox="1">
            <a:spLocks noGrp="1"/>
          </p:cNvSpPr>
          <p:nvPr>
            <p:ph type="body" idx="1"/>
          </p:nvPr>
        </p:nvSpPr>
        <p:spPr>
          <a:xfrm>
            <a:off x="254000" y="2006600"/>
            <a:ext cx="86233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Leydig cells are found in between the seminiferous tubules and produce testosterone and other androgens.</a:t>
            </a:r>
          </a:p>
        </p:txBody>
      </p:sp>
      <p:pic>
        <p:nvPicPr>
          <p:cNvPr id="160" name="InterstitiumLo.jpg" descr="InterstitiumL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587" y="3695700"/>
            <a:ext cx="4062414" cy="3073400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161" name="male.jpg" descr="ma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0" y="3898900"/>
            <a:ext cx="3221038" cy="2667001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Roles of Testosteron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dirty="0"/>
              <a:t>Roles of Testosterone</a:t>
            </a:r>
          </a:p>
        </p:txBody>
      </p:sp>
      <p:sp>
        <p:nvSpPr>
          <p:cNvPr id="164" name="1.  Testosterone promotes differentiation of spermatogonia into mature sperm.…"/>
          <p:cNvSpPr txBox="1">
            <a:spLocks noGrp="1"/>
          </p:cNvSpPr>
          <p:nvPr>
            <p:ph type="body" idx="1"/>
          </p:nvPr>
        </p:nvSpPr>
        <p:spPr>
          <a:xfrm>
            <a:off x="64736" y="1981200"/>
            <a:ext cx="8990252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1. Testosterone promotes differentiation of spermatogonia into mature sperm.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2. It also stimulates the development of the prenatal genitalia.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3. Promotes the development of male secondary sexual characteristics.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4. Maintains sex drive.  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Vertebrate Reproductive Systems:  Test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t>Vertebrate Reproductive Systems:  Testes</a:t>
            </a:r>
          </a:p>
        </p:txBody>
      </p:sp>
      <p:sp>
        <p:nvSpPr>
          <p:cNvPr id="167" name="Testosterone activates genes in the Sertoli cells promoting differentiation of spermatogonia."/>
          <p:cNvSpPr txBox="1">
            <a:spLocks noGrp="1"/>
          </p:cNvSpPr>
          <p:nvPr>
            <p:ph type="body" idx="1"/>
          </p:nvPr>
        </p:nvSpPr>
        <p:spPr>
          <a:xfrm>
            <a:off x="434947" y="2678463"/>
            <a:ext cx="4137053" cy="4033879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Testosterone activates genes in the Sertoli cells promoting differentiation of spermatogonia.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E9E171-A1B1-4247-96F9-53F127CCF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319316"/>
            <a:ext cx="4478996" cy="4033879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Vertebrate Reproductive Systems:  Testes"/>
          <p:cNvSpPr txBox="1">
            <a:spLocks noGrp="1"/>
          </p:cNvSpPr>
          <p:nvPr>
            <p:ph type="title"/>
          </p:nvPr>
        </p:nvSpPr>
        <p:spPr>
          <a:xfrm>
            <a:off x="685800" y="152400"/>
            <a:ext cx="7772400" cy="14478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t>Vertebrate Reproductive Systems:  Testes</a:t>
            </a:r>
          </a:p>
        </p:txBody>
      </p:sp>
      <p:sp>
        <p:nvSpPr>
          <p:cNvPr id="171" name="Sertoli cells protect and nurture the developing sperm.…"/>
          <p:cNvSpPr txBox="1">
            <a:spLocks noGrp="1"/>
          </p:cNvSpPr>
          <p:nvPr>
            <p:ph type="body" idx="1"/>
          </p:nvPr>
        </p:nvSpPr>
        <p:spPr>
          <a:xfrm>
            <a:off x="317500" y="1943100"/>
            <a:ext cx="56515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Sertoli cells protect and nurture the developing sperm.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Males produce sperm continuously at maturation.  </a:t>
            </a:r>
          </a:p>
          <a:p>
            <a:pPr>
              <a:buFont typeface="Arial" panose="020B0604020202020204" pitchFamily="34" charset="0"/>
              <a:buChar char="•"/>
              <a:defRPr sz="2600"/>
            </a:pPr>
            <a:r>
              <a:rPr dirty="0"/>
              <a:t>*Females, however, release one or a few eggs on a cyclic basis.</a:t>
            </a:r>
          </a:p>
        </p:txBody>
      </p:sp>
      <p:pic>
        <p:nvPicPr>
          <p:cNvPr id="172" name="image.png" descr="image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664200" y="1625600"/>
            <a:ext cx="3429001" cy="2536826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pic>
        <p:nvPicPr>
          <p:cNvPr id="173" name="image.png" descr="image.png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664200" y="4191000"/>
            <a:ext cx="3429001" cy="2571751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174" name="Instruction.cvhs.okstate.edu"/>
          <p:cNvSpPr/>
          <p:nvPr/>
        </p:nvSpPr>
        <p:spPr>
          <a:xfrm>
            <a:off x="5651500" y="6604000"/>
            <a:ext cx="1615044" cy="22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"/>
              <a:defRPr sz="800">
                <a:latin typeface="+mn-lt"/>
                <a:ea typeface="+mn-ea"/>
                <a:cs typeface="+mn-cs"/>
                <a:sym typeface="Verdana"/>
              </a:defRPr>
            </a:lvl1pPr>
          </a:lstStyle>
          <a:p>
            <a:r>
              <a:t>Instruction.cvhs.okstate.edu</a:t>
            </a:r>
          </a:p>
        </p:txBody>
      </p:sp>
      <p:sp>
        <p:nvSpPr>
          <p:cNvPr id="175" name="Instruction.cvhs.okstate.edu"/>
          <p:cNvSpPr/>
          <p:nvPr/>
        </p:nvSpPr>
        <p:spPr>
          <a:xfrm>
            <a:off x="5651500" y="3937000"/>
            <a:ext cx="1615044" cy="22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"/>
              <a:defRPr sz="800">
                <a:latin typeface="+mn-lt"/>
                <a:ea typeface="+mn-ea"/>
                <a:cs typeface="+mn-cs"/>
                <a:sym typeface="Verdana"/>
              </a:defRPr>
            </a:lvl1pPr>
          </a:lstStyle>
          <a:p>
            <a:r>
              <a:t>Instruction.cvhs.okstate.edu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Sperm Development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2954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t>Sperm Development</a:t>
            </a:r>
          </a:p>
        </p:txBody>
      </p:sp>
      <p:sp>
        <p:nvSpPr>
          <p:cNvPr id="181" name="Spermatogonia differentiate into spermatocytes and then into spermatids.…"/>
          <p:cNvSpPr txBox="1">
            <a:spLocks noGrp="1"/>
          </p:cNvSpPr>
          <p:nvPr>
            <p:ph type="body" sz="half" idx="1"/>
          </p:nvPr>
        </p:nvSpPr>
        <p:spPr>
          <a:xfrm>
            <a:off x="0" y="1236170"/>
            <a:ext cx="5081798" cy="52959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Spermatogonia differentiate into spermatocytes and then into spermatids.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While this is happening, meiosis </a:t>
            </a:r>
            <a:r>
              <a:rPr lang="en-US" dirty="0"/>
              <a:t>divides</a:t>
            </a:r>
            <a:r>
              <a:rPr dirty="0"/>
              <a:t> the</a:t>
            </a:r>
            <a:r>
              <a:rPr lang="en-US" dirty="0"/>
              <a:t> number of</a:t>
            </a:r>
            <a:r>
              <a:rPr dirty="0"/>
              <a:t> chromosome</a:t>
            </a:r>
            <a:r>
              <a:rPr lang="en-US" dirty="0"/>
              <a:t>s</a:t>
            </a:r>
            <a:r>
              <a:rPr dirty="0"/>
              <a:t> in half.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CD60FD-288A-2B1B-C96B-B651C8E32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798" y="1655771"/>
            <a:ext cx="3877004" cy="3491712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A41C80-39BA-2396-8256-5D8B80D71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5413448"/>
            <a:ext cx="7772400" cy="1207277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B4BF6-0E63-1548-8A45-4083BAA54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Vertebrate Reproductive Systems:  Testes">
            <a:extLst>
              <a:ext uri="{FF2B5EF4-FFF2-40B4-BE49-F238E27FC236}">
                <a16:creationId xmlns:a16="http://schemas.microsoft.com/office/drawing/2014/main" id="{4473BD0F-CB08-6CF8-C772-5EF6BB6E04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dirty="0"/>
              <a:t>Vertebrate Reproductive Systems:  </a:t>
            </a:r>
            <a:r>
              <a:rPr lang="en-US" dirty="0"/>
              <a:t>Eggs</a:t>
            </a:r>
            <a:endParaRPr dirty="0"/>
          </a:p>
        </p:txBody>
      </p:sp>
      <p:sp>
        <p:nvSpPr>
          <p:cNvPr id="144" name="The testes produce semen.…">
            <a:extLst>
              <a:ext uri="{FF2B5EF4-FFF2-40B4-BE49-F238E27FC236}">
                <a16:creationId xmlns:a16="http://schemas.microsoft.com/office/drawing/2014/main" id="{AF6381A8-D466-3F22-E9BA-96C141926323}"/>
              </a:ext>
            </a:extLst>
          </p:cNvPr>
          <p:cNvSpPr txBox="1">
            <a:spLocks noGrp="1"/>
          </p:cNvSpPr>
          <p:nvPr>
            <p:ph type="body" sz="half" idx="1"/>
          </p:nvPr>
        </p:nvSpPr>
        <p:spPr>
          <a:xfrm>
            <a:off x="129474" y="1828800"/>
            <a:ext cx="5476078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Human eggs are much larger than sperm. They only travel a short distance and contain nutrient reserves that allow for development prior to implantation.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D8A9CA-691A-9F2E-B7FD-8ACA12737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5575412"/>
            <a:ext cx="7772400" cy="1216089"/>
          </a:xfrm>
          <a:prstGeom prst="rect">
            <a:avLst/>
          </a:prstGeom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4" name="13_x1SpermAndEgg_XUP.jpg" descr="13_x1SpermAndEgg_XUP.jpg">
            <a:extLst>
              <a:ext uri="{FF2B5EF4-FFF2-40B4-BE49-F238E27FC236}">
                <a16:creationId xmlns:a16="http://schemas.microsoft.com/office/drawing/2014/main" id="{C503B0C1-DFEA-1784-5A2A-7442E801C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5551" y="1619000"/>
            <a:ext cx="3266981" cy="384211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sp>
        <p:nvSpPr>
          <p:cNvPr id="6" name="Copyright ©2005 Pearson Education, Inc.  Publishing as Pearson Benjamin Cummings.  All rights reserved.">
            <a:extLst>
              <a:ext uri="{FF2B5EF4-FFF2-40B4-BE49-F238E27FC236}">
                <a16:creationId xmlns:a16="http://schemas.microsoft.com/office/drawing/2014/main" id="{10968E77-7833-19BB-9C60-A67B0FFA1CC4}"/>
              </a:ext>
            </a:extLst>
          </p:cNvPr>
          <p:cNvSpPr/>
          <p:nvPr/>
        </p:nvSpPr>
        <p:spPr>
          <a:xfrm>
            <a:off x="5556953" y="5354114"/>
            <a:ext cx="2949846" cy="1641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"/>
              <a:defRPr sz="600">
                <a:latin typeface="+mn-lt"/>
                <a:ea typeface="+mn-ea"/>
                <a:cs typeface="+mn-cs"/>
                <a:sym typeface="Verdana"/>
              </a:defRPr>
            </a:lvl1pPr>
          </a:lstStyle>
          <a:p>
            <a:r>
              <a:rPr sz="400" dirty="0"/>
              <a:t>Copyright ©2005 Pearson Education, Inc.  Publishing as Pearson Benjamin Cummings. 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042491576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560F3B-9FD6-FFD8-DDDB-902B8D57F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Hormonal Control of the Testes">
            <a:extLst>
              <a:ext uri="{FF2B5EF4-FFF2-40B4-BE49-F238E27FC236}">
                <a16:creationId xmlns:a16="http://schemas.microsoft.com/office/drawing/2014/main" id="{589B1FEB-D5C9-BFD8-D2A7-63A7DDF392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800" y="0"/>
            <a:ext cx="8610600" cy="1473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dirty="0"/>
              <a:t>Hormonal Control of the </a:t>
            </a:r>
            <a:r>
              <a:rPr lang="en-US" dirty="0"/>
              <a:t>Ovaries</a:t>
            </a:r>
            <a:endParaRPr dirty="0"/>
          </a:p>
        </p:txBody>
      </p:sp>
      <p:sp>
        <p:nvSpPr>
          <p:cNvPr id="151" name="GnRH is released by the hypothalamus.…">
            <a:extLst>
              <a:ext uri="{FF2B5EF4-FFF2-40B4-BE49-F238E27FC236}">
                <a16:creationId xmlns:a16="http://schemas.microsoft.com/office/drawing/2014/main" id="{BA865DF4-F1F2-1DA2-BFA5-3B043813B397}"/>
              </a:ext>
            </a:extLst>
          </p:cNvPr>
          <p:cNvSpPr txBox="1">
            <a:spLocks noGrp="1"/>
          </p:cNvSpPr>
          <p:nvPr>
            <p:ph type="body" sz="half" idx="1"/>
          </p:nvPr>
        </p:nvSpPr>
        <p:spPr>
          <a:xfrm>
            <a:off x="237816" y="1749540"/>
            <a:ext cx="4876800" cy="37084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GnRH is released by the hypothalamus.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This triggers the release of FSH and LH from the anterior pituitary.</a:t>
            </a:r>
          </a:p>
        </p:txBody>
      </p:sp>
      <p:pic>
        <p:nvPicPr>
          <p:cNvPr id="152" name="46_14TestesHormoneControl_L.jpg" descr="46_14TestesHormoneControl_L.jpg">
            <a:extLst>
              <a:ext uri="{FF2B5EF4-FFF2-40B4-BE49-F238E27FC236}">
                <a16:creationId xmlns:a16="http://schemas.microsoft.com/office/drawing/2014/main" id="{7C4DC201-01C9-6CEC-73DF-AE9C6B786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280" y="1606991"/>
            <a:ext cx="3356904" cy="3372361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7FAC702-57DB-D2B3-A862-74F012004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5108460"/>
            <a:ext cx="7772400" cy="1674326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4796541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9B5FA-4973-A46F-8B28-FBCECCC78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Hormonal Control of the Testes">
            <a:extLst>
              <a:ext uri="{FF2B5EF4-FFF2-40B4-BE49-F238E27FC236}">
                <a16:creationId xmlns:a16="http://schemas.microsoft.com/office/drawing/2014/main" id="{89401F2F-CF66-C997-7E34-FD162F4467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800" y="0"/>
            <a:ext cx="8610600" cy="14732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dirty="0"/>
              <a:t>Hormonal Control of the </a:t>
            </a:r>
            <a:r>
              <a:rPr lang="en-US" dirty="0"/>
              <a:t>Ovaries</a:t>
            </a:r>
            <a:endParaRPr dirty="0"/>
          </a:p>
        </p:txBody>
      </p:sp>
      <p:sp>
        <p:nvSpPr>
          <p:cNvPr id="155" name="FSH stimulates the Sertoli cells, inducing spermatogenesis.…">
            <a:extLst>
              <a:ext uri="{FF2B5EF4-FFF2-40B4-BE49-F238E27FC236}">
                <a16:creationId xmlns:a16="http://schemas.microsoft.com/office/drawing/2014/main" id="{DBC16D5C-C0C0-9C75-3CB1-D68E436DDF8F}"/>
              </a:ext>
            </a:extLst>
          </p:cNvPr>
          <p:cNvSpPr txBox="1">
            <a:spLocks noGrp="1"/>
          </p:cNvSpPr>
          <p:nvPr>
            <p:ph type="body" sz="half" idx="1"/>
          </p:nvPr>
        </p:nvSpPr>
        <p:spPr>
          <a:xfrm>
            <a:off x="169862" y="1990641"/>
            <a:ext cx="5102927" cy="4790259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FSH stimulates</a:t>
            </a:r>
            <a:r>
              <a:rPr lang="en-US" dirty="0"/>
              <a:t> a small number of</a:t>
            </a:r>
            <a:r>
              <a:rPr dirty="0"/>
              <a:t> </a:t>
            </a:r>
            <a:r>
              <a:rPr lang="en-US" dirty="0"/>
              <a:t>follicle</a:t>
            </a:r>
            <a:r>
              <a:rPr dirty="0"/>
              <a:t> cells</a:t>
            </a:r>
            <a:r>
              <a:rPr lang="en-US" dirty="0"/>
              <a:t> surrounding an egg</a:t>
            </a:r>
            <a:r>
              <a:rPr dirty="0"/>
              <a:t>, inducing </a:t>
            </a:r>
            <a:r>
              <a:rPr lang="en-US" dirty="0"/>
              <a:t>o</a:t>
            </a:r>
            <a:r>
              <a:rPr dirty="0"/>
              <a:t>ogenesis.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LH </a:t>
            </a:r>
            <a:r>
              <a:rPr lang="en-US" dirty="0"/>
              <a:t>aids FSH in stimulating follicle cells.</a:t>
            </a:r>
            <a:endParaRPr dirty="0"/>
          </a:p>
        </p:txBody>
      </p:sp>
      <p:pic>
        <p:nvPicPr>
          <p:cNvPr id="156" name="46_14TestesHormoneControl_L.jpg" descr="46_14TestesHormoneControl_L.jpg">
            <a:extLst>
              <a:ext uri="{FF2B5EF4-FFF2-40B4-BE49-F238E27FC236}">
                <a16:creationId xmlns:a16="http://schemas.microsoft.com/office/drawing/2014/main" id="{BF7280D6-D194-1BF3-A5FF-04D94DA30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2111459"/>
            <a:ext cx="3792538" cy="3810001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1256442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Vertebrate Reproductive Systems:  Ovar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Vertebrate Reproductive Systems:  Ovaries</a:t>
            </a:r>
          </a:p>
        </p:txBody>
      </p:sp>
      <p:sp>
        <p:nvSpPr>
          <p:cNvPr id="201" name="The ovaries are in the abdomen and contain many follicles.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The ovaries are in the abdomen and contain many follicles.</a:t>
            </a:r>
          </a:p>
        </p:txBody>
      </p:sp>
      <p:pic>
        <p:nvPicPr>
          <p:cNvPr id="202" name="46_09bHumFemaleReproAnat_L.jpg" descr="46_09bHumFemaleReproAnat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3046412"/>
            <a:ext cx="7391401" cy="3700464"/>
          </a:xfrm>
          <a:prstGeom prst="rect">
            <a:avLst/>
          </a:prstGeom>
          <a:ln>
            <a:solidFill>
              <a:srgbClr val="000000"/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Vertebrate Reproductive Systems:  Ovaries"/>
          <p:cNvSpPr txBox="1">
            <a:spLocks noGrp="1"/>
          </p:cNvSpPr>
          <p:nvPr>
            <p:ph type="title"/>
          </p:nvPr>
        </p:nvSpPr>
        <p:spPr>
          <a:xfrm>
            <a:off x="685800" y="2032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Vertebrate Reproductive Systems:  Ovaries</a:t>
            </a:r>
          </a:p>
        </p:txBody>
      </p:sp>
      <p:sp>
        <p:nvSpPr>
          <p:cNvPr id="205" name="A follicle consists of an egg surrounded by one or more layers of follicle cells.…"/>
          <p:cNvSpPr txBox="1">
            <a:spLocks noGrp="1"/>
          </p:cNvSpPr>
          <p:nvPr>
            <p:ph type="body" sz="half" idx="1"/>
          </p:nvPr>
        </p:nvSpPr>
        <p:spPr>
          <a:xfrm>
            <a:off x="165100" y="1828800"/>
            <a:ext cx="44196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A follicle consists of an egg surrounded by one or more layers of follicle cells.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The follicle cells nourish and protect developing eggs.</a:t>
            </a:r>
          </a:p>
        </p:txBody>
      </p:sp>
      <p:pic>
        <p:nvPicPr>
          <p:cNvPr id="206" name="46_11Oogenesis_L.jpg" descr="46_11Oogenesis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4889500" y="1828800"/>
            <a:ext cx="3802063" cy="487680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Vertebrate Reproductive Systems:  Ovaries"/>
          <p:cNvSpPr txBox="1">
            <a:spLocks noGrp="1"/>
          </p:cNvSpPr>
          <p:nvPr>
            <p:ph type="title"/>
          </p:nvPr>
        </p:nvSpPr>
        <p:spPr>
          <a:xfrm>
            <a:off x="685800" y="2540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Vertebrate Reproductive Systems:  Ovaries</a:t>
            </a:r>
          </a:p>
        </p:txBody>
      </p:sp>
      <p:sp>
        <p:nvSpPr>
          <p:cNvPr id="209" name="The cells of follicles produce estrogens which are primary sex hormones.…"/>
          <p:cNvSpPr txBox="1">
            <a:spLocks noGrp="1"/>
          </p:cNvSpPr>
          <p:nvPr>
            <p:ph type="body" sz="half" idx="1"/>
          </p:nvPr>
        </p:nvSpPr>
        <p:spPr>
          <a:xfrm>
            <a:off x="457200" y="1981200"/>
            <a:ext cx="4368800" cy="45720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The cells of follicles produce estrogens which are primary sex hormones.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Eggs get expelled from follicles during ovulation. </a:t>
            </a:r>
          </a:p>
        </p:txBody>
      </p:sp>
      <p:pic>
        <p:nvPicPr>
          <p:cNvPr id="210" name="46_11Oogenesis_L.jpg" descr="46_11Oogenesis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0" y="1828800"/>
            <a:ext cx="3802063" cy="48768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6574D-44F1-8457-9799-3744914FE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Sperm Development">
            <a:extLst>
              <a:ext uri="{FF2B5EF4-FFF2-40B4-BE49-F238E27FC236}">
                <a16:creationId xmlns:a16="http://schemas.microsoft.com/office/drawing/2014/main" id="{C506C3D3-1DD0-192C-B903-A01170843C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295400"/>
          </a:xfrm>
          <a:prstGeom prst="rect">
            <a:avLst/>
          </a:prstGeom>
        </p:spPr>
        <p:txBody>
          <a:bodyPr/>
          <a:lstStyle>
            <a:lvl1pPr>
              <a:defRPr i="0"/>
            </a:lvl1pPr>
          </a:lstStyle>
          <a:p>
            <a:r>
              <a:rPr lang="en-US" dirty="0"/>
              <a:t>Egg</a:t>
            </a:r>
            <a:r>
              <a:rPr dirty="0"/>
              <a:t> Development</a:t>
            </a:r>
          </a:p>
        </p:txBody>
      </p:sp>
      <p:sp>
        <p:nvSpPr>
          <p:cNvPr id="181" name="Spermatogonia differentiate into spermatocytes and then into spermatids.…">
            <a:extLst>
              <a:ext uri="{FF2B5EF4-FFF2-40B4-BE49-F238E27FC236}">
                <a16:creationId xmlns:a16="http://schemas.microsoft.com/office/drawing/2014/main" id="{81B8CD52-2538-6906-06DC-E4C93A7FB1FA}"/>
              </a:ext>
            </a:extLst>
          </p:cNvPr>
          <p:cNvSpPr txBox="1">
            <a:spLocks noGrp="1"/>
          </p:cNvSpPr>
          <p:nvPr>
            <p:ph type="body" sz="half" idx="1"/>
          </p:nvPr>
        </p:nvSpPr>
        <p:spPr>
          <a:xfrm>
            <a:off x="105196" y="1324825"/>
            <a:ext cx="5348836" cy="52959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Oogonia</a:t>
            </a:r>
            <a:r>
              <a:rPr dirty="0"/>
              <a:t> differentiate into </a:t>
            </a:r>
            <a:r>
              <a:rPr lang="en-US" dirty="0"/>
              <a:t>primary o</a:t>
            </a:r>
            <a:r>
              <a:rPr dirty="0"/>
              <a:t>ocytes and then into</a:t>
            </a:r>
            <a:r>
              <a:rPr lang="en-US" dirty="0"/>
              <a:t> an</a:t>
            </a:r>
            <a:r>
              <a:rPr dirty="0"/>
              <a:t> </a:t>
            </a:r>
            <a:r>
              <a:rPr lang="en-US" dirty="0"/>
              <a:t>ovum</a:t>
            </a:r>
            <a:r>
              <a:rPr dirty="0"/>
              <a:t>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While this is happening, meiosis </a:t>
            </a:r>
            <a:r>
              <a:rPr lang="en-US" dirty="0"/>
              <a:t>divides</a:t>
            </a:r>
            <a:r>
              <a:rPr dirty="0"/>
              <a:t> the</a:t>
            </a:r>
            <a:r>
              <a:rPr lang="en-US" dirty="0"/>
              <a:t> number of</a:t>
            </a:r>
            <a:r>
              <a:rPr dirty="0"/>
              <a:t> chromosome</a:t>
            </a:r>
            <a:r>
              <a:rPr lang="en-US" dirty="0"/>
              <a:t>s</a:t>
            </a:r>
            <a:r>
              <a:rPr dirty="0"/>
              <a:t> in half.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Occurs in the ovaries.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8A594A-BA4D-7549-E246-17515C6DA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5533175"/>
            <a:ext cx="7772400" cy="1207277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4" name="46_11Oogenesis_L.jpg" descr="46_11Oogenesis_L.jpg">
            <a:extLst>
              <a:ext uri="{FF2B5EF4-FFF2-40B4-BE49-F238E27FC236}">
                <a16:creationId xmlns:a16="http://schemas.microsoft.com/office/drawing/2014/main" id="{CEBE40B1-C04E-C72E-4273-8BCFDE4A4A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2195" y="1087904"/>
            <a:ext cx="3309300" cy="4244747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4969253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Oogenesis"/>
          <p:cNvSpPr txBox="1">
            <a:spLocks noGrp="1"/>
          </p:cNvSpPr>
          <p:nvPr>
            <p:ph type="title"/>
          </p:nvPr>
        </p:nvSpPr>
        <p:spPr>
          <a:xfrm>
            <a:off x="685800" y="508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Oogenesis</a:t>
            </a:r>
          </a:p>
        </p:txBody>
      </p:sp>
      <p:sp>
        <p:nvSpPr>
          <p:cNvPr id="220" name="Oogenesis begins in the female embryo when primordial germ cells differentiate into oogonia--ovary specific stem cells.…"/>
          <p:cNvSpPr txBox="1">
            <a:spLocks noGrp="1"/>
          </p:cNvSpPr>
          <p:nvPr>
            <p:ph type="body" sz="half" idx="1"/>
          </p:nvPr>
        </p:nvSpPr>
        <p:spPr>
          <a:xfrm>
            <a:off x="190500" y="1714500"/>
            <a:ext cx="5105400" cy="4876800"/>
          </a:xfrm>
          <a:prstGeom prst="rect">
            <a:avLst/>
          </a:prstGeom>
        </p:spPr>
        <p:txBody>
          <a:bodyPr/>
          <a:lstStyle/>
          <a:p>
            <a:pPr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Oogenesis begins in the female embryo when primordial germ cells differentiate into oogonia</a:t>
            </a:r>
            <a:r>
              <a:rPr lang="en-US" dirty="0"/>
              <a:t>—</a:t>
            </a:r>
            <a:r>
              <a:rPr dirty="0"/>
              <a:t>ovary</a:t>
            </a:r>
            <a:r>
              <a:rPr lang="en-US" dirty="0"/>
              <a:t> </a:t>
            </a:r>
            <a:r>
              <a:rPr dirty="0"/>
              <a:t>specific stem cells.</a:t>
            </a:r>
          </a:p>
          <a:p>
            <a:pPr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An oogoni</a:t>
            </a:r>
            <a:r>
              <a:rPr lang="en-US" dirty="0"/>
              <a:t>um</a:t>
            </a:r>
            <a:r>
              <a:rPr dirty="0"/>
              <a:t> multiplies by mitosis and then undergoes meiosis and stops at prophase I.  </a:t>
            </a:r>
          </a:p>
          <a:p>
            <a:pPr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They are now called primary oocytes.</a:t>
            </a:r>
          </a:p>
        </p:txBody>
      </p:sp>
      <p:pic>
        <p:nvPicPr>
          <p:cNvPr id="221" name="46_11Oogenesis_L.jpg" descr="46_11Oogenesis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232400" y="1714500"/>
            <a:ext cx="3802063" cy="4876800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22" name="Line"/>
          <p:cNvSpPr/>
          <p:nvPr/>
        </p:nvSpPr>
        <p:spPr>
          <a:xfrm flipV="1">
            <a:off x="5249467" y="3582723"/>
            <a:ext cx="3742133" cy="3870"/>
          </a:xfrm>
          <a:prstGeom prst="line">
            <a:avLst/>
          </a:prstGeom>
          <a:ln w="25400">
            <a:solidFill>
              <a:srgbClr val="000000"/>
            </a:solidFill>
          </a:ln>
        </p:spPr>
        <p:txBody>
          <a:bodyPr lIns="0" tIns="0" rIns="0" bIns="0"/>
          <a:lstStyle/>
          <a:p>
            <a:pPr marL="0" marR="0" defTabSz="457200">
              <a:defRPr sz="1200">
                <a:solidFill>
                  <a:srgbClr val="000000"/>
                </a:solidFill>
                <a:uFillTx/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23" name="Line"/>
          <p:cNvSpPr/>
          <p:nvPr/>
        </p:nvSpPr>
        <p:spPr>
          <a:xfrm flipV="1">
            <a:off x="3958555" y="3566687"/>
            <a:ext cx="2130220" cy="1597665"/>
          </a:xfrm>
          <a:prstGeom prst="line">
            <a:avLst/>
          </a:prstGeom>
          <a:ln w="25400">
            <a:solidFill>
              <a:srgbClr val="000000"/>
            </a:solidFill>
            <a:tailEnd type="triangle"/>
          </a:ln>
        </p:spPr>
        <p:txBody>
          <a:bodyPr lIns="0" tIns="0" rIns="0" bIns="0"/>
          <a:lstStyle/>
          <a:p>
            <a:pPr marL="0" marR="0" defTabSz="457200">
              <a:defRPr sz="1200">
                <a:solidFill>
                  <a:srgbClr val="000000"/>
                </a:solidFill>
                <a:uFillTx/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Oogenesis"/>
          <p:cNvSpPr txBox="1">
            <a:spLocks noGrp="1"/>
          </p:cNvSpPr>
          <p:nvPr>
            <p:ph type="title"/>
          </p:nvPr>
        </p:nvSpPr>
        <p:spPr>
          <a:xfrm>
            <a:off x="685800" y="1524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Oogenesis</a:t>
            </a:r>
          </a:p>
        </p:txBody>
      </p:sp>
      <p:sp>
        <p:nvSpPr>
          <p:cNvPr id="226" name="At puberty, the primary oocytes are stimulated monthly by FSH (anterior pituitary) to grow, complete meiosis I and enter meiosis II stopping at metaphase II.…"/>
          <p:cNvSpPr txBox="1">
            <a:spLocks noGrp="1"/>
          </p:cNvSpPr>
          <p:nvPr>
            <p:ph type="body" sz="half" idx="1"/>
          </p:nvPr>
        </p:nvSpPr>
        <p:spPr>
          <a:xfrm>
            <a:off x="165100" y="1892300"/>
            <a:ext cx="5105400" cy="4876800"/>
          </a:xfrm>
          <a:prstGeom prst="rect">
            <a:avLst/>
          </a:prstGeom>
        </p:spPr>
        <p:txBody>
          <a:bodyPr/>
          <a:lstStyle/>
          <a:p>
            <a:pPr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At puberty, the primary oocytes are stimulated monthly by FSH (anterior pituitary) to grow, complete meiosis I and enter meiosis II stopping at metaphase II.</a:t>
            </a:r>
          </a:p>
          <a:p>
            <a:pPr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Ovulation occurs and the secondary oocyte is now released from the follicle.</a:t>
            </a:r>
          </a:p>
        </p:txBody>
      </p:sp>
      <p:pic>
        <p:nvPicPr>
          <p:cNvPr id="227" name="46_11Oogenesis_L.jpg" descr="46_11Oogenesis_L.jpg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5232400" y="1778000"/>
            <a:ext cx="3802063" cy="4876800"/>
          </a:xfrm>
          <a:prstGeom prst="rect">
            <a:avLst/>
          </a:prstGeom>
        </p:spPr>
      </p:pic>
      <p:sp>
        <p:nvSpPr>
          <p:cNvPr id="228" name="Line"/>
          <p:cNvSpPr/>
          <p:nvPr/>
        </p:nvSpPr>
        <p:spPr>
          <a:xfrm>
            <a:off x="5216862" y="3575723"/>
            <a:ext cx="3774738" cy="7271"/>
          </a:xfrm>
          <a:prstGeom prst="line">
            <a:avLst/>
          </a:prstGeom>
          <a:ln w="25400">
            <a:solidFill>
              <a:srgbClr val="000000"/>
            </a:solidFill>
          </a:ln>
        </p:spPr>
        <p:txBody>
          <a:bodyPr lIns="0" tIns="0" rIns="0" bIns="0"/>
          <a:lstStyle/>
          <a:p>
            <a:pPr marL="0" marR="0" defTabSz="457200">
              <a:defRPr sz="1200">
                <a:solidFill>
                  <a:srgbClr val="000000"/>
                </a:solidFill>
                <a:uFillTx/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29" name="Line"/>
          <p:cNvSpPr/>
          <p:nvPr/>
        </p:nvSpPr>
        <p:spPr>
          <a:xfrm>
            <a:off x="4499543" y="2325851"/>
            <a:ext cx="1621857" cy="1115850"/>
          </a:xfrm>
          <a:prstGeom prst="line">
            <a:avLst/>
          </a:prstGeom>
          <a:ln w="25400">
            <a:solidFill>
              <a:srgbClr val="000000"/>
            </a:solidFill>
            <a:tailEnd type="triangle"/>
          </a:ln>
        </p:spPr>
        <p:txBody>
          <a:bodyPr lIns="0" tIns="0" rIns="0" bIns="0"/>
          <a:lstStyle/>
          <a:p>
            <a:pPr marL="0" marR="0" defTabSz="457200">
              <a:defRPr sz="1200">
                <a:solidFill>
                  <a:srgbClr val="000000"/>
                </a:solidFill>
                <a:uFillTx/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Vertebrate Reproductive Systems:  Ovar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Vertebrate Reproductive Systems:  Ovaries</a:t>
            </a:r>
          </a:p>
        </p:txBody>
      </p:sp>
      <p:sp>
        <p:nvSpPr>
          <p:cNvPr id="217" name="The egg cell is released into the abdominal cavity near the opening of the oviduct (fallopian tube).…"/>
          <p:cNvSpPr txBox="1">
            <a:spLocks noGrp="1"/>
          </p:cNvSpPr>
          <p:nvPr>
            <p:ph type="body" idx="1"/>
          </p:nvPr>
        </p:nvSpPr>
        <p:spPr>
          <a:xfrm>
            <a:off x="685800" y="2082800"/>
            <a:ext cx="77724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The egg cell is released into the abdominal cavity near the opening of the oviduct (fallopian tube).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There is a funnel-like opening to the oviduct with cilia that help to draw fluid (and eggs) into them.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The cilia also beat and move the egg down to the uterus.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Vertebrate Reproductive Systems:  Ovaries"/>
          <p:cNvSpPr txBox="1">
            <a:spLocks noGrp="1"/>
          </p:cNvSpPr>
          <p:nvPr>
            <p:ph type="title"/>
          </p:nvPr>
        </p:nvSpPr>
        <p:spPr>
          <a:xfrm>
            <a:off x="685800" y="1524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Vertebrate Reproductive Systems:  Ovaries</a:t>
            </a:r>
          </a:p>
        </p:txBody>
      </p:sp>
      <p:sp>
        <p:nvSpPr>
          <p:cNvPr id="213" name="The follicle cells which remain grow with the ovary and form the corpus luteum.…"/>
          <p:cNvSpPr txBox="1">
            <a:spLocks noGrp="1"/>
          </p:cNvSpPr>
          <p:nvPr>
            <p:ph type="body" idx="1"/>
          </p:nvPr>
        </p:nvSpPr>
        <p:spPr>
          <a:xfrm>
            <a:off x="77782" y="1752600"/>
            <a:ext cx="56388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After ovulation, the</a:t>
            </a:r>
            <a:r>
              <a:rPr dirty="0"/>
              <a:t> follicle cells which remain</a:t>
            </a:r>
            <a:r>
              <a:rPr lang="en-US" dirty="0"/>
              <a:t>,</a:t>
            </a:r>
            <a:r>
              <a:rPr dirty="0"/>
              <a:t> grow with the ovary and form the corpus luteum.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If the egg does not get fertilized, the corpus luteum disintegrates and a new follicle matures during the next cycle.</a:t>
            </a:r>
          </a:p>
        </p:txBody>
      </p:sp>
      <p:pic>
        <p:nvPicPr>
          <p:cNvPr id="214" name="46_11Oogenesis_L.jpg" descr="46_11Oogenesis_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3244" y="2110277"/>
            <a:ext cx="3382974" cy="4339247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Roles of Estrogen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Roles of Estrogen</a:t>
            </a:r>
          </a:p>
        </p:txBody>
      </p:sp>
      <p:sp>
        <p:nvSpPr>
          <p:cNvPr id="198" name="1.  Works with progesterone to promote preparation and maintenance of uterine lining for pregnancy.…"/>
          <p:cNvSpPr txBox="1">
            <a:spLocks noGrp="1"/>
          </p:cNvSpPr>
          <p:nvPr>
            <p:ph type="body" idx="1"/>
          </p:nvPr>
        </p:nvSpPr>
        <p:spPr>
          <a:xfrm>
            <a:off x="685800" y="1765300"/>
            <a:ext cx="77724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1.  Works with progesterone to promote preparation and maintenance of uterine lining for pregnancy.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2.  Induces release of LH then triggers ovulation.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3.  Promotes female secondary sexual characteristics.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4.  Maintains sexual drive.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3 Main Differences Between Spermatogenesis and Oogenesis"/>
          <p:cNvSpPr txBox="1">
            <a:spLocks noGrp="1"/>
          </p:cNvSpPr>
          <p:nvPr>
            <p:ph type="title"/>
          </p:nvPr>
        </p:nvSpPr>
        <p:spPr>
          <a:xfrm>
            <a:off x="129473" y="204603"/>
            <a:ext cx="8957883" cy="1650101"/>
          </a:xfrm>
          <a:prstGeom prst="rect">
            <a:avLst/>
          </a:prstGeom>
        </p:spPr>
        <p:txBody>
          <a:bodyPr/>
          <a:lstStyle/>
          <a:p>
            <a:r>
              <a:rPr dirty="0"/>
              <a:t>3 Differences Between Spermatogenesis </a:t>
            </a:r>
            <a:r>
              <a:rPr lang="en-US" dirty="0"/>
              <a:t>&amp;</a:t>
            </a:r>
            <a:r>
              <a:rPr dirty="0"/>
              <a:t> Oogenesis</a:t>
            </a:r>
          </a:p>
        </p:txBody>
      </p:sp>
      <p:sp>
        <p:nvSpPr>
          <p:cNvPr id="234" name="1.  Meiotic divisions of oogenesis are unequal.  A single daughter cell becomes a secondary oocyte and the other products of cell division are called polar bodies and they degenerate."/>
          <p:cNvSpPr txBox="1">
            <a:spLocks noGrp="1"/>
          </p:cNvSpPr>
          <p:nvPr>
            <p:ph type="body" idx="1"/>
          </p:nvPr>
        </p:nvSpPr>
        <p:spPr>
          <a:xfrm>
            <a:off x="129473" y="2152481"/>
            <a:ext cx="5259823" cy="4555816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1.  Meiotic divisions of oogenesis are unequal. A single daughter cell becomes a secondary oocyte</a:t>
            </a:r>
            <a:r>
              <a:rPr lang="en-US" dirty="0"/>
              <a:t>,</a:t>
            </a:r>
            <a:r>
              <a:rPr dirty="0"/>
              <a:t> and the other products of cell division are called polar bodies and they degenerate.</a:t>
            </a:r>
          </a:p>
        </p:txBody>
      </p:sp>
      <p:pic>
        <p:nvPicPr>
          <p:cNvPr id="2" name="46_11Oogenesis_L.jpg" descr="46_11Oogenesis_L.jpg">
            <a:extLst>
              <a:ext uri="{FF2B5EF4-FFF2-40B4-BE49-F238E27FC236}">
                <a16:creationId xmlns:a16="http://schemas.microsoft.com/office/drawing/2014/main" id="{BC13851A-929A-D5F4-DF36-D4472197C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3244" y="2110277"/>
            <a:ext cx="3382974" cy="4339247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2.  Most cells from which eggs arise are not thought to be from cells which continuously arise.…"/>
          <p:cNvSpPr txBox="1">
            <a:spLocks noGrp="1"/>
          </p:cNvSpPr>
          <p:nvPr>
            <p:ph type="body" idx="1"/>
          </p:nvPr>
        </p:nvSpPr>
        <p:spPr>
          <a:xfrm>
            <a:off x="275129" y="2435702"/>
            <a:ext cx="8682754" cy="4029833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2.  Most cells from which eggs arise are not thought to be from cells which continuously arise.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3.  Oogenesis has long resting periods.  By contrast, sperm are produced continuously.</a:t>
            </a:r>
          </a:p>
        </p:txBody>
      </p:sp>
      <p:sp>
        <p:nvSpPr>
          <p:cNvPr id="4" name="3 Main Differences Between Spermatogenesis and Oogenesis">
            <a:extLst>
              <a:ext uri="{FF2B5EF4-FFF2-40B4-BE49-F238E27FC236}">
                <a16:creationId xmlns:a16="http://schemas.microsoft.com/office/drawing/2014/main" id="{CB02BCF3-283E-A772-9BCC-8CA4BD4A87A2}"/>
              </a:ext>
            </a:extLst>
          </p:cNvPr>
          <p:cNvSpPr txBox="1">
            <a:spLocks/>
          </p:cNvSpPr>
          <p:nvPr/>
        </p:nvSpPr>
        <p:spPr>
          <a:xfrm>
            <a:off x="129473" y="204603"/>
            <a:ext cx="8957883" cy="1650101"/>
          </a:xfrm>
          <a:prstGeom prst="rect">
            <a:avLst/>
          </a:prstGeom>
          <a:ln w="12700">
            <a:miter lim="400000"/>
          </a:ln>
          <a:effectLst>
            <a:outerShdw blurRad="38100" dist="38100" dir="2700000" rotWithShape="0">
              <a:srgbClr val="702B00"/>
            </a:outerShdw>
          </a:effectLst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1pPr>
            <a:lvl2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2pPr>
            <a:lvl3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3pPr>
            <a:lvl4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4pPr>
            <a:lvl5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5pPr>
            <a:lvl6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6pPr>
            <a:lvl7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7pPr>
            <a:lvl8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8pPr>
            <a:lvl9pPr marL="40639" marR="40639" indent="0" algn="ctr" defTabSz="9144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1" u="none" strike="noStrike" cap="none" spc="0" baseline="0">
                <a:ln>
                  <a:noFill/>
                </a:ln>
                <a:solidFill>
                  <a:srgbClr val="FFE1A6"/>
                </a:solidFill>
                <a:uFill>
                  <a:solidFill>
                    <a:srgbClr val="FFE1A6"/>
                  </a:solidFill>
                </a:uFill>
                <a:latin typeface="+mn-lt"/>
                <a:ea typeface="+mn-ea"/>
                <a:cs typeface="+mn-cs"/>
                <a:sym typeface="Verdana"/>
              </a:defRPr>
            </a:lvl9pPr>
          </a:lstStyle>
          <a:p>
            <a:pPr hangingPunct="1"/>
            <a:r>
              <a:rPr lang="en-US"/>
              <a:t>3 Differences Between Spermatogenesis &amp; Oogenesis</a:t>
            </a:r>
            <a:endParaRPr lang="en-US" dirty="0"/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Human Female Reproductive Cycle"/>
          <p:cNvSpPr txBox="1">
            <a:spLocks noGrp="1"/>
          </p:cNvSpPr>
          <p:nvPr>
            <p:ph type="title"/>
          </p:nvPr>
        </p:nvSpPr>
        <p:spPr>
          <a:xfrm>
            <a:off x="254900" y="194884"/>
            <a:ext cx="8634201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Human Female Reproductive Cycle</a:t>
            </a:r>
          </a:p>
        </p:txBody>
      </p:sp>
      <p:sp>
        <p:nvSpPr>
          <p:cNvPr id="240" name="The human female reproductive cycle is sometimes called the menstrual cycle and can be broken into 2 phases:…"/>
          <p:cNvSpPr txBox="1">
            <a:spLocks noGrp="1"/>
          </p:cNvSpPr>
          <p:nvPr>
            <p:ph type="body" idx="1"/>
          </p:nvPr>
        </p:nvSpPr>
        <p:spPr>
          <a:xfrm>
            <a:off x="254899" y="2026830"/>
            <a:ext cx="8634202" cy="38862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The human female reproductive cycle is sometimes called the menstrual cycle and can be broken into 2 phases: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dirty="0"/>
              <a:t>The ovarian cycle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dirty="0"/>
              <a:t>The uterine cycle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A653A8-608E-1EA8-7DEE-8229C43B7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5541137"/>
            <a:ext cx="7772400" cy="1207277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Vertebrate Reproductive Systems:  Ovaries"/>
          <p:cNvSpPr txBox="1">
            <a:spLocks noGrp="1"/>
          </p:cNvSpPr>
          <p:nvPr>
            <p:ph type="title"/>
          </p:nvPr>
        </p:nvSpPr>
        <p:spPr>
          <a:xfrm>
            <a:off x="685800" y="1905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Vertebrate Reproductive Systems:  Ovaries</a:t>
            </a:r>
          </a:p>
        </p:txBody>
      </p:sp>
      <p:sp>
        <p:nvSpPr>
          <p:cNvPr id="243" name="The corpus luteum’s main job is to secrete additional progesterone and estrogen that help to maintain the uterine lining during pregnancy.…"/>
          <p:cNvSpPr txBox="1">
            <a:spLocks noGrp="1"/>
          </p:cNvSpPr>
          <p:nvPr>
            <p:ph type="body" sz="half" idx="1"/>
          </p:nvPr>
        </p:nvSpPr>
        <p:spPr>
          <a:xfrm>
            <a:off x="114300" y="2087744"/>
            <a:ext cx="4886578" cy="4617855"/>
          </a:xfrm>
          <a:prstGeom prst="rect">
            <a:avLst/>
          </a:prstGeom>
        </p:spPr>
        <p:txBody>
          <a:bodyPr/>
          <a:lstStyle/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The corpus luteum’s main job is to secrete additional progesterone and estrogen that help to maintain the uterine lining during pregnancy.</a:t>
            </a:r>
          </a:p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The female reproductive system is not completely closed.</a:t>
            </a:r>
          </a:p>
        </p:txBody>
      </p:sp>
      <p:pic>
        <p:nvPicPr>
          <p:cNvPr id="244" name="46_13FemaleReproCycle_L.jpg" descr="46_13FemaleReproCycle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Ovarian Cycle</a:t>
            </a:r>
          </a:p>
        </p:txBody>
      </p:sp>
      <p:sp>
        <p:nvSpPr>
          <p:cNvPr id="247" name="The ovarian cycle has 8 stages:…"/>
          <p:cNvSpPr txBox="1">
            <a:spLocks noGrp="1"/>
          </p:cNvSpPr>
          <p:nvPr>
            <p:ph type="body" idx="1"/>
          </p:nvPr>
        </p:nvSpPr>
        <p:spPr>
          <a:xfrm>
            <a:off x="177800" y="1524000"/>
            <a:ext cx="4953000" cy="5181600"/>
          </a:xfrm>
          <a:prstGeom prst="rect">
            <a:avLst/>
          </a:prstGeom>
        </p:spPr>
        <p:txBody>
          <a:bodyPr/>
          <a:lstStyle/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The ovarian cycle has 8 stages:</a:t>
            </a:r>
          </a:p>
          <a:p>
            <a:pPr marL="630238" lvl="1" indent="-282575"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1. The cycle begins with a release of GnRH from the hypothalamus.</a:t>
            </a:r>
          </a:p>
          <a:p>
            <a:pPr marL="630238" lvl="1" indent="-282575"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2. GnRH stimulates the anterior pituitary to secrete small amounts of FSH and LH.</a:t>
            </a:r>
          </a:p>
          <a:p>
            <a:pPr marL="630238" lvl="1" indent="-282575">
              <a:buClrTx/>
              <a:buFont typeface="Arial" panose="020B0604020202020204" pitchFamily="34" charset="0"/>
              <a:buChar char="•"/>
              <a:defRPr sz="2600"/>
            </a:pPr>
            <a:r>
              <a:rPr dirty="0"/>
              <a:t>3. FSH is aided by LH and stimulates follicle growth.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92214D51-8C14-3FC6-31ED-D3789754EA40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Ovarian Cycle</a:t>
            </a:r>
          </a:p>
        </p:txBody>
      </p:sp>
      <p:sp>
        <p:nvSpPr>
          <p:cNvPr id="251" name="4.  The growing follicles start making estrogen.…"/>
          <p:cNvSpPr txBox="1">
            <a:spLocks noGrp="1"/>
          </p:cNvSpPr>
          <p:nvPr>
            <p:ph type="body" sz="half" idx="1"/>
          </p:nvPr>
        </p:nvSpPr>
        <p:spPr>
          <a:xfrm>
            <a:off x="149693" y="1739900"/>
            <a:ext cx="4686300" cy="4997197"/>
          </a:xfrm>
          <a:prstGeom prst="rect">
            <a:avLst/>
          </a:prstGeom>
        </p:spPr>
        <p:txBody>
          <a:bodyPr/>
          <a:lstStyle/>
          <a:p>
            <a:pPr marL="460375" lvl="1" indent="-282575">
              <a:buFont typeface="Arial" panose="020B0604020202020204" pitchFamily="34" charset="0"/>
              <a:buChar char="•"/>
            </a:pPr>
            <a:r>
              <a:rPr dirty="0"/>
              <a:t>4. The growing follicles start making estrogen.</a:t>
            </a:r>
          </a:p>
          <a:p>
            <a:pPr marL="687388" lvl="2" indent="-234950">
              <a:buFont typeface="Arial" panose="020B0604020202020204" pitchFamily="34" charset="0"/>
              <a:buChar char="•"/>
              <a:defRPr sz="2600"/>
            </a:pPr>
            <a:r>
              <a:rPr dirty="0"/>
              <a:t>The follicular phase is the part of the</a:t>
            </a:r>
            <a:r>
              <a:rPr lang="en-US" dirty="0"/>
              <a:t> ovarian</a:t>
            </a:r>
            <a:r>
              <a:rPr dirty="0"/>
              <a:t> cycle where the follicles are growing and oocytes are maturing. Several follicles grow, but only one matures.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E1D342DC-1271-0741-3B6D-AC61B274E90D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Ovarian Cycle</a:t>
            </a:r>
          </a:p>
        </p:txBody>
      </p:sp>
      <p:sp>
        <p:nvSpPr>
          <p:cNvPr id="255" name="5.  The estrogen level rises sharply as a result of the growing follicle and this causes the LH and FSH levels to rise as well.…"/>
          <p:cNvSpPr txBox="1">
            <a:spLocks noGrp="1"/>
          </p:cNvSpPr>
          <p:nvPr>
            <p:ph type="body" idx="1"/>
          </p:nvPr>
        </p:nvSpPr>
        <p:spPr>
          <a:xfrm>
            <a:off x="0" y="1614361"/>
            <a:ext cx="5259823" cy="5181600"/>
          </a:xfrm>
          <a:prstGeom prst="rect">
            <a:avLst/>
          </a:prstGeom>
        </p:spPr>
        <p:txBody>
          <a:bodyPr/>
          <a:lstStyle/>
          <a:p>
            <a:pPr marL="517525" lvl="1" indent="-284163">
              <a:buFont typeface="Arial" panose="020B0604020202020204" pitchFamily="34" charset="0"/>
              <a:buChar char="•"/>
            </a:pPr>
            <a:r>
              <a:rPr dirty="0"/>
              <a:t>5. The estrogen level rises sharply </a:t>
            </a:r>
            <a:r>
              <a:rPr lang="en-US" dirty="0"/>
              <a:t>because of</a:t>
            </a:r>
            <a:r>
              <a:rPr dirty="0"/>
              <a:t> the growing follicle</a:t>
            </a:r>
            <a:r>
              <a:rPr lang="en-US" dirty="0"/>
              <a:t>,</a:t>
            </a:r>
            <a:r>
              <a:rPr dirty="0"/>
              <a:t> and this causes the LH and FSH levels to rise as well.</a:t>
            </a:r>
          </a:p>
          <a:p>
            <a:pPr marL="742950" lvl="2" indent="-233363">
              <a:buFont typeface="Arial" panose="020B0604020202020204" pitchFamily="34" charset="0"/>
              <a:buChar char="•"/>
              <a:defRPr sz="2600"/>
            </a:pPr>
            <a:r>
              <a:rPr dirty="0"/>
              <a:t>In a positive feedback mechanism, the high levels of estrogen stimulate the release of GnRH by the hypothalamus.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D5B5494C-9ECF-8450-5D2E-5774DE56B3A2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Ovarian Cycle</a:t>
            </a:r>
          </a:p>
        </p:txBody>
      </p:sp>
      <p:sp>
        <p:nvSpPr>
          <p:cNvPr id="259" name="6.  The positive feedback increases the LH level further and this induces the final maturation of the follicle."/>
          <p:cNvSpPr txBox="1">
            <a:spLocks noGrp="1"/>
          </p:cNvSpPr>
          <p:nvPr>
            <p:ph type="body" sz="half" idx="1"/>
          </p:nvPr>
        </p:nvSpPr>
        <p:spPr>
          <a:xfrm>
            <a:off x="0" y="2552700"/>
            <a:ext cx="4559300" cy="3162300"/>
          </a:xfrm>
          <a:prstGeom prst="rect">
            <a:avLst/>
          </a:prstGeo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dirty="0"/>
              <a:t>6. The positive feedback increases the LH level further and this induces the final maturation of the follicle.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1C0704A7-C4AA-13D2-3724-17D53FF2F6A0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The Ovarian Cycle</a:t>
            </a:r>
          </a:p>
        </p:txBody>
      </p:sp>
      <p:sp>
        <p:nvSpPr>
          <p:cNvPr id="263" name="7.  The maturing follicle develops an internal fluid filled cavity and a very large bulge.  About a day after the LH surge, ovulation occurs and a secondary oocyte is released."/>
          <p:cNvSpPr txBox="1">
            <a:spLocks noGrp="1"/>
          </p:cNvSpPr>
          <p:nvPr>
            <p:ph type="body" sz="half" idx="1"/>
          </p:nvPr>
        </p:nvSpPr>
        <p:spPr>
          <a:xfrm>
            <a:off x="304800" y="1657350"/>
            <a:ext cx="4559300" cy="4876800"/>
          </a:xfrm>
          <a:prstGeom prst="rect">
            <a:avLst/>
          </a:prstGeom>
        </p:spPr>
        <p:txBody>
          <a:bodyPr/>
          <a:lstStyle/>
          <a:p>
            <a:pPr marL="517525" lvl="1" indent="-284163">
              <a:buFont typeface="Arial" panose="020B0604020202020204" pitchFamily="34" charset="0"/>
              <a:buChar char="•"/>
            </a:pPr>
            <a:r>
              <a:rPr dirty="0"/>
              <a:t>7. The maturing follicle develops an internal fluid filled cavity and a very large bulge. About a day after the LH surge, ovulation occurs</a:t>
            </a:r>
            <a:r>
              <a:rPr lang="en-US" dirty="0"/>
              <a:t>,</a:t>
            </a:r>
            <a:r>
              <a:rPr dirty="0"/>
              <a:t> and a secondary oocyte is released.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3CA7A0F2-7E18-6B56-2AED-654674B3C84A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The Ovarian Cycle</a:t>
            </a:r>
          </a:p>
        </p:txBody>
      </p:sp>
      <p:sp>
        <p:nvSpPr>
          <p:cNvPr id="267" name="8.  During the luteal phase, LH stimulates transformation of the follicular tissue left behind to form the corpus luteum--a glandular structure.…"/>
          <p:cNvSpPr txBox="1">
            <a:spLocks noGrp="1"/>
          </p:cNvSpPr>
          <p:nvPr>
            <p:ph type="body" idx="1"/>
          </p:nvPr>
        </p:nvSpPr>
        <p:spPr>
          <a:xfrm>
            <a:off x="80962" y="1504950"/>
            <a:ext cx="5130800" cy="5295900"/>
          </a:xfrm>
          <a:prstGeom prst="rect">
            <a:avLst/>
          </a:prstGeom>
        </p:spPr>
        <p:txBody>
          <a:bodyPr/>
          <a:lstStyle/>
          <a:p>
            <a:pPr marL="517525" lvl="1" indent="-284163">
              <a:buFont typeface="Arial" panose="020B0604020202020204" pitchFamily="34" charset="0"/>
              <a:buChar char="•"/>
            </a:pPr>
            <a:r>
              <a:rPr dirty="0"/>
              <a:t>8. During the luteal phase, LH stimulates transformation of the follicular tissue left behind to form the corpus luteum</a:t>
            </a:r>
            <a:r>
              <a:rPr lang="en-US" dirty="0"/>
              <a:t>—</a:t>
            </a:r>
            <a:r>
              <a:rPr dirty="0"/>
              <a:t>a</a:t>
            </a:r>
            <a:r>
              <a:rPr lang="en-US" dirty="0"/>
              <a:t> </a:t>
            </a:r>
            <a:r>
              <a:rPr dirty="0"/>
              <a:t>glandular structure.</a:t>
            </a:r>
          </a:p>
          <a:p>
            <a:pPr marL="742950" lvl="2" indent="-233363">
              <a:buFont typeface="Arial" panose="020B0604020202020204" pitchFamily="34" charset="0"/>
              <a:buChar char="•"/>
              <a:defRPr sz="2600"/>
            </a:pPr>
            <a:r>
              <a:rPr dirty="0"/>
              <a:t>If the corpus luteum is continually stimulated by LH, it will secrete progesterone and estrogen.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47789EAD-F7FC-FB68-7EA9-2103176077C9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Ovarian Cycle</a:t>
            </a:r>
          </a:p>
        </p:txBody>
      </p:sp>
      <p:sp>
        <p:nvSpPr>
          <p:cNvPr id="271" name="As the combined estrogen and progesterone levels increase, negative feedback occurs on the hypothalamus and pituitary and LH &amp; FSH secretion is inhibited."/>
          <p:cNvSpPr txBox="1">
            <a:spLocks noGrp="1"/>
          </p:cNvSpPr>
          <p:nvPr>
            <p:ph type="body" sz="half" idx="1"/>
          </p:nvPr>
        </p:nvSpPr>
        <p:spPr>
          <a:xfrm>
            <a:off x="190500" y="1727200"/>
            <a:ext cx="47371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dirty="0"/>
              <a:t>As the combined estrogen and progesterone levels increase, negative feedback occurs on the hypothalamus and pituitary and LH &amp; FSH secretion is inhibited.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0FB40F03-D32C-B7E3-2BEC-F1C3237F7D1F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The Ovarian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Ovarian Cycle</a:t>
            </a:r>
          </a:p>
        </p:txBody>
      </p:sp>
      <p:sp>
        <p:nvSpPr>
          <p:cNvPr id="275" name="At the end of the luteal phase, the corpus luteum disintegrates, estrogen and progesterone drop sharply, and the hypothalamus and pituitary are no longer inhibited.…"/>
          <p:cNvSpPr txBox="1">
            <a:spLocks noGrp="1"/>
          </p:cNvSpPr>
          <p:nvPr>
            <p:ph type="body" sz="half" idx="1"/>
          </p:nvPr>
        </p:nvSpPr>
        <p:spPr>
          <a:xfrm>
            <a:off x="241300" y="1765300"/>
            <a:ext cx="4787900" cy="487680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  <a:defRPr sz="2800"/>
            </a:pPr>
            <a:r>
              <a:rPr dirty="0"/>
              <a:t>At the end of the luteal phase, the corpus luteum disintegrates, estrogen and progesterone drop sharply, and the hypothalamus and pituitary are no longer inhibited.</a:t>
            </a:r>
          </a:p>
          <a:p>
            <a:pPr>
              <a:buFont typeface="Arial" panose="020B0604020202020204" pitchFamily="34" charset="0"/>
              <a:buChar char="•"/>
              <a:defRPr sz="2800"/>
            </a:pPr>
            <a:r>
              <a:rPr dirty="0"/>
              <a:t>The cycle can then repeat.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9C456E7E-80E7-344F-D8C5-00B477F37E6C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The Uterine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Uterine Cycle</a:t>
            </a:r>
          </a:p>
        </p:txBody>
      </p:sp>
      <p:sp>
        <p:nvSpPr>
          <p:cNvPr id="279" name="Estrogen and progesterone have a major effect on the uterus.…"/>
          <p:cNvSpPr txBox="1">
            <a:spLocks noGrp="1"/>
          </p:cNvSpPr>
          <p:nvPr>
            <p:ph type="body" idx="1"/>
          </p:nvPr>
        </p:nvSpPr>
        <p:spPr>
          <a:xfrm>
            <a:off x="0" y="1460500"/>
            <a:ext cx="5054600" cy="5321300"/>
          </a:xfrm>
          <a:prstGeom prst="rect">
            <a:avLst/>
          </a:prstGeom>
        </p:spPr>
        <p:txBody>
          <a:bodyPr/>
          <a:lstStyle/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Estrogen and progesterone have a major effect on the uterus.</a:t>
            </a:r>
          </a:p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Estrogen stimulates the endometrium to thicken.</a:t>
            </a:r>
          </a:p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In this way, the follicular phase of the ovarian cycle is coordinated with the proliferative phase of the uterine cycle.</a:t>
            </a:r>
          </a:p>
        </p:txBody>
      </p:sp>
      <p:pic>
        <p:nvPicPr>
          <p:cNvPr id="2" name="46_13FemaleReproCycle_L.jpg" descr="46_13FemaleReproCycle_L.jpg">
            <a:extLst>
              <a:ext uri="{FF2B5EF4-FFF2-40B4-BE49-F238E27FC236}">
                <a16:creationId xmlns:a16="http://schemas.microsoft.com/office/drawing/2014/main" id="{F5EC39F2-9910-D596-E77B-4F6B8D8BFAFE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2855" y="1797303"/>
            <a:ext cx="3861452" cy="4939794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The Uterine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Uterine Cycle</a:t>
            </a:r>
          </a:p>
        </p:txBody>
      </p:sp>
      <p:sp>
        <p:nvSpPr>
          <p:cNvPr id="283" name="9.  After ovulation, the estrogen and progesterone secreted by the corpus luteum stimulate continued development and maintenance of the endometrium.…"/>
          <p:cNvSpPr txBox="1">
            <a:spLocks noGrp="1"/>
          </p:cNvSpPr>
          <p:nvPr>
            <p:ph type="body" idx="1"/>
          </p:nvPr>
        </p:nvSpPr>
        <p:spPr>
          <a:xfrm>
            <a:off x="0" y="1473200"/>
            <a:ext cx="5105400" cy="5257800"/>
          </a:xfrm>
          <a:prstGeom prst="rect">
            <a:avLst/>
          </a:prstGeom>
        </p:spPr>
        <p:txBody>
          <a:bodyPr/>
          <a:lstStyle/>
          <a:p>
            <a:pPr marL="460375" lvl="1" indent="-282575">
              <a:buFont typeface="Arial" panose="020B0604020202020204" pitchFamily="34" charset="0"/>
              <a:buChar char="•"/>
            </a:pPr>
            <a:r>
              <a:rPr dirty="0"/>
              <a:t>9.  After ovulation, the estrogen and progesterone secreted by the corpus luteum stimulate continued development and maintenance of the endometrium.  </a:t>
            </a:r>
          </a:p>
          <a:p>
            <a:pPr marL="742950" lvl="2" indent="-233363">
              <a:buFont typeface="Arial" panose="020B0604020202020204" pitchFamily="34" charset="0"/>
              <a:buChar char="•"/>
              <a:defRPr sz="2600"/>
            </a:pPr>
            <a:r>
              <a:rPr dirty="0"/>
              <a:t>There is also an enlargement of arteries and growth of endometrial glands.</a:t>
            </a:r>
          </a:p>
        </p:txBody>
      </p:sp>
      <p:pic>
        <p:nvPicPr>
          <p:cNvPr id="284" name="46_13FemaleReproCycle_L.jpg" descr="46_13FemaleReproCycle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00" y="1727200"/>
            <a:ext cx="3932238" cy="502920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The Uterine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The Uterine Cycle</a:t>
            </a:r>
          </a:p>
        </p:txBody>
      </p:sp>
      <p:sp>
        <p:nvSpPr>
          <p:cNvPr id="287" name="The glands secrete fluid that helps to maintain an embryo before implantation.…"/>
          <p:cNvSpPr txBox="1">
            <a:spLocks noGrp="1"/>
          </p:cNvSpPr>
          <p:nvPr>
            <p:ph type="body" sz="half" idx="1"/>
          </p:nvPr>
        </p:nvSpPr>
        <p:spPr>
          <a:xfrm>
            <a:off x="190500" y="2451100"/>
            <a:ext cx="4902200" cy="3606800"/>
          </a:xfrm>
          <a:prstGeom prst="rect">
            <a:avLst/>
          </a:prstGeom>
        </p:spPr>
        <p:txBody>
          <a:bodyPr/>
          <a:lstStyle/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The glands secrete fluid that helps to maintain an embryo before implantation.</a:t>
            </a:r>
          </a:p>
          <a:p>
            <a:pPr>
              <a:buClrTx/>
              <a:buFont typeface="Arial" panose="020B0604020202020204" pitchFamily="34" charset="0"/>
              <a:buChar char="•"/>
              <a:defRPr sz="2800"/>
            </a:pPr>
            <a:r>
              <a:rPr dirty="0"/>
              <a:t>The luteal phase is coordinated with the secretory phase.</a:t>
            </a:r>
          </a:p>
        </p:txBody>
      </p:sp>
      <p:pic>
        <p:nvPicPr>
          <p:cNvPr id="288" name="46_13FemaleReproCycle_L.jpg" descr="46_13FemaleReproCycle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118100" y="1739900"/>
            <a:ext cx="3932238" cy="502920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The Uterine Cycle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rPr dirty="0"/>
              <a:t>The Uterine Cycle</a:t>
            </a:r>
          </a:p>
        </p:txBody>
      </p:sp>
      <p:sp>
        <p:nvSpPr>
          <p:cNvPr id="291" name="10.  The quick drop in ovarian hormone levels triggers the menstrual flow phase.…"/>
          <p:cNvSpPr txBox="1">
            <a:spLocks noGrp="1"/>
          </p:cNvSpPr>
          <p:nvPr>
            <p:ph type="body" idx="1"/>
          </p:nvPr>
        </p:nvSpPr>
        <p:spPr>
          <a:xfrm>
            <a:off x="0" y="1625600"/>
            <a:ext cx="4978400" cy="5194300"/>
          </a:xfrm>
          <a:prstGeom prst="rect">
            <a:avLst/>
          </a:prstGeom>
        </p:spPr>
        <p:txBody>
          <a:bodyPr/>
          <a:lstStyle/>
          <a:p>
            <a:pPr marL="460375" lvl="1" indent="-282575">
              <a:buFont typeface="Arial" panose="020B0604020202020204" pitchFamily="34" charset="0"/>
              <a:buChar char="•"/>
            </a:pPr>
            <a:r>
              <a:rPr dirty="0"/>
              <a:t>10.  The quick drop in ovarian hormone levels triggers the menstrual flow phase.</a:t>
            </a:r>
          </a:p>
          <a:p>
            <a:pPr marL="742950" lvl="2" indent="-233363">
              <a:buFont typeface="Arial" panose="020B0604020202020204" pitchFamily="34" charset="0"/>
              <a:buChar char="•"/>
              <a:defRPr sz="2600"/>
            </a:pPr>
            <a:r>
              <a:rPr dirty="0"/>
              <a:t>The first day of menstruation is the first day of the ovarian cycle.</a:t>
            </a:r>
          </a:p>
          <a:p>
            <a:pPr marL="742950" lvl="2" indent="-233363">
              <a:buFont typeface="Arial" panose="020B0604020202020204" pitchFamily="34" charset="0"/>
              <a:buChar char="•"/>
              <a:defRPr sz="2600"/>
            </a:pPr>
            <a:r>
              <a:rPr dirty="0"/>
              <a:t>During menstruation, the endometrium disintegrates and is sloughed off.</a:t>
            </a:r>
          </a:p>
        </p:txBody>
      </p:sp>
      <p:pic>
        <p:nvPicPr>
          <p:cNvPr id="292" name="46_13FemaleReproCycle_L.jpg" descr="46_13FemaleReproCycle_L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1714500"/>
            <a:ext cx="3932238" cy="50292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C798B-591F-F703-7611-A2B6E89A1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A8AD-866B-FFD5-7E33-D0AC3C6CE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38F02-78EC-B3BD-3664-422B409E7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694" y="1894787"/>
            <a:ext cx="4679975" cy="416978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Recall, when fertilization occurs, meiosis completes, and we now have a zygote.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551A0C-7EA0-906B-10E4-1E1078BB0C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5337567"/>
            <a:ext cx="7772400" cy="1454020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5" name="image.png" descr="image.png">
            <a:extLst>
              <a:ext uri="{FF2B5EF4-FFF2-40B4-BE49-F238E27FC236}">
                <a16:creationId xmlns:a16="http://schemas.microsoft.com/office/drawing/2014/main" id="{BD2B9195-9816-6A77-15FE-5389D59508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6669" y="2074724"/>
            <a:ext cx="4158674" cy="3082906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11373896"/>
      </p:ext>
    </p:extLst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C798B-591F-F703-7611-A2B6E89A1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A8AD-866B-FFD5-7E33-D0AC3C6CE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38F02-78EC-B3BD-3664-422B409E7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695" y="1093509"/>
            <a:ext cx="5124035" cy="567493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main function of fertilization is to produce a diploid egg.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Egg activation occurs when the sperm contacts the egg’s surface and initiates metabolic reactions that trigger the onset of embryonic development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3200" dirty="0"/>
          </a:p>
        </p:txBody>
      </p:sp>
      <p:pic>
        <p:nvPicPr>
          <p:cNvPr id="8" name="Sperm Entering Egg0-1.mov" descr="Sperm Entering Egg0-1.mov">
            <a:extLst>
              <a:ext uri="{FF2B5EF4-FFF2-40B4-BE49-F238E27FC236}">
                <a16:creationId xmlns:a16="http://schemas.microsoft.com/office/drawing/2014/main" id="{9E0F06DD-6657-54CF-5186-B1465DD07D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47326" y="2507529"/>
            <a:ext cx="3896673" cy="292250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http://www.bioclips.com/dvd/">
            <a:extLst>
              <a:ext uri="{FF2B5EF4-FFF2-40B4-BE49-F238E27FC236}">
                <a16:creationId xmlns:a16="http://schemas.microsoft.com/office/drawing/2014/main" id="{4FC2F230-45DE-FD19-1FEB-E24D948CD253}"/>
              </a:ext>
            </a:extLst>
          </p:cNvPr>
          <p:cNvSpPr/>
          <p:nvPr/>
        </p:nvSpPr>
        <p:spPr>
          <a:xfrm>
            <a:off x="5195963" y="5761053"/>
            <a:ext cx="1658501" cy="22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FFF"/>
              </a:buClr>
              <a:buFont typeface="Times Roman"/>
              <a:defRPr sz="800" b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Century Gothic"/>
              </a:defRPr>
            </a:lvl1pPr>
          </a:lstStyle>
          <a:p>
            <a:r>
              <a:t>http://www.bioclips.com/dvd/</a:t>
            </a:r>
          </a:p>
        </p:txBody>
      </p:sp>
    </p:spTree>
    <p:extLst>
      <p:ext uri="{BB962C8B-B14F-4D97-AF65-F5344CB8AC3E}">
        <p14:creationId xmlns:p14="http://schemas.microsoft.com/office/powerpoint/2010/main" val="33272221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C798B-591F-F703-7611-A2B6E89A1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A8AD-866B-FFD5-7E33-D0AC3C6CE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38F02-78EC-B3BD-3664-422B409E7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304" y="1187777"/>
            <a:ext cx="8555392" cy="494907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 general, when eggs meet sperm, an acrosomal reaction is triggered.</a:t>
            </a:r>
            <a:endParaRPr lang="en-US" sz="3200" dirty="0"/>
          </a:p>
        </p:txBody>
      </p:sp>
      <p:pic>
        <p:nvPicPr>
          <p:cNvPr id="10" name="47_03AcrosomalCorticalRxn_L.jpg" descr="47_03AcrosomalCorticalRxn_L.jpg">
            <a:extLst>
              <a:ext uri="{FF2B5EF4-FFF2-40B4-BE49-F238E27FC236}">
                <a16:creationId xmlns:a16="http://schemas.microsoft.com/office/drawing/2014/main" id="{5BB52E8C-14FB-C2AC-5C98-50470957F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0846" y="2347683"/>
            <a:ext cx="6362308" cy="3376560"/>
          </a:xfrm>
          <a:prstGeom prst="rect">
            <a:avLst/>
          </a:prstGeom>
          <a:ln w="9525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6C8BE0-24AD-4EBB-7A88-88396E4966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799" y="5813117"/>
            <a:ext cx="7772400" cy="986971"/>
          </a:xfrm>
          <a:prstGeom prst="rect">
            <a:avLst/>
          </a:prstGeom>
          <a:ln w="9525"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37031346"/>
      </p:ext>
    </p:extLst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C798B-591F-F703-7611-A2B6E89A1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A8AD-866B-FFD5-7E33-D0AC3C6CE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38F02-78EC-B3BD-3664-422B409E7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304" y="1187777"/>
            <a:ext cx="8555392" cy="494907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acrosomal reaction begins when a vesicle at the tip of the sperm called the acrosome discharges hydrolytic enzymes.</a:t>
            </a:r>
            <a:endParaRPr lang="en-US" sz="3200" dirty="0"/>
          </a:p>
        </p:txBody>
      </p:sp>
      <p:pic>
        <p:nvPicPr>
          <p:cNvPr id="10" name="47_03AcrosomalCorticalRxn_L.jpg" descr="47_03AcrosomalCorticalRxn_L.jpg">
            <a:extLst>
              <a:ext uri="{FF2B5EF4-FFF2-40B4-BE49-F238E27FC236}">
                <a16:creationId xmlns:a16="http://schemas.microsoft.com/office/drawing/2014/main" id="{5BB52E8C-14FB-C2AC-5C98-50470957F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0846" y="3429000"/>
            <a:ext cx="6362308" cy="3376560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2750832"/>
      </p:ext>
    </p:extLst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08B967-86CB-8D78-08A4-2E9447885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E0D28-DB32-91B0-31EF-7D40C31AB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028B1-AB4D-D3FD-5B05-C4F5CE666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304" y="1699327"/>
            <a:ext cx="4334340" cy="482285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These enzymes dissolve the egg’s zona pellucida enabling the acrosomal process to penetrate it and attach to the egg’s surface.</a:t>
            </a:r>
            <a:endParaRPr lang="en-US" sz="3200" dirty="0"/>
          </a:p>
        </p:txBody>
      </p:sp>
      <p:pic>
        <p:nvPicPr>
          <p:cNvPr id="5" name="47_06MammalEarlyFertEvent_L.jpg" descr="47_06MammalEarlyFertEvent_L.jpg">
            <a:extLst>
              <a:ext uri="{FF2B5EF4-FFF2-40B4-BE49-F238E27FC236}">
                <a16:creationId xmlns:a16="http://schemas.microsoft.com/office/drawing/2014/main" id="{F8BD7849-B6F8-B5C7-EC4D-8E92131FD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358" y="2270768"/>
            <a:ext cx="4097338" cy="3262313"/>
          </a:xfrm>
          <a:prstGeom prst="rect">
            <a:avLst/>
          </a:prstGeom>
          <a:ln w="9525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0695613"/>
      </p:ext>
    </p:extLst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6A8DD-6A91-00F0-DAC9-DC2ED347B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3159F-898C-3B05-9794-67EAF34F7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DBC1CC-C08F-145D-4CD2-F6D6341204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304" y="1187777"/>
            <a:ext cx="8555392" cy="494907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acrosomal process on sperm is a series of proteins and hydrolytic enzymes that are released by the sperm to help it gain entry into the egg.</a:t>
            </a:r>
            <a:endParaRPr lang="en-US" sz="3200" dirty="0"/>
          </a:p>
        </p:txBody>
      </p:sp>
      <p:pic>
        <p:nvPicPr>
          <p:cNvPr id="4" name="47_03AcrosomalCorticalRxn_L.jpg" descr="47_03AcrosomalCorticalRxn_L.jpg">
            <a:extLst>
              <a:ext uri="{FF2B5EF4-FFF2-40B4-BE49-F238E27FC236}">
                <a16:creationId xmlns:a16="http://schemas.microsoft.com/office/drawing/2014/main" id="{3CD1F327-D4EA-68F3-ED46-6FB57D268B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892" y="3320010"/>
            <a:ext cx="6362308" cy="3376560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43235373"/>
      </p:ext>
    </p:extLst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5BD6F-8C6E-6051-4F5D-EEF36F394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F8E39-D40D-BAD4-3FBC-35ADDBF17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D9BBF6-8F95-9AEF-AC30-463D045C2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304" y="1488935"/>
            <a:ext cx="8555392" cy="464791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sperm binding receptors on the zona pellucida which is attached to the plasma membrane of the egg.</a:t>
            </a:r>
            <a:endParaRPr lang="en-US" sz="3200" dirty="0"/>
          </a:p>
        </p:txBody>
      </p:sp>
      <p:pic>
        <p:nvPicPr>
          <p:cNvPr id="5" name="47_06MammalEarlyFertEvent_L.jpg" descr="47_06MammalEarlyFertEvent_L.jpg">
            <a:extLst>
              <a:ext uri="{FF2B5EF4-FFF2-40B4-BE49-F238E27FC236}">
                <a16:creationId xmlns:a16="http://schemas.microsoft.com/office/drawing/2014/main" id="{30C5B4B9-5086-7FD0-E956-35F95C5959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3331" y="3322733"/>
            <a:ext cx="4097338" cy="3262313"/>
          </a:xfrm>
          <a:prstGeom prst="rect">
            <a:avLst/>
          </a:prstGeom>
          <a:ln w="9525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90600150"/>
      </p:ext>
    </p:extLst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14EC9-BA3A-5ABC-619A-8CD4B3B71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8FF69-0DED-645C-E8B8-A2AC8B67F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A35AC-D9D8-EA0F-0710-AE368287E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304" y="1187777"/>
            <a:ext cx="8555392" cy="494907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recognition of the egg’s surface receptors by the sperm is what ensures only sperm from the same species can penetrate the egg.</a:t>
            </a:r>
            <a:endParaRPr lang="en-US" sz="3200" dirty="0"/>
          </a:p>
        </p:txBody>
      </p:sp>
      <p:pic>
        <p:nvPicPr>
          <p:cNvPr id="4" name="47_03AcrosomalCorticalRxn_L.jpg" descr="47_03AcrosomalCorticalRxn_L.jpg">
            <a:extLst>
              <a:ext uri="{FF2B5EF4-FFF2-40B4-BE49-F238E27FC236}">
                <a16:creationId xmlns:a16="http://schemas.microsoft.com/office/drawing/2014/main" id="{7F722C3A-5907-A377-AAD4-B396B2BB3F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0846" y="3429000"/>
            <a:ext cx="6362308" cy="3376560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4283662"/>
      </p:ext>
    </p:extLst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AE2CB6-C020-E2BA-F467-7F5AC6DFE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640A8-826C-3A78-043B-C90FA2E5C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1890"/>
            <a:ext cx="7772400" cy="985887"/>
          </a:xfrm>
        </p:spPr>
        <p:txBody>
          <a:bodyPr/>
          <a:lstStyle/>
          <a:p>
            <a:r>
              <a:rPr lang="en-US" dirty="0">
                <a:latin typeface="+mn-lt"/>
              </a:rPr>
              <a:t>Fertilization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600D9C-705D-BD6B-C3B8-5629BC7ED3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6164" y="1359462"/>
            <a:ext cx="8671671" cy="477738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binding of the sperm membrane to the membrane of the egg initiates a cortical reaction which changes the zona pellucida acting as a slow block to polyspermy.</a:t>
            </a:r>
            <a:endParaRPr lang="en-US" sz="3200" dirty="0"/>
          </a:p>
        </p:txBody>
      </p:sp>
      <p:pic>
        <p:nvPicPr>
          <p:cNvPr id="5" name="47_06MammalEarlyFertEvent_L.jpg" descr="47_06MammalEarlyFertEvent_L.jpg">
            <a:extLst>
              <a:ext uri="{FF2B5EF4-FFF2-40B4-BE49-F238E27FC236}">
                <a16:creationId xmlns:a16="http://schemas.microsoft.com/office/drawing/2014/main" id="{48836CAC-F3C7-9011-ABF7-0EBD894AF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862" y="3508850"/>
            <a:ext cx="4097338" cy="3262313"/>
          </a:xfrm>
          <a:prstGeom prst="rect">
            <a:avLst/>
          </a:prstGeom>
          <a:ln w="9525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2780215"/>
      </p:ext>
    </p:extLst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0AC18-C5BB-EEDB-FE97-2EA3AC884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8284-3A42-6313-8847-EDFAB52FE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207F1-931A-27F1-C959-17038575E0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fusion of the sperm and egg also triggers a series of changes in the egg that are more long-lived. Slow block is a mechanical change.</a:t>
            </a:r>
          </a:p>
        </p:txBody>
      </p:sp>
    </p:spTree>
    <p:extLst>
      <p:ext uri="{BB962C8B-B14F-4D97-AF65-F5344CB8AC3E}">
        <p14:creationId xmlns:p14="http://schemas.microsoft.com/office/powerpoint/2010/main" val="2143763676"/>
      </p:ext>
    </p:extLst>
  </p:cSld>
  <p:clrMapOvr>
    <a:masterClrMapping/>
  </p:clrMapOvr>
  <p:transition spd="med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074BB-7634-AE21-AB5C-C76BF81C8B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081B-4019-64DE-492F-522EB60F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81000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47F585-14CB-F08B-A79F-CD4991BBC5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Sperm binding activates a signal transduction pathway which causes calcium ions to be released from the egg’s ER into the cytosol.</a:t>
            </a:r>
          </a:p>
        </p:txBody>
      </p:sp>
      <p:pic>
        <p:nvPicPr>
          <p:cNvPr id="4" name="47_04EggCaDistribution_CL.jpg" descr="47_04EggCaDistribution_CL.jpg">
            <a:extLst>
              <a:ext uri="{FF2B5EF4-FFF2-40B4-BE49-F238E27FC236}">
                <a16:creationId xmlns:a16="http://schemas.microsoft.com/office/drawing/2014/main" id="{9F1E9662-9756-0C03-EE17-F68CF7A07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300" y="3886200"/>
            <a:ext cx="5181600" cy="2924175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72426830"/>
      </p:ext>
    </p:extLst>
  </p:cSld>
  <p:clrMapOvr>
    <a:masterClrMapping/>
  </p:clrMapOvr>
  <p:transition spd="med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EF4B91-8DB5-C655-F4E3-56EAE341F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DAB14-E2FF-356D-3241-2EAA3C7A2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81000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D57686-B135-E0E7-B34A-B99C581C5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Release of Ca</a:t>
            </a:r>
            <a:r>
              <a:rPr lang="en-US" baseline="29999" dirty="0"/>
              <a:t>2+</a:t>
            </a:r>
            <a:r>
              <a:rPr lang="en-US" dirty="0"/>
              <a:t> from the ER occurs 1st at the site of sperm entry and moves like a wave over the surface of the egg.</a:t>
            </a:r>
          </a:p>
        </p:txBody>
      </p:sp>
      <p:pic>
        <p:nvPicPr>
          <p:cNvPr id="4" name="47_04EggCaDistribution_CL.jpg" descr="47_04EggCaDistribution_CL.jpg">
            <a:extLst>
              <a:ext uri="{FF2B5EF4-FFF2-40B4-BE49-F238E27FC236}">
                <a16:creationId xmlns:a16="http://schemas.microsoft.com/office/drawing/2014/main" id="{1CFCF1A8-A702-D55D-AE31-AB57A54242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693" y="3795712"/>
            <a:ext cx="5181600" cy="2924175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5" name="Calcium Wave0-1.mov" descr="Calcium Wave0-1.mov">
            <a:extLst>
              <a:ext uri="{FF2B5EF4-FFF2-40B4-BE49-F238E27FC236}">
                <a16:creationId xmlns:a16="http://schemas.microsoft.com/office/drawing/2014/main" id="{EF892896-1FE5-5914-6DF7-A8D148930FB7}"/>
              </a:ext>
            </a:extLst>
          </p:cNvPr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62134" y="3795712"/>
            <a:ext cx="3200400" cy="2400300"/>
          </a:xfrm>
          <a:prstGeom prst="rect">
            <a:avLst/>
          </a:prstGeom>
          <a:ln w="12700">
            <a:noFill/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sp>
        <p:nvSpPr>
          <p:cNvPr id="6" name="http://www.bioclips.com/dvd/">
            <a:extLst>
              <a:ext uri="{FF2B5EF4-FFF2-40B4-BE49-F238E27FC236}">
                <a16:creationId xmlns:a16="http://schemas.microsoft.com/office/drawing/2014/main" id="{4130508E-6AF3-4EEA-5965-8F2FBDE5F71D}"/>
              </a:ext>
            </a:extLst>
          </p:cNvPr>
          <p:cNvSpPr/>
          <p:nvPr/>
        </p:nvSpPr>
        <p:spPr>
          <a:xfrm>
            <a:off x="5803900" y="6598257"/>
            <a:ext cx="1658501" cy="228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FFF"/>
              </a:buClr>
              <a:buFont typeface="Times Roman"/>
              <a:defRPr sz="800" b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Century Gothic"/>
              </a:defRPr>
            </a:lvl1pPr>
          </a:lstStyle>
          <a:p>
            <a:r>
              <a:t>http://www.bioclips.com/dvd/</a:t>
            </a:r>
          </a:p>
        </p:txBody>
      </p:sp>
    </p:spTree>
    <p:extLst>
      <p:ext uri="{BB962C8B-B14F-4D97-AF65-F5344CB8AC3E}">
        <p14:creationId xmlns:p14="http://schemas.microsoft.com/office/powerpoint/2010/main" val="37559470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D35FBA-F74A-A983-BEAE-FDDCA1C1EE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4341B-8681-C301-68FE-85BD60F7E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024C1-4324-8E74-9241-387377E1B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high concentration of calcium initiates the cortical reaction.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cortical reaction modifies the zona pellucida and prevents other sperm from entering.</a:t>
            </a:r>
          </a:p>
        </p:txBody>
      </p:sp>
      <p:pic>
        <p:nvPicPr>
          <p:cNvPr id="4" name="47_04EggCaDistribution_CL.jpg" descr="47_04EggCaDistribution_CL.jpg">
            <a:extLst>
              <a:ext uri="{FF2B5EF4-FFF2-40B4-BE49-F238E27FC236}">
                <a16:creationId xmlns:a16="http://schemas.microsoft.com/office/drawing/2014/main" id="{2278B755-D8F2-CFDE-6ECA-8247E95B2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6" y="3795861"/>
            <a:ext cx="5181600" cy="2924175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7" name="47_06MammalEarlyFertEvent_L.jpg" descr="47_06MammalEarlyFertEvent_L.jpg">
            <a:extLst>
              <a:ext uri="{FF2B5EF4-FFF2-40B4-BE49-F238E27FC236}">
                <a16:creationId xmlns:a16="http://schemas.microsoft.com/office/drawing/2014/main" id="{3EB880AB-32A5-D21C-0C9D-356E934223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8989" y="3795861"/>
            <a:ext cx="3672650" cy="2924175"/>
          </a:xfrm>
          <a:prstGeom prst="rect">
            <a:avLst/>
          </a:prstGeom>
          <a:ln w="9525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58933563"/>
      </p:ext>
    </p:extLst>
  </p:cSld>
  <p:clrMapOvr>
    <a:masterClrMapping/>
  </p:clrMapOvr>
  <p:transition spd="med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Sea Urchin Fertilization.mov" descr="Sea Urchin Fertilization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28075" y="996057"/>
            <a:ext cx="6487850" cy="48658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37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5CE69-DD6B-867F-1DA0-EBD7748F3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5E275-D090-6C86-270F-EC9F2DAD0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F9BB4-827E-2433-6AEA-17444580B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After about 20 minutes, the sperm nucleus fuses with the egg nucleus creating a diploid zygote.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Fertilization has many common features among species and many differences.  These differences are mainly with timing and various stages of meiosis.</a:t>
            </a:r>
          </a:p>
        </p:txBody>
      </p:sp>
    </p:spTree>
    <p:extLst>
      <p:ext uri="{BB962C8B-B14F-4D97-AF65-F5344CB8AC3E}">
        <p14:creationId xmlns:p14="http://schemas.microsoft.com/office/powerpoint/2010/main" val="3758423283"/>
      </p:ext>
    </p:extLst>
  </p:cSld>
  <p:clrMapOvr>
    <a:masterClrMapping/>
  </p:clrMapOvr>
  <p:transition spd="med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CCD98-FBCE-61E9-B85D-BCAB02DA7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3CD82-51B3-CA11-FA80-4C95841FF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6BA80-4646-844B-7489-2376CBA2E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After the egg and sperm membranes fuse the whole sperm is taken into the egg.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egg lacks a centrosome which the sperm has.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centrosome will duplicate and assist in the creation of the mitotic spindle which will be used for the first cell division.</a:t>
            </a:r>
          </a:p>
        </p:txBody>
      </p:sp>
    </p:spTree>
    <p:extLst>
      <p:ext uri="{BB962C8B-B14F-4D97-AF65-F5344CB8AC3E}">
        <p14:creationId xmlns:p14="http://schemas.microsoft.com/office/powerpoint/2010/main" val="3231182931"/>
      </p:ext>
    </p:extLst>
  </p:cSld>
  <p:clrMapOvr>
    <a:masterClrMapping/>
  </p:clrMapOvr>
  <p:transition spd="med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42C557-A90D-99D9-C292-7C36519CF6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52886-CE3D-F509-4E9A-9756A7E87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B78AC7-C752-B2F8-1130-B567354BB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 mammals, the gamete nuclei do not immediately fuse. Instead, the 2 sets of chromosomes share a common spindle apparatus during the 1st mitotic division.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Only after the first division, as diploid nuclei form in the 2 daughter cells, do the chromosomes from the 2 parents come together in a common nucleus.</a:t>
            </a:r>
          </a:p>
        </p:txBody>
      </p:sp>
    </p:spTree>
    <p:extLst>
      <p:ext uri="{BB962C8B-B14F-4D97-AF65-F5344CB8AC3E}">
        <p14:creationId xmlns:p14="http://schemas.microsoft.com/office/powerpoint/2010/main" val="1477472804"/>
      </p:ext>
    </p:extLst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88989-ACF3-9464-3547-D1E35E7F3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D544D-9560-FDFD-66C7-8F5F67A88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D3F0B-5D60-843B-9E38-54893FC02D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Fertilization is quite slow in mammals.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Once fertilization is complete, rapid cell division ensues and the cells proceed through the M and S phases of the cell cycle virtually skipping G1 and G2.</a:t>
            </a:r>
          </a:p>
        </p:txBody>
      </p:sp>
    </p:spTree>
    <p:extLst>
      <p:ext uri="{BB962C8B-B14F-4D97-AF65-F5344CB8AC3E}">
        <p14:creationId xmlns:p14="http://schemas.microsoft.com/office/powerpoint/2010/main" val="1015807090"/>
      </p:ext>
    </p:extLst>
  </p:cSld>
  <p:clrMapOvr>
    <a:masterClrMapping/>
  </p:clrMapOvr>
  <p:transition spd="med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4B783-1A11-6877-28FE-CEA9D6070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013CD-04D6-826A-61FF-685072DD2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90C34F-7F03-8B81-4291-B9C451ACC6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Thus, the embryo doesn’t enlarge much. Rather, it becomes an aggregate of blastomeres called a blastocyst (blastula).</a:t>
            </a:r>
          </a:p>
        </p:txBody>
      </p:sp>
      <p:pic>
        <p:nvPicPr>
          <p:cNvPr id="4" name="image.png" descr="image.png">
            <a:extLst>
              <a:ext uri="{FF2B5EF4-FFF2-40B4-BE49-F238E27FC236}">
                <a16:creationId xmlns:a16="http://schemas.microsoft.com/office/drawing/2014/main" id="{34126436-5A1F-5065-6F9E-4EBE4D325C44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3236618"/>
            <a:ext cx="4343400" cy="2630488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5" name="The Development of a Frog.mov" descr="The Development of a Frog.mov">
            <a:extLst>
              <a:ext uri="{FF2B5EF4-FFF2-40B4-BE49-F238E27FC236}">
                <a16:creationId xmlns:a16="http://schemas.microsoft.com/office/drawing/2014/main" id="{7C845F6F-2BA0-90CA-01C5-919FCE303F73}"/>
              </a:ext>
            </a:extLst>
          </p:cNvPr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92262" y="2771484"/>
            <a:ext cx="3505086" cy="2650906"/>
          </a:xfrm>
          <a:prstGeom prst="rect">
            <a:avLst/>
          </a:prstGeom>
          <a:ln w="12700"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sp>
        <p:nvSpPr>
          <p:cNvPr id="7" name="Copyright ©2005 Pearson Education, Inc.  Publishing as Pearson Benjamin Cummings.  All rights reserved.">
            <a:extLst>
              <a:ext uri="{FF2B5EF4-FFF2-40B4-BE49-F238E27FC236}">
                <a16:creationId xmlns:a16="http://schemas.microsoft.com/office/drawing/2014/main" id="{79CC1CD2-19EE-88C9-6901-B13EC192BB04}"/>
              </a:ext>
            </a:extLst>
          </p:cNvPr>
          <p:cNvSpPr/>
          <p:nvPr/>
        </p:nvSpPr>
        <p:spPr>
          <a:xfrm>
            <a:off x="571892" y="5676606"/>
            <a:ext cx="4007283" cy="190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FFF"/>
              </a:buClr>
              <a:buFont typeface="Times Roman"/>
              <a:defRPr sz="600" b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Century Gothic"/>
              </a:defRPr>
            </a:lvl1pPr>
          </a:lstStyle>
          <a:p>
            <a:r>
              <a:rPr dirty="0"/>
              <a:t>Copyright ©2005 Pearson Education, Inc.  Publishing as Pearson Benjamin Cummings.  All rights reserved.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AFCE5A-2E53-F136-F31F-1FD509252F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975" y="5991225"/>
            <a:ext cx="7772400" cy="73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068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Fertilization.mov" descr="Fertilization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9266" y="1064963"/>
            <a:ext cx="8405468" cy="47280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2051" fill="hold"/>
                                        <p:tgtEl>
                                          <p:spTgt spid="1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65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F95085-F798-A345-EACC-D6FA0BDDC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AD66B-C9D7-5B69-40F0-23E1A7519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277" y="243269"/>
            <a:ext cx="4140330" cy="1531033"/>
          </a:xfrm>
        </p:spPr>
        <p:txBody>
          <a:bodyPr/>
          <a:lstStyle/>
          <a:p>
            <a:pPr algn="l"/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FA58E4-97EB-4D04-F231-3E149FB3E6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6244" y="2184849"/>
            <a:ext cx="5570704" cy="460874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About 1 week after conception, cleavage of the developing zygote results in the implantation of the blastocoel (a sphere of cells with a cavity).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6D1898-60D9-19DC-5022-4974877ACD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6559" y="90831"/>
            <a:ext cx="2605244" cy="6676338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sp>
        <p:nvSpPr>
          <p:cNvPr id="4" name="Copyright ©2005 Pearson Education, Inc.  Publishing as Pearson Benjamin Cummings.  All rights reserved.">
            <a:extLst>
              <a:ext uri="{FF2B5EF4-FFF2-40B4-BE49-F238E27FC236}">
                <a16:creationId xmlns:a16="http://schemas.microsoft.com/office/drawing/2014/main" id="{B948B3AE-C6FF-3A55-A927-795134877BFB}"/>
              </a:ext>
            </a:extLst>
          </p:cNvPr>
          <p:cNvSpPr/>
          <p:nvPr/>
        </p:nvSpPr>
        <p:spPr>
          <a:xfrm>
            <a:off x="5796948" y="6725555"/>
            <a:ext cx="3268844" cy="1641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FFF"/>
              </a:buClr>
              <a:buFont typeface="Times Roman"/>
              <a:defRPr sz="600" b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Century Gothic"/>
              </a:defRPr>
            </a:lvl1pPr>
          </a:lstStyle>
          <a:p>
            <a:r>
              <a:rPr sz="400" dirty="0">
                <a:solidFill>
                  <a:schemeClr val="tx1"/>
                </a:solidFill>
              </a:rPr>
              <a:t>Copyright ©20</a:t>
            </a:r>
            <a:r>
              <a:rPr lang="en-US" sz="400" dirty="0">
                <a:solidFill>
                  <a:schemeClr val="tx1"/>
                </a:solidFill>
              </a:rPr>
              <a:t>23</a:t>
            </a:r>
            <a:r>
              <a:rPr sz="400" dirty="0">
                <a:solidFill>
                  <a:schemeClr val="tx1"/>
                </a:solidFill>
              </a:rPr>
              <a:t> Pearson Education, Inc.  Publishing as Pearson Benjamin Cummings. 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512955421"/>
      </p:ext>
    </p:extLst>
  </p:cSld>
  <p:clrMapOvr>
    <a:masterClrMapping/>
  </p:clrMapOvr>
  <p:transition spd="med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CF5C9-27D4-925E-A5C7-CC0B83CEE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F4AAE-D114-F863-4048-011C6D0E7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C5CB36-D0EA-9A11-F318-CD8AC295C9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90" y="1114424"/>
            <a:ext cx="4543719" cy="565274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HCG is secreted by the developing embryo and signals its presence.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blastocyst then implants on the endometrial wall of the uterus and is essential for the continuation of pregnancy.</a:t>
            </a:r>
          </a:p>
        </p:txBody>
      </p:sp>
      <p:pic>
        <p:nvPicPr>
          <p:cNvPr id="7" name="image.png" descr="image.png">
            <a:extLst>
              <a:ext uri="{FF2B5EF4-FFF2-40B4-BE49-F238E27FC236}">
                <a16:creationId xmlns:a16="http://schemas.microsoft.com/office/drawing/2014/main" id="{A4429744-3F2F-D763-B388-A38211490ADB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1219200"/>
            <a:ext cx="3090863" cy="1871663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pic>
        <p:nvPicPr>
          <p:cNvPr id="8" name="image.png" descr="image.png">
            <a:extLst>
              <a:ext uri="{FF2B5EF4-FFF2-40B4-BE49-F238E27FC236}">
                <a16:creationId xmlns:a16="http://schemas.microsoft.com/office/drawing/2014/main" id="{D638BFC8-488E-A6C0-1316-395C45AB02F3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3429000"/>
            <a:ext cx="4175125" cy="3157538"/>
          </a:xfrm>
          <a:prstGeom prst="rect">
            <a:avLst/>
          </a:prstGeom>
          <a:ln w="9525">
            <a:solidFill>
              <a:srgbClr val="000000"/>
            </a:solidFill>
            <a:miter lim="400000"/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sp>
        <p:nvSpPr>
          <p:cNvPr id="9" name="Copyright ©2005 Pearson Education, Inc.  Publishing as Pearson Benjamin Cummings.  All rights reserved.">
            <a:extLst>
              <a:ext uri="{FF2B5EF4-FFF2-40B4-BE49-F238E27FC236}">
                <a16:creationId xmlns:a16="http://schemas.microsoft.com/office/drawing/2014/main" id="{FDD45008-589E-9302-CD87-36156037E989}"/>
              </a:ext>
            </a:extLst>
          </p:cNvPr>
          <p:cNvSpPr/>
          <p:nvPr/>
        </p:nvSpPr>
        <p:spPr>
          <a:xfrm>
            <a:off x="5176543" y="3062875"/>
            <a:ext cx="3451038" cy="215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000000"/>
              </a:buClr>
              <a:buFont typeface="Times Roman"/>
              <a:defRPr sz="6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rPr dirty="0"/>
              <a:t>Copyright ©2005 Pearson Education, Inc.  Publishing as Pearson Benjamin Cummings.  All rights reserved.</a:t>
            </a:r>
          </a:p>
        </p:txBody>
      </p:sp>
      <p:sp>
        <p:nvSpPr>
          <p:cNvPr id="10" name="Copyright ©2005 Pearson Education, Inc.  Publishing as Pearson Benjamin Cummings.  All rights reserved.">
            <a:extLst>
              <a:ext uri="{FF2B5EF4-FFF2-40B4-BE49-F238E27FC236}">
                <a16:creationId xmlns:a16="http://schemas.microsoft.com/office/drawing/2014/main" id="{7873CEFA-288A-7B86-CEE3-E585E618656C}"/>
              </a:ext>
            </a:extLst>
          </p:cNvPr>
          <p:cNvSpPr/>
          <p:nvPr/>
        </p:nvSpPr>
        <p:spPr>
          <a:xfrm>
            <a:off x="4730111" y="6434964"/>
            <a:ext cx="4007283" cy="190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FFF"/>
              </a:buClr>
              <a:buFont typeface="Times Roman"/>
              <a:defRPr sz="600" b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Century Gothic"/>
              </a:defRPr>
            </a:lvl1pPr>
          </a:lstStyle>
          <a:p>
            <a:r>
              <a:rPr dirty="0"/>
              <a:t>Copyright ©2005 Pearson Education, Inc.  Publishing as Pearson Benjamin Cummings. 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429643643"/>
      </p:ext>
    </p:extLst>
  </p:cSld>
  <p:clrMapOvr>
    <a:masterClrMapping/>
  </p:clrMapOvr>
  <p:transition spd="med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386C2-9EDF-CC7F-474A-5D5934517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43EC6-D4F2-D703-5CE4-A3627BD6C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Slow Block to Polyspermy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268D56-81B3-002C-1BA4-EFF071B2B0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HCG that is secreted helps to maintain the secretion of progesterone and estrogen by the ovary during the first trimester.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combined effect of progesterone and estrogen prevent menstruation by inhibiting the release of GnRH.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1D0FAF-F329-6ECB-0A9D-340080D5BC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99" y="5743575"/>
            <a:ext cx="7772400" cy="969346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9279948"/>
      </p:ext>
    </p:extLst>
  </p:cSld>
  <p:clrMapOvr>
    <a:masterClrMapping/>
  </p:clrMapOvr>
  <p:transition spd="med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0F4C7-05B3-0D1B-3ECB-893B429C69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E7116-A906-8152-1AC4-25B6660A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31"/>
            <a:ext cx="7772400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44D8B2-5AFF-20D0-A7B1-1A5C4B9F9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Human gestation is divided into three trimesters.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During the 1st trimester, there is a dramatic change for mom and the embryo.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endometrium grows over the blastocoel.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embryo begins to differentiate.</a:t>
            </a:r>
          </a:p>
        </p:txBody>
      </p:sp>
    </p:spTree>
    <p:extLst>
      <p:ext uri="{BB962C8B-B14F-4D97-AF65-F5344CB8AC3E}">
        <p14:creationId xmlns:p14="http://schemas.microsoft.com/office/powerpoint/2010/main" val="4181161565"/>
      </p:ext>
    </p:extLst>
  </p:cSld>
  <p:clrMapOvr>
    <a:masterClrMapping/>
  </p:clrMapOvr>
  <p:transition spd="med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D2A0B-621D-9F55-5190-9D15D49C2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6933-A269-5385-2A30-15EAC12AA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29" y="90831"/>
            <a:ext cx="870093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 Trimester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A38EEB-49B1-F421-C2E0-8C10874A5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During the 1st 2-4 weeks, the embryo gets its nutrients from the endometrium.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outer layer of the blastocyst is called the trophoblast. It mixes with the endometrium and eventually helps to form the placenta.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placenta serves as the exchange point between the embryo and mother through which nutrients and wastes travel by diffusion.</a:t>
            </a:r>
          </a:p>
        </p:txBody>
      </p:sp>
    </p:spTree>
    <p:extLst>
      <p:ext uri="{BB962C8B-B14F-4D97-AF65-F5344CB8AC3E}">
        <p14:creationId xmlns:p14="http://schemas.microsoft.com/office/powerpoint/2010/main" val="1365489691"/>
      </p:ext>
    </p:extLst>
  </p:cSld>
  <p:clrMapOvr>
    <a:masterClrMapping/>
  </p:clrMapOvr>
  <p:transition spd="med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C87881-8334-344A-8A55-9216CBADF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235A5-D48C-2548-DCB3-D1FAD1495F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first trimester is the main period of organogenesis.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heart begins to beat around week 4.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At 8 weeks, the embryo is now called the fetus.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1C8FA13-5523-0F80-2D46-96BADAC22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29" y="90831"/>
            <a:ext cx="870093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 Trimester 1</a:t>
            </a:r>
          </a:p>
        </p:txBody>
      </p:sp>
    </p:spTree>
    <p:extLst>
      <p:ext uri="{BB962C8B-B14F-4D97-AF65-F5344CB8AC3E}">
        <p14:creationId xmlns:p14="http://schemas.microsoft.com/office/powerpoint/2010/main" val="1285805901"/>
      </p:ext>
    </p:extLst>
  </p:cSld>
  <p:clrMapOvr>
    <a:masterClrMapping/>
  </p:clrMapOvr>
  <p:transition spd="med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5370-6DC3-DB73-1500-0F3454B18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67B549-952F-C958-E48F-5EC93C7C6A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 mom, high levels of progesterone stimulates formation of the mucous plug, growth of the maternal part of the placenta, enlargement of the uterus, and cessation of ovulation.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Breast enlargement also occurs as the mammary tissue gets ready for milk production.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B296C85-54EB-980B-54E4-5BF1FC788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29" y="90831"/>
            <a:ext cx="870093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 Trimester 1</a:t>
            </a:r>
          </a:p>
        </p:txBody>
      </p:sp>
    </p:spTree>
    <p:extLst>
      <p:ext uri="{BB962C8B-B14F-4D97-AF65-F5344CB8AC3E}">
        <p14:creationId xmlns:p14="http://schemas.microsoft.com/office/powerpoint/2010/main" val="374625365"/>
      </p:ext>
    </p:extLst>
  </p:cSld>
  <p:clrMapOvr>
    <a:masterClrMapping/>
  </p:clrMapOvr>
  <p:transition spd="med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7769F2-D91E-0BFC-D16D-7439E05D7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3FCBC-D51B-DCB8-0ECB-A551498E23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During the second trimester, fetal activity increases.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Hormone levels stabilize.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HCG decreases.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corpus luteum deteriorates.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placenta takes over production of progesterone and estrogen.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679780-45BC-EE0F-A39B-B3F1466A1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99" y="5321961"/>
            <a:ext cx="7772400" cy="1445208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8CA446B-FC8C-D92F-0E9F-CFE770316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29" y="90831"/>
            <a:ext cx="870093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 Trimester 2</a:t>
            </a:r>
          </a:p>
        </p:txBody>
      </p:sp>
    </p:spTree>
    <p:extLst>
      <p:ext uri="{BB962C8B-B14F-4D97-AF65-F5344CB8AC3E}">
        <p14:creationId xmlns:p14="http://schemas.microsoft.com/office/powerpoint/2010/main" val="1501230493"/>
      </p:ext>
    </p:extLst>
  </p:cSld>
  <p:clrMapOvr>
    <a:masterClrMapping/>
  </p:clrMapOvr>
  <p:transition spd="med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FD192B-FBF0-94FA-C47B-86A3FD0508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839B0-74F3-0FFC-8852-AA1A32B2E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856" y="90831"/>
            <a:ext cx="7996287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The Role of the Placenta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83299-1BED-1E07-6F7F-0553BA6113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placenta is the lifeline of the developing fetus.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Nutrients and wastes are exchanged.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Antibodies get transferred to the fetus for a few months of passive immunity.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placenta also protects the fetus from infection.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EFB4E1-6C90-53CF-29D5-435462AACC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99" y="5321961"/>
            <a:ext cx="7772400" cy="1445208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28590951"/>
      </p:ext>
    </p:extLst>
  </p:cSld>
  <p:clrMapOvr>
    <a:masterClrMapping/>
  </p:clrMapOvr>
  <p:transition spd="med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A5CA8-884C-1080-207F-EC75BD733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9DDE1-2B01-A3F1-436F-ED4D4C700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389" y="90831"/>
            <a:ext cx="8669573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 Trimester 3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493FD6-96B4-62C6-58F2-99DC5ED273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Fetal activity decreases.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Mom’s abdominal organs are displaced.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ends with labor.</a:t>
            </a:r>
          </a:p>
        </p:txBody>
      </p:sp>
    </p:spTree>
    <p:extLst>
      <p:ext uri="{BB962C8B-B14F-4D97-AF65-F5344CB8AC3E}">
        <p14:creationId xmlns:p14="http://schemas.microsoft.com/office/powerpoint/2010/main" val="1037397204"/>
      </p:ext>
    </p:extLst>
  </p:cSld>
  <p:clrMapOvr>
    <a:masterClrMapping/>
  </p:clrMapOvr>
  <p:transition spd="med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ADFE1C-2683-9425-506C-D58C8DE85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7CBCFF-4792-46B1-3518-7B74EE7737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Estrogen is at its highest levels during the last weeks of pregnancy—it induces the formation of oxytocin receptors.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progesterone binds to the estrogen receptors on the smooth muscle of the uterus.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5F54F9-DA2A-0B43-0C79-37D4AA5792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99" y="5417941"/>
            <a:ext cx="7772400" cy="1216089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DD85953-D59C-5016-E7FB-EBE3E581A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389" y="90831"/>
            <a:ext cx="8669573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 Trimester 3</a:t>
            </a:r>
          </a:p>
        </p:txBody>
      </p:sp>
    </p:spTree>
    <p:extLst>
      <p:ext uri="{BB962C8B-B14F-4D97-AF65-F5344CB8AC3E}">
        <p14:creationId xmlns:p14="http://schemas.microsoft.com/office/powerpoint/2010/main" val="3630102670"/>
      </p:ext>
    </p:extLst>
  </p:cSld>
  <p:clrMapOvr>
    <a:masterClrMapping/>
  </p:clrMapOvr>
  <p:transition spd="med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33D8AE-EB0A-B07A-EBB8-87EEF7E72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5CBE10-A43B-3F4F-36B6-09FACB380F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increase in estrogen levels suppress progesterone production.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...increases the uterine sensitivity to oxytocin and prostaglandins.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...and increases prostaglandin synthesis.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E6FBE7E-51CE-24CE-4978-1F26DC785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389" y="90831"/>
            <a:ext cx="8669573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Human Gestation Trimester 3</a:t>
            </a:r>
          </a:p>
        </p:txBody>
      </p:sp>
    </p:spTree>
    <p:extLst>
      <p:ext uri="{BB962C8B-B14F-4D97-AF65-F5344CB8AC3E}">
        <p14:creationId xmlns:p14="http://schemas.microsoft.com/office/powerpoint/2010/main" val="3299063175"/>
      </p:ext>
    </p:extLst>
  </p:cSld>
  <p:clrMapOvr>
    <a:masterClrMapping/>
  </p:clrMapOvr>
  <p:transition spd="med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C84CD-0ADE-6BB0-A1D1-B8A69E82B5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70AA9-C346-6F45-0265-B83BB1097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710" y="90831"/>
            <a:ext cx="795857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Labor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156B33-F755-7CDF-89EE-5920C0DDD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Positive feedback underlies the process of labor.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Once labor begins, estrogen and oxytocin work together to induce and regulate contractions of the uterus.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Estrogens activate oxytocin receptors on the uterus.</a:t>
            </a:r>
          </a:p>
        </p:txBody>
      </p:sp>
    </p:spTree>
    <p:extLst>
      <p:ext uri="{BB962C8B-B14F-4D97-AF65-F5344CB8AC3E}">
        <p14:creationId xmlns:p14="http://schemas.microsoft.com/office/powerpoint/2010/main" val="66533593"/>
      </p:ext>
    </p:extLst>
  </p:cSld>
  <p:clrMapOvr>
    <a:masterClrMapping/>
  </p:clrMapOvr>
  <p:transition spd="med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3FE5B-34CA-5C9D-F330-D38DEE1F7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59261-4D5A-8777-E6D1-E32487BAD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710" y="90831"/>
            <a:ext cx="795857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Labor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E10908-7B16-8C55-7353-60DA32E865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Oxytocin, produced by the posterior pituitary, stimulates contraction of the smooth muscles of the uterus.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Additionally, oxytocin stimulates the placenta to release prostaglandins which enhance contractions.</a:t>
            </a:r>
          </a:p>
        </p:txBody>
      </p:sp>
    </p:spTree>
    <p:extLst>
      <p:ext uri="{BB962C8B-B14F-4D97-AF65-F5344CB8AC3E}">
        <p14:creationId xmlns:p14="http://schemas.microsoft.com/office/powerpoint/2010/main" val="1937734059"/>
      </p:ext>
    </p:extLst>
  </p:cSld>
  <p:clrMapOvr>
    <a:masterClrMapping/>
  </p:clrMapOvr>
  <p:transition spd="med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89EC0A-D0D2-37C3-CA98-C2D27709D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2B62E-BDCC-AB7B-27CC-8084C1D50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710" y="90831"/>
            <a:ext cx="795857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Labor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87BAE-0E41-0A51-D99B-AFB0181C3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950" y="1759694"/>
            <a:ext cx="4364610" cy="477939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Contractions stimulate the placenta to make and release more prostaglandins, and for the pituitary to release more oxytocin.</a:t>
            </a:r>
          </a:p>
        </p:txBody>
      </p:sp>
      <p:pic>
        <p:nvPicPr>
          <p:cNvPr id="4" name="46_18LaborInduction_L.jpg" descr="46_18LaborInduction_L.jpg">
            <a:extLst>
              <a:ext uri="{FF2B5EF4-FFF2-40B4-BE49-F238E27FC236}">
                <a16:creationId xmlns:a16="http://schemas.microsoft.com/office/drawing/2014/main" id="{16BF84DA-47F6-EB96-9B3D-E91F83BBB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924" y="1976510"/>
            <a:ext cx="4733126" cy="4141485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50800" dist="38100" dir="2700000" algn="tl" rotWithShape="0">
              <a:srgbClr val="652C0D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1496531"/>
      </p:ext>
    </p:extLst>
  </p:cSld>
  <p:clrMapOvr>
    <a:masterClrMapping/>
  </p:clrMapOvr>
  <p:transition spd="med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513588-CD5A-A148-928F-A6C40512C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798F-252E-5182-B6A5-FE960C6D0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710" y="90831"/>
            <a:ext cx="7958579" cy="1023594"/>
          </a:xfrm>
        </p:spPr>
        <p:txBody>
          <a:bodyPr/>
          <a:lstStyle/>
          <a:p>
            <a:r>
              <a:rPr lang="en-US" dirty="0">
                <a:latin typeface="+mn-lt"/>
              </a:rPr>
              <a:t>Labor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B4350F-3396-1DB3-AC88-0FAF30F1B7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89" y="1114425"/>
            <a:ext cx="8729221" cy="4876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Birth is brought about by a series of strong rhythmic contractions of the uterus.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This forces the fetus out.</a:t>
            </a:r>
          </a:p>
        </p:txBody>
      </p:sp>
    </p:spTree>
    <p:extLst>
      <p:ext uri="{BB962C8B-B14F-4D97-AF65-F5344CB8AC3E}">
        <p14:creationId xmlns:p14="http://schemas.microsoft.com/office/powerpoint/2010/main" val="1336005422"/>
      </p:ext>
    </p:extLst>
  </p:cSld>
  <p:clrMapOvr>
    <a:masterClrMapping/>
  </p:clrMapOvr>
  <p:transition spd="med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CE6E0-BBED-2575-90FA-17A80ABAD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+mn-lt"/>
              </a:rPr>
              <a:t>2 Principal Modes of Reproduction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6B9205-2DFC-7293-D48E-343ADF8670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As we saw in the in the chapter 45 presentation, spermatogenesis and oogenesis both involve mitosis, cell growth, and two divisions of meiosis and differentiation.</a:t>
            </a:r>
          </a:p>
        </p:txBody>
      </p:sp>
    </p:spTree>
    <p:extLst>
      <p:ext uri="{BB962C8B-B14F-4D97-AF65-F5344CB8AC3E}">
        <p14:creationId xmlns:p14="http://schemas.microsoft.com/office/powerpoint/2010/main" val="2232682424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5991FF"/>
      </a:dk1>
      <a:lt1>
        <a:srgbClr val="FFE1A6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Arial"/>
        <a:ea typeface="Arial"/>
        <a:cs typeface="Arial"/>
      </a:majorFont>
      <a:minorFont>
        <a:latin typeface="Verdana"/>
        <a:ea typeface="Verdana"/>
        <a:cs typeface="Verdana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855049"/>
        </a:solidFill>
        <a:ln w="9525" cap="flat">
          <a:solidFill>
            <a:srgbClr val="FFE1A6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E1A6"/>
            </a:solidFill>
            <a:effectLst/>
            <a:uFill>
              <a:solidFill>
                <a:srgbClr val="FFE1A6"/>
              </a:solidFill>
            </a:uFill>
            <a:latin typeface="Times"/>
            <a:ea typeface="Times"/>
            <a:cs typeface="Times"/>
            <a:sym typeface="Time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9525" cap="flat">
          <a:solidFill>
            <a:srgbClr val="FFE1A6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E1A6"/>
            </a:solidFill>
            <a:effectLst/>
            <a:uFill>
              <a:solidFill>
                <a:srgbClr val="FFE1A6"/>
              </a:solidFill>
            </a:uFill>
            <a:latin typeface="Times"/>
            <a:ea typeface="Times"/>
            <a:cs typeface="Times"/>
            <a:sym typeface="Time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Arial"/>
        <a:ea typeface="Arial"/>
        <a:cs typeface="Arial"/>
      </a:majorFont>
      <a:minorFont>
        <a:latin typeface="Verdana"/>
        <a:ea typeface="Verdana"/>
        <a:cs typeface="Verdana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855049"/>
        </a:solidFill>
        <a:ln w="9525" cap="flat">
          <a:solidFill>
            <a:srgbClr val="FFE1A6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E1A6"/>
            </a:solidFill>
            <a:effectLst/>
            <a:uFill>
              <a:solidFill>
                <a:srgbClr val="FFE1A6"/>
              </a:solidFill>
            </a:uFill>
            <a:latin typeface="Times"/>
            <a:ea typeface="Times"/>
            <a:cs typeface="Times"/>
            <a:sym typeface="Time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9525" cap="flat">
          <a:solidFill>
            <a:srgbClr val="FFE1A6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E1A6"/>
            </a:solidFill>
            <a:effectLst/>
            <a:uFill>
              <a:solidFill>
                <a:srgbClr val="FFE1A6"/>
              </a:solidFill>
            </a:uFill>
            <a:latin typeface="Times"/>
            <a:ea typeface="Times"/>
            <a:cs typeface="Times"/>
            <a:sym typeface="Time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2742</Words>
  <Application>Microsoft Macintosh PowerPoint</Application>
  <PresentationFormat>On-screen Show (4:3)</PresentationFormat>
  <Paragraphs>245</Paragraphs>
  <Slides>78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78</vt:i4>
      </vt:variant>
    </vt:vector>
  </HeadingPairs>
  <TitlesOfParts>
    <vt:vector size="85" baseType="lpstr">
      <vt:lpstr>Arial</vt:lpstr>
      <vt:lpstr>Gill Sans</vt:lpstr>
      <vt:lpstr>Lucida Grande</vt:lpstr>
      <vt:lpstr>Times</vt:lpstr>
      <vt:lpstr>Verdana</vt:lpstr>
      <vt:lpstr>Wingdings</vt:lpstr>
      <vt:lpstr>White</vt:lpstr>
      <vt:lpstr>Chapter 45 Hormones and the Endocrine System</vt:lpstr>
      <vt:lpstr>Positive and Negative Feedback</vt:lpstr>
      <vt:lpstr>Sperm</vt:lpstr>
      <vt:lpstr>Vertebrate Reproductive Systems:  Sperm</vt:lpstr>
      <vt:lpstr>Vertebrate Reproductive Systems:  Testes</vt:lpstr>
      <vt:lpstr>Vertebrate Reproductive Systems:  Testes</vt:lpstr>
      <vt:lpstr>Hormonal Control of the Testes</vt:lpstr>
      <vt:lpstr>Hormonal Control of the Testes</vt:lpstr>
      <vt:lpstr>Vertebrate Reproductive Systems:  Testes</vt:lpstr>
      <vt:lpstr>Roles of Testosterone</vt:lpstr>
      <vt:lpstr>Vertebrate Reproductive Systems:  Testes</vt:lpstr>
      <vt:lpstr>Vertebrate Reproductive Systems:  Testes</vt:lpstr>
      <vt:lpstr>Sperm Development</vt:lpstr>
      <vt:lpstr>Vertebrate Reproductive Systems:  Eggs</vt:lpstr>
      <vt:lpstr>Hormonal Control of the Ovaries</vt:lpstr>
      <vt:lpstr>Hormonal Control of the Ovaries</vt:lpstr>
      <vt:lpstr>Vertebrate Reproductive Systems:  Ovaries</vt:lpstr>
      <vt:lpstr>Vertebrate Reproductive Systems:  Ovaries</vt:lpstr>
      <vt:lpstr>Vertebrate Reproductive Systems:  Ovaries</vt:lpstr>
      <vt:lpstr>Egg Development</vt:lpstr>
      <vt:lpstr>Oogenesis</vt:lpstr>
      <vt:lpstr>Oogenesis</vt:lpstr>
      <vt:lpstr>Vertebrate Reproductive Systems:  Ovaries</vt:lpstr>
      <vt:lpstr>Vertebrate Reproductive Systems:  Ovaries</vt:lpstr>
      <vt:lpstr>Roles of Estrogen</vt:lpstr>
      <vt:lpstr>3 Differences Between Spermatogenesis &amp; Oogenesis</vt:lpstr>
      <vt:lpstr>PowerPoint Presentation</vt:lpstr>
      <vt:lpstr>Human Female Reproductive Cycle</vt:lpstr>
      <vt:lpstr>Vertebrate Reproductive Systems:  Ovaries</vt:lpstr>
      <vt:lpstr>The Ovarian Cycle</vt:lpstr>
      <vt:lpstr>The Ovarian Cycle</vt:lpstr>
      <vt:lpstr>The Ovarian Cycle</vt:lpstr>
      <vt:lpstr>The Ovarian Cycle</vt:lpstr>
      <vt:lpstr>The Ovarian Cycle</vt:lpstr>
      <vt:lpstr>The Ovarian Cycle</vt:lpstr>
      <vt:lpstr>The Ovarian Cycle</vt:lpstr>
      <vt:lpstr>The Ovarian Cycle</vt:lpstr>
      <vt:lpstr>The Uterine Cycle</vt:lpstr>
      <vt:lpstr>The Uterine Cycle</vt:lpstr>
      <vt:lpstr>The Uterine Cycle</vt:lpstr>
      <vt:lpstr>The Uterine Cycle</vt:lpstr>
      <vt:lpstr>Fertilization</vt:lpstr>
      <vt:lpstr>Fertilization</vt:lpstr>
      <vt:lpstr>Fertilization</vt:lpstr>
      <vt:lpstr>Fertilization</vt:lpstr>
      <vt:lpstr>Fertilization</vt:lpstr>
      <vt:lpstr>Fertilization</vt:lpstr>
      <vt:lpstr>Fertilization</vt:lpstr>
      <vt:lpstr>Fertilization</vt:lpstr>
      <vt:lpstr>Fertilization</vt:lpstr>
      <vt:lpstr>Slow Block to Polyspermy</vt:lpstr>
      <vt:lpstr>Slow Block to Polyspermy</vt:lpstr>
      <vt:lpstr>Slow Block to Polyspermy</vt:lpstr>
      <vt:lpstr>Slow Block to Polyspermy</vt:lpstr>
      <vt:lpstr>PowerPoint Presentation</vt:lpstr>
      <vt:lpstr>Slow Block to Polyspermy</vt:lpstr>
      <vt:lpstr>Slow Block to Polyspermy</vt:lpstr>
      <vt:lpstr>Slow Block to Polyspermy</vt:lpstr>
      <vt:lpstr>Slow Block to Polyspermy</vt:lpstr>
      <vt:lpstr>Slow Block to Polyspermy</vt:lpstr>
      <vt:lpstr>PowerPoint Presentation</vt:lpstr>
      <vt:lpstr>Slow Block to Polyspermy</vt:lpstr>
      <vt:lpstr>Slow Block to Polyspermy</vt:lpstr>
      <vt:lpstr>Slow Block to Polyspermy</vt:lpstr>
      <vt:lpstr>Human Gestation</vt:lpstr>
      <vt:lpstr>Human Gestation Trimester 1</vt:lpstr>
      <vt:lpstr>Human Gestation Trimester 1</vt:lpstr>
      <vt:lpstr>Human Gestation Trimester 1</vt:lpstr>
      <vt:lpstr>Human Gestation Trimester 2</vt:lpstr>
      <vt:lpstr>The Role of the Placenta</vt:lpstr>
      <vt:lpstr>Human Gestation Trimester 3</vt:lpstr>
      <vt:lpstr>Human Gestation Trimester 3</vt:lpstr>
      <vt:lpstr>Human Gestation Trimester 3</vt:lpstr>
      <vt:lpstr>Labor</vt:lpstr>
      <vt:lpstr>Labor</vt:lpstr>
      <vt:lpstr>Labor</vt:lpstr>
      <vt:lpstr>Labor</vt:lpstr>
      <vt:lpstr>2 Principal Modes of Reproduction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45 Hormones and the Endocrine System</dc:title>
  <cp:lastModifiedBy>MULTHAUPT, TRAVIS</cp:lastModifiedBy>
  <cp:revision>26</cp:revision>
  <dcterms:modified xsi:type="dcterms:W3CDTF">2024-12-23T05:13:34Z</dcterms:modified>
</cp:coreProperties>
</file>