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43"/>
  </p:notesMasterIdLst>
  <p:sldIdLst>
    <p:sldId id="256" r:id="rId3"/>
    <p:sldId id="285" r:id="rId4"/>
    <p:sldId id="286" r:id="rId5"/>
    <p:sldId id="287" r:id="rId6"/>
    <p:sldId id="292" r:id="rId7"/>
    <p:sldId id="298" r:id="rId8"/>
    <p:sldId id="288" r:id="rId9"/>
    <p:sldId id="293" r:id="rId10"/>
    <p:sldId id="294" r:id="rId11"/>
    <p:sldId id="289" r:id="rId12"/>
    <p:sldId id="295" r:id="rId13"/>
    <p:sldId id="290" r:id="rId14"/>
    <p:sldId id="291" r:id="rId15"/>
    <p:sldId id="299" r:id="rId16"/>
    <p:sldId id="297" r:id="rId17"/>
    <p:sldId id="302" r:id="rId18"/>
    <p:sldId id="296" r:id="rId19"/>
    <p:sldId id="257" r:id="rId20"/>
    <p:sldId id="300" r:id="rId21"/>
    <p:sldId id="301"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303" r:id="rId42"/>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panose="020B0502020104020203" pitchFamily="34" charset="-79"/>
        <a:ea typeface="ヒラギノ角ゴ ProN W3" charset="0"/>
        <a:cs typeface="ヒラギノ角ゴ ProN W3" charset="0"/>
        <a:sym typeface="Gill Sans" panose="020B0502020104020203" pitchFamily="34" charset="-79"/>
      </a:defRPr>
    </a:lvl1pPr>
    <a:lvl2pPr marL="457200" algn="ctr" rtl="0" fontAlgn="base">
      <a:spcBef>
        <a:spcPct val="0"/>
      </a:spcBef>
      <a:spcAft>
        <a:spcPct val="0"/>
      </a:spcAft>
      <a:defRPr sz="4200" kern="1200">
        <a:solidFill>
          <a:srgbClr val="000000"/>
        </a:solidFill>
        <a:latin typeface="Gill Sans" panose="020B0502020104020203" pitchFamily="34" charset="-79"/>
        <a:ea typeface="ヒラギノ角ゴ ProN W3" charset="0"/>
        <a:cs typeface="ヒラギノ角ゴ ProN W3" charset="0"/>
        <a:sym typeface="Gill Sans" panose="020B0502020104020203" pitchFamily="34" charset="-79"/>
      </a:defRPr>
    </a:lvl2pPr>
    <a:lvl3pPr marL="914400" algn="ctr" rtl="0" fontAlgn="base">
      <a:spcBef>
        <a:spcPct val="0"/>
      </a:spcBef>
      <a:spcAft>
        <a:spcPct val="0"/>
      </a:spcAft>
      <a:defRPr sz="4200" kern="1200">
        <a:solidFill>
          <a:srgbClr val="000000"/>
        </a:solidFill>
        <a:latin typeface="Gill Sans" panose="020B0502020104020203" pitchFamily="34" charset="-79"/>
        <a:ea typeface="ヒラギノ角ゴ ProN W3" charset="0"/>
        <a:cs typeface="ヒラギノ角ゴ ProN W3" charset="0"/>
        <a:sym typeface="Gill Sans" panose="020B0502020104020203" pitchFamily="34" charset="-79"/>
      </a:defRPr>
    </a:lvl3pPr>
    <a:lvl4pPr marL="1371600" algn="ctr" rtl="0" fontAlgn="base">
      <a:spcBef>
        <a:spcPct val="0"/>
      </a:spcBef>
      <a:spcAft>
        <a:spcPct val="0"/>
      </a:spcAft>
      <a:defRPr sz="4200" kern="1200">
        <a:solidFill>
          <a:srgbClr val="000000"/>
        </a:solidFill>
        <a:latin typeface="Gill Sans" panose="020B0502020104020203" pitchFamily="34" charset="-79"/>
        <a:ea typeface="ヒラギノ角ゴ ProN W3" charset="0"/>
        <a:cs typeface="ヒラギノ角ゴ ProN W3" charset="0"/>
        <a:sym typeface="Gill Sans" panose="020B0502020104020203" pitchFamily="34" charset="-79"/>
      </a:defRPr>
    </a:lvl4pPr>
    <a:lvl5pPr marL="1828800" algn="ctr" rtl="0" fontAlgn="base">
      <a:spcBef>
        <a:spcPct val="0"/>
      </a:spcBef>
      <a:spcAft>
        <a:spcPct val="0"/>
      </a:spcAft>
      <a:defRPr sz="4200" kern="1200">
        <a:solidFill>
          <a:srgbClr val="000000"/>
        </a:solidFill>
        <a:latin typeface="Gill Sans" panose="020B0502020104020203" pitchFamily="34" charset="-79"/>
        <a:ea typeface="ヒラギノ角ゴ ProN W3" charset="0"/>
        <a:cs typeface="ヒラギノ角ゴ ProN W3" charset="0"/>
        <a:sym typeface="Gill Sans" panose="020B0502020104020203" pitchFamily="34" charset="-79"/>
      </a:defRPr>
    </a:lvl5pPr>
    <a:lvl6pPr marL="2286000" algn="l" defTabSz="914400" rtl="0" eaLnBrk="1" latinLnBrk="0" hangingPunct="1">
      <a:defRPr sz="4200" kern="1200">
        <a:solidFill>
          <a:srgbClr val="000000"/>
        </a:solidFill>
        <a:latin typeface="Gill Sans" panose="020B0502020104020203" pitchFamily="34" charset="-79"/>
        <a:ea typeface="ヒラギノ角ゴ ProN W3" charset="0"/>
        <a:cs typeface="ヒラギノ角ゴ ProN W3" charset="0"/>
        <a:sym typeface="Gill Sans" panose="020B0502020104020203" pitchFamily="34" charset="-79"/>
      </a:defRPr>
    </a:lvl6pPr>
    <a:lvl7pPr marL="2743200" algn="l" defTabSz="914400" rtl="0" eaLnBrk="1" latinLnBrk="0" hangingPunct="1">
      <a:defRPr sz="4200" kern="1200">
        <a:solidFill>
          <a:srgbClr val="000000"/>
        </a:solidFill>
        <a:latin typeface="Gill Sans" panose="020B0502020104020203" pitchFamily="34" charset="-79"/>
        <a:ea typeface="ヒラギノ角ゴ ProN W3" charset="0"/>
        <a:cs typeface="ヒラギノ角ゴ ProN W3" charset="0"/>
        <a:sym typeface="Gill Sans" panose="020B0502020104020203" pitchFamily="34" charset="-79"/>
      </a:defRPr>
    </a:lvl7pPr>
    <a:lvl8pPr marL="3200400" algn="l" defTabSz="914400" rtl="0" eaLnBrk="1" latinLnBrk="0" hangingPunct="1">
      <a:defRPr sz="4200" kern="1200">
        <a:solidFill>
          <a:srgbClr val="000000"/>
        </a:solidFill>
        <a:latin typeface="Gill Sans" panose="020B0502020104020203" pitchFamily="34" charset="-79"/>
        <a:ea typeface="ヒラギノ角ゴ ProN W3" charset="0"/>
        <a:cs typeface="ヒラギノ角ゴ ProN W3" charset="0"/>
        <a:sym typeface="Gill Sans" panose="020B0502020104020203" pitchFamily="34" charset="-79"/>
      </a:defRPr>
    </a:lvl8pPr>
    <a:lvl9pPr marL="3657600" algn="l" defTabSz="914400" rtl="0" eaLnBrk="1" latinLnBrk="0" hangingPunct="1">
      <a:defRPr sz="4200" kern="1200">
        <a:solidFill>
          <a:srgbClr val="000000"/>
        </a:solidFill>
        <a:latin typeface="Gill Sans" panose="020B0502020104020203" pitchFamily="34" charset="-79"/>
        <a:ea typeface="ヒラギノ角ゴ ProN W3" charset="0"/>
        <a:cs typeface="ヒラギノ角ゴ ProN W3" charset="0"/>
        <a:sym typeface="Gill Sans" panose="020B0502020104020203" pitchFamily="34" charset="-79"/>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17" d="100"/>
          <a:sy n="117" d="100"/>
        </p:scale>
        <p:origin x="72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9F0085-EB16-2013-17AE-24339EABB242}"/>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6" name="Rectangle 2">
            <a:extLst>
              <a:ext uri="{FF2B5EF4-FFF2-40B4-BE49-F238E27FC236}">
                <a16:creationId xmlns:a16="http://schemas.microsoft.com/office/drawing/2014/main" id="{4555A3AE-87A1-9996-2822-DCD7D41F3DF3}"/>
              </a:ext>
            </a:extLst>
          </p:cNvPr>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panose="020B0502020104020203" pitchFamily="34" charset="-79"/>
        <a:ea typeface="+mn-ea"/>
        <a:cs typeface="+mn-cs"/>
      </a:defRPr>
    </a:lvl1pPr>
    <a:lvl2pPr marL="457200" algn="l" rtl="0" fontAlgn="base">
      <a:spcBef>
        <a:spcPct val="0"/>
      </a:spcBef>
      <a:spcAft>
        <a:spcPct val="0"/>
      </a:spcAft>
      <a:defRPr sz="1200" kern="1200">
        <a:solidFill>
          <a:schemeClr val="tx1"/>
        </a:solidFill>
        <a:latin typeface="Gill Sans" panose="020B0502020104020203" pitchFamily="34" charset="-79"/>
        <a:ea typeface="+mn-ea"/>
        <a:cs typeface="+mn-cs"/>
      </a:defRPr>
    </a:lvl2pPr>
    <a:lvl3pPr marL="914400" algn="l" rtl="0" fontAlgn="base">
      <a:spcBef>
        <a:spcPct val="0"/>
      </a:spcBef>
      <a:spcAft>
        <a:spcPct val="0"/>
      </a:spcAft>
      <a:defRPr sz="1200" kern="1200">
        <a:solidFill>
          <a:schemeClr val="tx1"/>
        </a:solidFill>
        <a:latin typeface="Gill Sans" panose="020B0502020104020203" pitchFamily="34" charset="-79"/>
        <a:ea typeface="+mn-ea"/>
        <a:cs typeface="+mn-cs"/>
      </a:defRPr>
    </a:lvl3pPr>
    <a:lvl4pPr marL="1371600" algn="l" rtl="0" fontAlgn="base">
      <a:spcBef>
        <a:spcPct val="0"/>
      </a:spcBef>
      <a:spcAft>
        <a:spcPct val="0"/>
      </a:spcAft>
      <a:defRPr sz="1200" kern="1200">
        <a:solidFill>
          <a:schemeClr val="tx1"/>
        </a:solidFill>
        <a:latin typeface="Gill Sans" panose="020B0502020104020203" pitchFamily="34" charset="-79"/>
        <a:ea typeface="+mn-ea"/>
        <a:cs typeface="+mn-cs"/>
      </a:defRPr>
    </a:lvl4pPr>
    <a:lvl5pPr marL="1828800" algn="l" rtl="0" fontAlgn="base">
      <a:spcBef>
        <a:spcPct val="0"/>
      </a:spcBef>
      <a:spcAft>
        <a:spcPct val="0"/>
      </a:spcAft>
      <a:defRPr sz="1200" kern="1200">
        <a:solidFill>
          <a:schemeClr val="tx1"/>
        </a:solidFill>
        <a:latin typeface="Gill Sans" panose="020B0502020104020203" pitchFamily="34"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23B095C2-27F1-E183-0BE4-A8AFD0AA5889}"/>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a:extLst>
              <a:ext uri="{FF2B5EF4-FFF2-40B4-BE49-F238E27FC236}">
                <a16:creationId xmlns:a16="http://schemas.microsoft.com/office/drawing/2014/main" id="{0BFA3CEF-1D98-974F-025E-0093706EB72B}"/>
              </a:ext>
            </a:extLst>
          </p:cNvPr>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altLang="en-US">
                <a:solidFill>
                  <a:srgbClr val="000000"/>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There are approximately 350 heads on each thick filament, and each one forms about 5 cross-bridges each second.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7C07-2954-B14D-97A2-26903941C45B}"/>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424EE8-0EB9-FE98-23BF-F078CDCF5F1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5BF569C1-A028-EDF5-2B6D-4117F103D52F}"/>
              </a:ext>
            </a:extLst>
          </p:cNvPr>
          <p:cNvSpPr>
            <a:spLocks noGrp="1"/>
          </p:cNvSpPr>
          <p:nvPr>
            <p:ph type="sldNum" sz="quarter" idx="10"/>
          </p:nvPr>
        </p:nvSpPr>
        <p:spPr/>
        <p:txBody>
          <a:bodyPr/>
          <a:lstStyle>
            <a:lvl1pPr>
              <a:defRPr/>
            </a:lvl1pPr>
          </a:lstStyle>
          <a:p>
            <a:fld id="{82514C2A-FEC3-6343-9725-1D42D3C9A62C}" type="slidenum">
              <a:rPr lang="en-US" altLang="en-US"/>
              <a:pPr/>
              <a:t>‹#›</a:t>
            </a:fld>
            <a:endParaRPr lang="en-US" altLang="en-US"/>
          </a:p>
        </p:txBody>
      </p:sp>
    </p:spTree>
    <p:extLst>
      <p:ext uri="{BB962C8B-B14F-4D97-AF65-F5344CB8AC3E}">
        <p14:creationId xmlns:p14="http://schemas.microsoft.com/office/powerpoint/2010/main" val="2394537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A534-4504-1DAE-E521-10160A7DCF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754D2C-7176-3A45-69BE-C25C98444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4483138-B43A-0775-84B9-4B3BFBDD2A17}"/>
              </a:ext>
            </a:extLst>
          </p:cNvPr>
          <p:cNvSpPr>
            <a:spLocks noGrp="1"/>
          </p:cNvSpPr>
          <p:nvPr>
            <p:ph type="sldNum" sz="quarter" idx="10"/>
          </p:nvPr>
        </p:nvSpPr>
        <p:spPr/>
        <p:txBody>
          <a:bodyPr/>
          <a:lstStyle>
            <a:lvl1pPr>
              <a:defRPr/>
            </a:lvl1pPr>
          </a:lstStyle>
          <a:p>
            <a:fld id="{A093E3EC-061A-DC45-8974-D941B4292462}" type="slidenum">
              <a:rPr lang="en-US" altLang="en-US"/>
              <a:pPr/>
              <a:t>‹#›</a:t>
            </a:fld>
            <a:endParaRPr lang="en-US" altLang="en-US"/>
          </a:p>
        </p:txBody>
      </p:sp>
    </p:spTree>
    <p:extLst>
      <p:ext uri="{BB962C8B-B14F-4D97-AF65-F5344CB8AC3E}">
        <p14:creationId xmlns:p14="http://schemas.microsoft.com/office/powerpoint/2010/main" val="23616593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A03FC-3262-006B-A40F-B44486964A13}"/>
              </a:ext>
            </a:extLst>
          </p:cNvPr>
          <p:cNvSpPr>
            <a:spLocks noGrp="1"/>
          </p:cNvSpPr>
          <p:nvPr>
            <p:ph type="title" orient="vert"/>
          </p:nvPr>
        </p:nvSpPr>
        <p:spPr>
          <a:xfrm>
            <a:off x="6424613" y="1371600"/>
            <a:ext cx="1962150" cy="36083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0E51B6-9F1B-CB9C-3CC1-4F80CF1989A0}"/>
              </a:ext>
            </a:extLst>
          </p:cNvPr>
          <p:cNvSpPr>
            <a:spLocks noGrp="1"/>
          </p:cNvSpPr>
          <p:nvPr>
            <p:ph type="body" orient="vert" idx="1"/>
          </p:nvPr>
        </p:nvSpPr>
        <p:spPr>
          <a:xfrm>
            <a:off x="533400" y="1371600"/>
            <a:ext cx="5738813" cy="3608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545B2E-4856-5B53-78F1-F216D36E7141}"/>
              </a:ext>
            </a:extLst>
          </p:cNvPr>
          <p:cNvSpPr>
            <a:spLocks noGrp="1"/>
          </p:cNvSpPr>
          <p:nvPr>
            <p:ph type="sldNum" sz="quarter" idx="10"/>
          </p:nvPr>
        </p:nvSpPr>
        <p:spPr/>
        <p:txBody>
          <a:bodyPr/>
          <a:lstStyle>
            <a:lvl1pPr>
              <a:defRPr/>
            </a:lvl1pPr>
          </a:lstStyle>
          <a:p>
            <a:fld id="{DE4A791E-3C2F-4645-97DB-AC36EF980339}" type="slidenum">
              <a:rPr lang="en-US" altLang="en-US"/>
              <a:pPr/>
              <a:t>‹#›</a:t>
            </a:fld>
            <a:endParaRPr lang="en-US" altLang="en-US"/>
          </a:p>
        </p:txBody>
      </p:sp>
    </p:spTree>
    <p:extLst>
      <p:ext uri="{BB962C8B-B14F-4D97-AF65-F5344CB8AC3E}">
        <p14:creationId xmlns:p14="http://schemas.microsoft.com/office/powerpoint/2010/main" val="34721746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B3E6-D42B-0052-4F4F-5CDECD7C5C52}"/>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3FE97F-EBED-9E3E-BAB0-82555A47045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035F6218-4907-0296-D038-DAF1F64838D7}"/>
              </a:ext>
            </a:extLst>
          </p:cNvPr>
          <p:cNvSpPr>
            <a:spLocks noGrp="1"/>
          </p:cNvSpPr>
          <p:nvPr>
            <p:ph type="sldNum" sz="quarter" idx="10"/>
          </p:nvPr>
        </p:nvSpPr>
        <p:spPr/>
        <p:txBody>
          <a:bodyPr/>
          <a:lstStyle>
            <a:lvl1pPr>
              <a:defRPr/>
            </a:lvl1pPr>
          </a:lstStyle>
          <a:p>
            <a:fld id="{98A48BDD-4D64-8F4E-97FF-B3D34E3A7908}" type="slidenum">
              <a:rPr lang="en-US" altLang="en-US"/>
              <a:pPr/>
              <a:t>‹#›</a:t>
            </a:fld>
            <a:endParaRPr lang="en-US" altLang="en-US"/>
          </a:p>
        </p:txBody>
      </p:sp>
    </p:spTree>
    <p:extLst>
      <p:ext uri="{BB962C8B-B14F-4D97-AF65-F5344CB8AC3E}">
        <p14:creationId xmlns:p14="http://schemas.microsoft.com/office/powerpoint/2010/main" val="37055968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3CBA-4C2C-0B04-E56A-1A31AA6F4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3C7ED-B2F9-1CE4-5A5E-6EF87F232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4D65681-867D-09DE-16A8-49B4E9E45485}"/>
              </a:ext>
            </a:extLst>
          </p:cNvPr>
          <p:cNvSpPr>
            <a:spLocks noGrp="1"/>
          </p:cNvSpPr>
          <p:nvPr>
            <p:ph type="sldNum" sz="quarter" idx="10"/>
          </p:nvPr>
        </p:nvSpPr>
        <p:spPr/>
        <p:txBody>
          <a:bodyPr/>
          <a:lstStyle>
            <a:lvl1pPr>
              <a:defRPr/>
            </a:lvl1pPr>
          </a:lstStyle>
          <a:p>
            <a:fld id="{5B3CD6F8-A5A8-7142-8DFC-CF7F77A4CE35}" type="slidenum">
              <a:rPr lang="en-US" altLang="en-US"/>
              <a:pPr/>
              <a:t>‹#›</a:t>
            </a:fld>
            <a:endParaRPr lang="en-US" altLang="en-US"/>
          </a:p>
        </p:txBody>
      </p:sp>
    </p:spTree>
    <p:extLst>
      <p:ext uri="{BB962C8B-B14F-4D97-AF65-F5344CB8AC3E}">
        <p14:creationId xmlns:p14="http://schemas.microsoft.com/office/powerpoint/2010/main" val="22142919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FE1D0-CC17-D2DA-6E05-3148749054CF}"/>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0866B5-6A16-85FE-5F0B-BEBB5CA2B32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E674E45E-9CB2-2BD1-B9E9-66EFF09F2F62}"/>
              </a:ext>
            </a:extLst>
          </p:cNvPr>
          <p:cNvSpPr>
            <a:spLocks noGrp="1"/>
          </p:cNvSpPr>
          <p:nvPr>
            <p:ph type="sldNum" sz="quarter" idx="10"/>
          </p:nvPr>
        </p:nvSpPr>
        <p:spPr/>
        <p:txBody>
          <a:bodyPr/>
          <a:lstStyle>
            <a:lvl1pPr>
              <a:defRPr/>
            </a:lvl1pPr>
          </a:lstStyle>
          <a:p>
            <a:fld id="{5D98910A-07FA-CC4E-974E-A899B4F1A6C9}" type="slidenum">
              <a:rPr lang="en-US" altLang="en-US"/>
              <a:pPr/>
              <a:t>‹#›</a:t>
            </a:fld>
            <a:endParaRPr lang="en-US" altLang="en-US"/>
          </a:p>
        </p:txBody>
      </p:sp>
    </p:spTree>
    <p:extLst>
      <p:ext uri="{BB962C8B-B14F-4D97-AF65-F5344CB8AC3E}">
        <p14:creationId xmlns:p14="http://schemas.microsoft.com/office/powerpoint/2010/main" val="33853712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9C5B1-C8C1-82EF-324C-7258A34108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2A541A-9DDD-A74D-D361-A998B6DCC66D}"/>
              </a:ext>
            </a:extLst>
          </p:cNvPr>
          <p:cNvSpPr>
            <a:spLocks noGrp="1"/>
          </p:cNvSpPr>
          <p:nvPr>
            <p:ph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291FAD-C3ED-2B82-CD99-EB5E85D41A8F}"/>
              </a:ext>
            </a:extLst>
          </p:cNvPr>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7375531D-B3A1-C874-E75A-E9E279EE083F}"/>
              </a:ext>
            </a:extLst>
          </p:cNvPr>
          <p:cNvSpPr>
            <a:spLocks noGrp="1"/>
          </p:cNvSpPr>
          <p:nvPr>
            <p:ph type="sldNum" sz="quarter" idx="10"/>
          </p:nvPr>
        </p:nvSpPr>
        <p:spPr/>
        <p:txBody>
          <a:bodyPr/>
          <a:lstStyle>
            <a:lvl1pPr>
              <a:defRPr/>
            </a:lvl1pPr>
          </a:lstStyle>
          <a:p>
            <a:fld id="{7F0A5FAC-3EE4-064A-8682-C525F92CAA2A}" type="slidenum">
              <a:rPr lang="en-US" altLang="en-US"/>
              <a:pPr/>
              <a:t>‹#›</a:t>
            </a:fld>
            <a:endParaRPr lang="en-US" altLang="en-US"/>
          </a:p>
        </p:txBody>
      </p:sp>
    </p:spTree>
    <p:extLst>
      <p:ext uri="{BB962C8B-B14F-4D97-AF65-F5344CB8AC3E}">
        <p14:creationId xmlns:p14="http://schemas.microsoft.com/office/powerpoint/2010/main" val="11507376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1D80-40D6-546B-68CE-EA2B6101D8D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6B7E35-0558-8B46-1FBE-9AC30CFB0B0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310DFB-12E5-2B39-6B18-8ABC6DCBD24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379251-9046-1807-34AC-CC0C0D71171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74345D-0C57-B289-F85C-12B4AE53A59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F789BA6-89D2-16CE-6522-51E31AAAD7A9}"/>
              </a:ext>
            </a:extLst>
          </p:cNvPr>
          <p:cNvSpPr>
            <a:spLocks noGrp="1"/>
          </p:cNvSpPr>
          <p:nvPr>
            <p:ph type="sldNum" sz="quarter" idx="10"/>
          </p:nvPr>
        </p:nvSpPr>
        <p:spPr/>
        <p:txBody>
          <a:bodyPr/>
          <a:lstStyle>
            <a:lvl1pPr>
              <a:defRPr/>
            </a:lvl1pPr>
          </a:lstStyle>
          <a:p>
            <a:fld id="{5440D98E-EB05-0846-B61E-D882E1B2DEFE}" type="slidenum">
              <a:rPr lang="en-US" altLang="en-US"/>
              <a:pPr/>
              <a:t>‹#›</a:t>
            </a:fld>
            <a:endParaRPr lang="en-US" altLang="en-US"/>
          </a:p>
        </p:txBody>
      </p:sp>
    </p:spTree>
    <p:extLst>
      <p:ext uri="{BB962C8B-B14F-4D97-AF65-F5344CB8AC3E}">
        <p14:creationId xmlns:p14="http://schemas.microsoft.com/office/powerpoint/2010/main" val="181108109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A68A-C124-E0F8-74B1-0D93A389E26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4CBC36B-69DC-F65B-7B93-9273A1A37A32}"/>
              </a:ext>
            </a:extLst>
          </p:cNvPr>
          <p:cNvSpPr>
            <a:spLocks noGrp="1"/>
          </p:cNvSpPr>
          <p:nvPr>
            <p:ph type="sldNum" sz="quarter" idx="10"/>
          </p:nvPr>
        </p:nvSpPr>
        <p:spPr/>
        <p:txBody>
          <a:bodyPr/>
          <a:lstStyle>
            <a:lvl1pPr>
              <a:defRPr/>
            </a:lvl1pPr>
          </a:lstStyle>
          <a:p>
            <a:fld id="{4C530421-CD31-5F4D-A9EA-2DA048F83049}" type="slidenum">
              <a:rPr lang="en-US" altLang="en-US"/>
              <a:pPr/>
              <a:t>‹#›</a:t>
            </a:fld>
            <a:endParaRPr lang="en-US" altLang="en-US"/>
          </a:p>
        </p:txBody>
      </p:sp>
    </p:spTree>
    <p:extLst>
      <p:ext uri="{BB962C8B-B14F-4D97-AF65-F5344CB8AC3E}">
        <p14:creationId xmlns:p14="http://schemas.microsoft.com/office/powerpoint/2010/main" val="37590103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2FC44A-9665-80E3-3A1F-4C20E810F2C6}"/>
              </a:ext>
            </a:extLst>
          </p:cNvPr>
          <p:cNvSpPr>
            <a:spLocks noGrp="1"/>
          </p:cNvSpPr>
          <p:nvPr>
            <p:ph type="sldNum" sz="quarter" idx="10"/>
          </p:nvPr>
        </p:nvSpPr>
        <p:spPr/>
        <p:txBody>
          <a:bodyPr/>
          <a:lstStyle>
            <a:lvl1pPr>
              <a:defRPr/>
            </a:lvl1pPr>
          </a:lstStyle>
          <a:p>
            <a:fld id="{226922DB-8B76-304A-BC38-D1F6FE39CBED}" type="slidenum">
              <a:rPr lang="en-US" altLang="en-US"/>
              <a:pPr/>
              <a:t>‹#›</a:t>
            </a:fld>
            <a:endParaRPr lang="en-US" altLang="en-US"/>
          </a:p>
        </p:txBody>
      </p:sp>
    </p:spTree>
    <p:extLst>
      <p:ext uri="{BB962C8B-B14F-4D97-AF65-F5344CB8AC3E}">
        <p14:creationId xmlns:p14="http://schemas.microsoft.com/office/powerpoint/2010/main" val="12870779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7FB6-542E-BB7F-1F48-F9129BE36920}"/>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024AF7-8649-974C-E9CB-12208196327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FE6D07-20CE-4BDB-55FC-7A239104B51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34CEB4C1-6D4D-AFDF-C861-2035DE84BB16}"/>
              </a:ext>
            </a:extLst>
          </p:cNvPr>
          <p:cNvSpPr>
            <a:spLocks noGrp="1"/>
          </p:cNvSpPr>
          <p:nvPr>
            <p:ph type="sldNum" sz="quarter" idx="10"/>
          </p:nvPr>
        </p:nvSpPr>
        <p:spPr/>
        <p:txBody>
          <a:bodyPr/>
          <a:lstStyle>
            <a:lvl1pPr>
              <a:defRPr/>
            </a:lvl1pPr>
          </a:lstStyle>
          <a:p>
            <a:fld id="{50A23AE6-6A05-2744-BEC7-29F4CF4CF5A2}" type="slidenum">
              <a:rPr lang="en-US" altLang="en-US"/>
              <a:pPr/>
              <a:t>‹#›</a:t>
            </a:fld>
            <a:endParaRPr lang="en-US" altLang="en-US"/>
          </a:p>
        </p:txBody>
      </p:sp>
    </p:spTree>
    <p:extLst>
      <p:ext uri="{BB962C8B-B14F-4D97-AF65-F5344CB8AC3E}">
        <p14:creationId xmlns:p14="http://schemas.microsoft.com/office/powerpoint/2010/main" val="17976926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C230-F7AA-6FB1-3C36-23BAA0B54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A721E-6F20-1929-8DA3-7C768AE5E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F54DC21-87FC-DDEA-5FB6-3E2895689B06}"/>
              </a:ext>
            </a:extLst>
          </p:cNvPr>
          <p:cNvSpPr>
            <a:spLocks noGrp="1"/>
          </p:cNvSpPr>
          <p:nvPr>
            <p:ph type="sldNum" sz="quarter" idx="10"/>
          </p:nvPr>
        </p:nvSpPr>
        <p:spPr/>
        <p:txBody>
          <a:bodyPr/>
          <a:lstStyle>
            <a:lvl1pPr>
              <a:defRPr/>
            </a:lvl1pPr>
          </a:lstStyle>
          <a:p>
            <a:fld id="{0981D61D-B01E-4146-9602-A781F13863EB}" type="slidenum">
              <a:rPr lang="en-US" altLang="en-US"/>
              <a:pPr/>
              <a:t>‹#›</a:t>
            </a:fld>
            <a:endParaRPr lang="en-US" altLang="en-US"/>
          </a:p>
        </p:txBody>
      </p:sp>
    </p:spTree>
    <p:extLst>
      <p:ext uri="{BB962C8B-B14F-4D97-AF65-F5344CB8AC3E}">
        <p14:creationId xmlns:p14="http://schemas.microsoft.com/office/powerpoint/2010/main" val="145663813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1790-E5EE-262E-CC9B-676D7875B2D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3E5FB-6F6E-87E6-4448-B039CEF2805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E3B72B-32E9-DC55-F7DA-5EB434F6D3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D496D52-681F-7760-B00D-FF3C44EB41D1}"/>
              </a:ext>
            </a:extLst>
          </p:cNvPr>
          <p:cNvSpPr>
            <a:spLocks noGrp="1"/>
          </p:cNvSpPr>
          <p:nvPr>
            <p:ph type="sldNum" sz="quarter" idx="10"/>
          </p:nvPr>
        </p:nvSpPr>
        <p:spPr/>
        <p:txBody>
          <a:bodyPr/>
          <a:lstStyle>
            <a:lvl1pPr>
              <a:defRPr/>
            </a:lvl1pPr>
          </a:lstStyle>
          <a:p>
            <a:fld id="{257D59E0-C283-6947-9A32-33EFDC18C42D}" type="slidenum">
              <a:rPr lang="en-US" altLang="en-US"/>
              <a:pPr/>
              <a:t>‹#›</a:t>
            </a:fld>
            <a:endParaRPr lang="en-US" altLang="en-US"/>
          </a:p>
        </p:txBody>
      </p:sp>
    </p:spTree>
    <p:extLst>
      <p:ext uri="{BB962C8B-B14F-4D97-AF65-F5344CB8AC3E}">
        <p14:creationId xmlns:p14="http://schemas.microsoft.com/office/powerpoint/2010/main" val="36576140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81BB-5E30-E22E-7D61-55DDBAF2AB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D9E308-B59F-8E6D-B523-B140D3AD2B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A2502DE-ADAF-34C7-20EE-2B40DC724EBC}"/>
              </a:ext>
            </a:extLst>
          </p:cNvPr>
          <p:cNvSpPr>
            <a:spLocks noGrp="1"/>
          </p:cNvSpPr>
          <p:nvPr>
            <p:ph type="sldNum" sz="quarter" idx="10"/>
          </p:nvPr>
        </p:nvSpPr>
        <p:spPr/>
        <p:txBody>
          <a:bodyPr/>
          <a:lstStyle>
            <a:lvl1pPr>
              <a:defRPr/>
            </a:lvl1pPr>
          </a:lstStyle>
          <a:p>
            <a:fld id="{CDCAA72A-69D8-9840-AEE3-6B308DEB925F}" type="slidenum">
              <a:rPr lang="en-US" altLang="en-US"/>
              <a:pPr/>
              <a:t>‹#›</a:t>
            </a:fld>
            <a:endParaRPr lang="en-US" altLang="en-US"/>
          </a:p>
        </p:txBody>
      </p:sp>
    </p:spTree>
    <p:extLst>
      <p:ext uri="{BB962C8B-B14F-4D97-AF65-F5344CB8AC3E}">
        <p14:creationId xmlns:p14="http://schemas.microsoft.com/office/powerpoint/2010/main" val="1464770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C7DB49-94DB-44E9-A7C3-3B7B8B6BC878}"/>
              </a:ext>
            </a:extLst>
          </p:cNvPr>
          <p:cNvSpPr>
            <a:spLocks noGrp="1"/>
          </p:cNvSpPr>
          <p:nvPr>
            <p:ph type="title" orient="vert"/>
          </p:nvPr>
        </p:nvSpPr>
        <p:spPr>
          <a:xfrm>
            <a:off x="6629400" y="703263"/>
            <a:ext cx="2057400" cy="56213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98166D-97C6-BD74-AAB3-BE53A0C28C0E}"/>
              </a:ext>
            </a:extLst>
          </p:cNvPr>
          <p:cNvSpPr>
            <a:spLocks noGrp="1"/>
          </p:cNvSpPr>
          <p:nvPr>
            <p:ph type="body" orient="vert" idx="1"/>
          </p:nvPr>
        </p:nvSpPr>
        <p:spPr>
          <a:xfrm>
            <a:off x="457200" y="703263"/>
            <a:ext cx="6019800" cy="5621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4DA6EF8-8AB1-9AD6-4D8B-2D9F23349D63}"/>
              </a:ext>
            </a:extLst>
          </p:cNvPr>
          <p:cNvSpPr>
            <a:spLocks noGrp="1"/>
          </p:cNvSpPr>
          <p:nvPr>
            <p:ph type="sldNum" sz="quarter" idx="10"/>
          </p:nvPr>
        </p:nvSpPr>
        <p:spPr/>
        <p:txBody>
          <a:bodyPr/>
          <a:lstStyle>
            <a:lvl1pPr>
              <a:defRPr/>
            </a:lvl1pPr>
          </a:lstStyle>
          <a:p>
            <a:fld id="{8456414C-E004-9249-A7D3-1A882DD1DBCA}" type="slidenum">
              <a:rPr lang="en-US" altLang="en-US"/>
              <a:pPr/>
              <a:t>‹#›</a:t>
            </a:fld>
            <a:endParaRPr lang="en-US" altLang="en-US"/>
          </a:p>
        </p:txBody>
      </p:sp>
    </p:spTree>
    <p:extLst>
      <p:ext uri="{BB962C8B-B14F-4D97-AF65-F5344CB8AC3E}">
        <p14:creationId xmlns:p14="http://schemas.microsoft.com/office/powerpoint/2010/main" val="29259243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7D99-401E-1227-6DBC-D5D4ABD4CA18}"/>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5FB69E-B8C0-7EB3-1FF3-F1A57F4AABC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275975B7-1A28-BDBA-86EF-6729DB0A74A1}"/>
              </a:ext>
            </a:extLst>
          </p:cNvPr>
          <p:cNvSpPr>
            <a:spLocks noGrp="1"/>
          </p:cNvSpPr>
          <p:nvPr>
            <p:ph type="sldNum" sz="quarter" idx="10"/>
          </p:nvPr>
        </p:nvSpPr>
        <p:spPr/>
        <p:txBody>
          <a:bodyPr/>
          <a:lstStyle>
            <a:lvl1pPr>
              <a:defRPr/>
            </a:lvl1pPr>
          </a:lstStyle>
          <a:p>
            <a:fld id="{1404A656-F424-4347-ABCF-93D88473DC1F}" type="slidenum">
              <a:rPr lang="en-US" altLang="en-US"/>
              <a:pPr/>
              <a:t>‹#›</a:t>
            </a:fld>
            <a:endParaRPr lang="en-US" altLang="en-US"/>
          </a:p>
        </p:txBody>
      </p:sp>
    </p:spTree>
    <p:extLst>
      <p:ext uri="{BB962C8B-B14F-4D97-AF65-F5344CB8AC3E}">
        <p14:creationId xmlns:p14="http://schemas.microsoft.com/office/powerpoint/2010/main" val="37879968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ED98-EA49-84FC-30B1-C4526B1E62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258C9D-F705-4497-D86F-197C60C54EF6}"/>
              </a:ext>
            </a:extLst>
          </p:cNvPr>
          <p:cNvSpPr>
            <a:spLocks noGrp="1"/>
          </p:cNvSpPr>
          <p:nvPr>
            <p:ph sz="half" idx="1"/>
          </p:nvPr>
        </p:nvSpPr>
        <p:spPr>
          <a:xfrm>
            <a:off x="533400" y="3227388"/>
            <a:ext cx="3849688"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84CADA-2282-C8DE-C738-1E76F809EB95}"/>
              </a:ext>
            </a:extLst>
          </p:cNvPr>
          <p:cNvSpPr>
            <a:spLocks noGrp="1"/>
          </p:cNvSpPr>
          <p:nvPr>
            <p:ph sz="half" idx="2"/>
          </p:nvPr>
        </p:nvSpPr>
        <p:spPr>
          <a:xfrm>
            <a:off x="4535488" y="3227388"/>
            <a:ext cx="3851275"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872864D-DF7F-8D8D-DF91-73417920F7A5}"/>
              </a:ext>
            </a:extLst>
          </p:cNvPr>
          <p:cNvSpPr>
            <a:spLocks noGrp="1"/>
          </p:cNvSpPr>
          <p:nvPr>
            <p:ph type="sldNum" sz="quarter" idx="10"/>
          </p:nvPr>
        </p:nvSpPr>
        <p:spPr/>
        <p:txBody>
          <a:bodyPr/>
          <a:lstStyle>
            <a:lvl1pPr>
              <a:defRPr/>
            </a:lvl1pPr>
          </a:lstStyle>
          <a:p>
            <a:fld id="{DEA000A9-60AE-2F46-B7EC-69282F8DD7DE}" type="slidenum">
              <a:rPr lang="en-US" altLang="en-US"/>
              <a:pPr/>
              <a:t>‹#›</a:t>
            </a:fld>
            <a:endParaRPr lang="en-US" altLang="en-US"/>
          </a:p>
        </p:txBody>
      </p:sp>
    </p:spTree>
    <p:extLst>
      <p:ext uri="{BB962C8B-B14F-4D97-AF65-F5344CB8AC3E}">
        <p14:creationId xmlns:p14="http://schemas.microsoft.com/office/powerpoint/2010/main" val="19935064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E31B-349D-73E1-B070-4D851D25A02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275A71-AE87-85C7-E02B-89F3D05F81A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E367CD-DCED-20E0-B9D6-632EF9ECD0F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640661-F537-C830-B26D-3FDCB564C95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F4BB31-6098-D121-23B0-D41DDEC43B2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6F66676-D837-AA57-F671-449DB7996E3B}"/>
              </a:ext>
            </a:extLst>
          </p:cNvPr>
          <p:cNvSpPr>
            <a:spLocks noGrp="1"/>
          </p:cNvSpPr>
          <p:nvPr>
            <p:ph type="sldNum" sz="quarter" idx="10"/>
          </p:nvPr>
        </p:nvSpPr>
        <p:spPr/>
        <p:txBody>
          <a:bodyPr/>
          <a:lstStyle>
            <a:lvl1pPr>
              <a:defRPr/>
            </a:lvl1pPr>
          </a:lstStyle>
          <a:p>
            <a:fld id="{D87A1325-C882-D740-A6AC-848EBEF7B785}" type="slidenum">
              <a:rPr lang="en-US" altLang="en-US"/>
              <a:pPr/>
              <a:t>‹#›</a:t>
            </a:fld>
            <a:endParaRPr lang="en-US" altLang="en-US"/>
          </a:p>
        </p:txBody>
      </p:sp>
    </p:spTree>
    <p:extLst>
      <p:ext uri="{BB962C8B-B14F-4D97-AF65-F5344CB8AC3E}">
        <p14:creationId xmlns:p14="http://schemas.microsoft.com/office/powerpoint/2010/main" val="23569632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4FC3-45B9-8753-0541-CD5AC9EEBBE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9C5611-F7EB-EFCC-0375-AA13EAEE1E22}"/>
              </a:ext>
            </a:extLst>
          </p:cNvPr>
          <p:cNvSpPr>
            <a:spLocks noGrp="1"/>
          </p:cNvSpPr>
          <p:nvPr>
            <p:ph type="sldNum" sz="quarter" idx="10"/>
          </p:nvPr>
        </p:nvSpPr>
        <p:spPr/>
        <p:txBody>
          <a:bodyPr/>
          <a:lstStyle>
            <a:lvl1pPr>
              <a:defRPr/>
            </a:lvl1pPr>
          </a:lstStyle>
          <a:p>
            <a:fld id="{AB15F5D4-FEC0-3346-B781-3EC073873807}" type="slidenum">
              <a:rPr lang="en-US" altLang="en-US"/>
              <a:pPr/>
              <a:t>‹#›</a:t>
            </a:fld>
            <a:endParaRPr lang="en-US" altLang="en-US"/>
          </a:p>
        </p:txBody>
      </p:sp>
    </p:spTree>
    <p:extLst>
      <p:ext uri="{BB962C8B-B14F-4D97-AF65-F5344CB8AC3E}">
        <p14:creationId xmlns:p14="http://schemas.microsoft.com/office/powerpoint/2010/main" val="12811169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46F92A-34A5-08CC-097E-C1129000D1E4}"/>
              </a:ext>
            </a:extLst>
          </p:cNvPr>
          <p:cNvSpPr>
            <a:spLocks noGrp="1"/>
          </p:cNvSpPr>
          <p:nvPr>
            <p:ph type="sldNum" sz="quarter" idx="10"/>
          </p:nvPr>
        </p:nvSpPr>
        <p:spPr/>
        <p:txBody>
          <a:bodyPr/>
          <a:lstStyle>
            <a:lvl1pPr>
              <a:defRPr/>
            </a:lvl1pPr>
          </a:lstStyle>
          <a:p>
            <a:fld id="{AAB332C9-C51D-2B4C-B5E6-F0E894DA3098}" type="slidenum">
              <a:rPr lang="en-US" altLang="en-US"/>
              <a:pPr/>
              <a:t>‹#›</a:t>
            </a:fld>
            <a:endParaRPr lang="en-US" altLang="en-US"/>
          </a:p>
        </p:txBody>
      </p:sp>
    </p:spTree>
    <p:extLst>
      <p:ext uri="{BB962C8B-B14F-4D97-AF65-F5344CB8AC3E}">
        <p14:creationId xmlns:p14="http://schemas.microsoft.com/office/powerpoint/2010/main" val="38117187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B2CD-2679-8211-0F68-830D1C7ADFED}"/>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414FA5-F9FD-A4C5-78B7-98AA295D449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02A5DD-628B-3531-1C25-5A0476DF8B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5CE48C56-0635-8A2D-7173-271E093C4DB0}"/>
              </a:ext>
            </a:extLst>
          </p:cNvPr>
          <p:cNvSpPr>
            <a:spLocks noGrp="1"/>
          </p:cNvSpPr>
          <p:nvPr>
            <p:ph type="sldNum" sz="quarter" idx="10"/>
          </p:nvPr>
        </p:nvSpPr>
        <p:spPr/>
        <p:txBody>
          <a:bodyPr/>
          <a:lstStyle>
            <a:lvl1pPr>
              <a:defRPr/>
            </a:lvl1pPr>
          </a:lstStyle>
          <a:p>
            <a:fld id="{5FADEDF4-1448-D44C-B362-9E2B81F06F4D}" type="slidenum">
              <a:rPr lang="en-US" altLang="en-US"/>
              <a:pPr/>
              <a:t>‹#›</a:t>
            </a:fld>
            <a:endParaRPr lang="en-US" altLang="en-US"/>
          </a:p>
        </p:txBody>
      </p:sp>
    </p:spTree>
    <p:extLst>
      <p:ext uri="{BB962C8B-B14F-4D97-AF65-F5344CB8AC3E}">
        <p14:creationId xmlns:p14="http://schemas.microsoft.com/office/powerpoint/2010/main" val="39702205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82BB-970B-7EF4-4859-2D205CF9215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D32F0-972B-0D52-CA40-BDF5E3A9C1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51F8AE-2FAC-692A-4A8A-E8A1CDAA2BD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8CB6933-B25F-E296-4649-1E1A91669ED4}"/>
              </a:ext>
            </a:extLst>
          </p:cNvPr>
          <p:cNvSpPr>
            <a:spLocks noGrp="1"/>
          </p:cNvSpPr>
          <p:nvPr>
            <p:ph type="sldNum" sz="quarter" idx="10"/>
          </p:nvPr>
        </p:nvSpPr>
        <p:spPr/>
        <p:txBody>
          <a:bodyPr/>
          <a:lstStyle>
            <a:lvl1pPr>
              <a:defRPr/>
            </a:lvl1pPr>
          </a:lstStyle>
          <a:p>
            <a:fld id="{C8331CB4-54D4-6341-80A1-5682FDEBF3C5}" type="slidenum">
              <a:rPr lang="en-US" altLang="en-US"/>
              <a:pPr/>
              <a:t>‹#›</a:t>
            </a:fld>
            <a:endParaRPr lang="en-US" altLang="en-US"/>
          </a:p>
        </p:txBody>
      </p:sp>
    </p:spTree>
    <p:extLst>
      <p:ext uri="{BB962C8B-B14F-4D97-AF65-F5344CB8AC3E}">
        <p14:creationId xmlns:p14="http://schemas.microsoft.com/office/powerpoint/2010/main" val="22607606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DDDC68BE-08F2-700E-5CFE-CD2D401FD12A}"/>
              </a:ext>
            </a:extLst>
          </p:cNvPr>
          <p:cNvSpPr>
            <a:spLocks noGrp="1" noChangeArrowheads="1"/>
          </p:cNvSpPr>
          <p:nvPr>
            <p:ph type="title"/>
          </p:nvPr>
        </p:nvSpPr>
        <p:spPr bwMode="auto">
          <a:xfrm>
            <a:off x="533400" y="1371600"/>
            <a:ext cx="7850188"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alibri Bold" charset="0"/>
              </a:rPr>
              <a:t>Click to edit Master title style</a:t>
            </a:r>
          </a:p>
        </p:txBody>
      </p:sp>
      <p:sp>
        <p:nvSpPr>
          <p:cNvPr id="1026" name="Rectangle 2">
            <a:extLst>
              <a:ext uri="{FF2B5EF4-FFF2-40B4-BE49-F238E27FC236}">
                <a16:creationId xmlns:a16="http://schemas.microsoft.com/office/drawing/2014/main" id="{72C5CC51-054C-0119-1A46-B05CBABB0FA6}"/>
              </a:ext>
            </a:extLst>
          </p:cNvPr>
          <p:cNvSpPr>
            <a:spLocks noGrp="1" noChangeArrowheads="1"/>
          </p:cNvSpPr>
          <p:nvPr>
            <p:ph type="body" idx="1"/>
          </p:nvPr>
        </p:nvSpPr>
        <p:spPr bwMode="auto">
          <a:xfrm>
            <a:off x="533400" y="3227388"/>
            <a:ext cx="7853363"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nstantia" panose="02030602050306030303" pitchFamily="18" charset="0"/>
              </a:rPr>
              <a:t>Click to edit Master text styles</a:t>
            </a:r>
          </a:p>
          <a:p>
            <a:pPr lvl="1"/>
            <a:r>
              <a:rPr lang="en-US" altLang="en-US">
                <a:sym typeface="Constantia" panose="02030602050306030303" pitchFamily="18" charset="0"/>
              </a:rPr>
              <a:t>Second level</a:t>
            </a:r>
          </a:p>
          <a:p>
            <a:pPr lvl="2"/>
            <a:r>
              <a:rPr lang="en-US" altLang="en-US">
                <a:sym typeface="Constantia" panose="02030602050306030303" pitchFamily="18" charset="0"/>
              </a:rPr>
              <a:t>Third level</a:t>
            </a:r>
          </a:p>
          <a:p>
            <a:pPr lvl="3"/>
            <a:r>
              <a:rPr lang="en-US" altLang="en-US">
                <a:sym typeface="Constantia" panose="02030602050306030303" pitchFamily="18" charset="0"/>
              </a:rPr>
              <a:t>Fourth level</a:t>
            </a:r>
          </a:p>
          <a:p>
            <a:pPr lvl="4"/>
            <a:r>
              <a:rPr lang="en-US" altLang="en-US">
                <a:sym typeface="Constantia" panose="02030602050306030303" pitchFamily="18" charset="0"/>
              </a:rPr>
              <a:t>Fifth level</a:t>
            </a:r>
          </a:p>
        </p:txBody>
      </p:sp>
      <p:sp>
        <p:nvSpPr>
          <p:cNvPr id="1027" name="Text Box 3">
            <a:extLst>
              <a:ext uri="{FF2B5EF4-FFF2-40B4-BE49-F238E27FC236}">
                <a16:creationId xmlns:a16="http://schemas.microsoft.com/office/drawing/2014/main" id="{4F477306-98CD-7588-45AB-8CD49A31A0CD}"/>
              </a:ext>
            </a:extLst>
          </p:cNvPr>
          <p:cNvSpPr txBox="1">
            <a:spLocks noGrp="1" noChangeArrowheads="1"/>
          </p:cNvSpPr>
          <p:nvPr>
            <p:ph type="sldNum" sz="quarter" idx="4"/>
          </p:nvPr>
        </p:nvSpPr>
        <p:spPr bwMode="auto">
          <a:xfrm>
            <a:off x="8543925" y="6543675"/>
            <a:ext cx="1428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rgbClr val="646267"/>
                </a:solidFill>
                <a:latin typeface="+mn-lt"/>
                <a:ea typeface="Constantia" panose="02030602050306030303" pitchFamily="18" charset="0"/>
                <a:cs typeface="Constantia" panose="02030602050306030303" pitchFamily="18" charset="0"/>
                <a:sym typeface="Constantia" panose="02030602050306030303" pitchFamily="18" charset="0"/>
              </a:defRPr>
            </a:lvl1pPr>
          </a:lstStyle>
          <a:p>
            <a:fld id="{D977E4F5-CE37-F946-85BC-97E7DB5D446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hdr="0" ftr="0" dt="0"/>
  <p:txStyles>
    <p:titleStyle>
      <a:lvl1pPr algn="r" rtl="0" fontAlgn="base">
        <a:spcBef>
          <a:spcPct val="0"/>
        </a:spcBef>
        <a:spcAft>
          <a:spcPct val="0"/>
        </a:spcAft>
        <a:defRPr sz="5600" kern="1200">
          <a:solidFill>
            <a:srgbClr val="98CFE2"/>
          </a:solidFill>
          <a:effectLst>
            <a:outerShdw blurRad="38100" dist="38100" dir="2700000" algn="tl">
              <a:srgbClr val="C0C0C0"/>
            </a:outerShdw>
          </a:effectLst>
          <a:latin typeface="+mj-lt"/>
          <a:ea typeface="+mj-ea"/>
          <a:cs typeface="+mj-cs"/>
          <a:sym typeface="Calibri Bold" charset="0"/>
        </a:defRPr>
      </a:lvl1pPr>
      <a:lvl2pPr algn="r" rtl="0" fontAlgn="base">
        <a:spcBef>
          <a:spcPct val="0"/>
        </a:spcBef>
        <a:spcAft>
          <a:spcPct val="0"/>
        </a:spcAft>
        <a:defRPr sz="5600">
          <a:solidFill>
            <a:srgbClr val="98CFE2"/>
          </a:solidFill>
          <a:effectLst>
            <a:outerShdw blurRad="38100" dist="38100" dir="2700000" algn="tl">
              <a:srgbClr val="C0C0C0"/>
            </a:outerShdw>
          </a:effectLst>
          <a:latin typeface="Calibri Bold" charset="0"/>
          <a:ea typeface="ヒラギノ角ゴ ProN W6" charset="0"/>
          <a:cs typeface="ヒラギノ角ゴ ProN W6" charset="0"/>
          <a:sym typeface="Calibri Bold" charset="0"/>
        </a:defRPr>
      </a:lvl2pPr>
      <a:lvl3pPr algn="r" rtl="0" fontAlgn="base">
        <a:spcBef>
          <a:spcPct val="0"/>
        </a:spcBef>
        <a:spcAft>
          <a:spcPct val="0"/>
        </a:spcAft>
        <a:defRPr sz="5600">
          <a:solidFill>
            <a:srgbClr val="98CFE2"/>
          </a:solidFill>
          <a:effectLst>
            <a:outerShdw blurRad="38100" dist="38100" dir="2700000" algn="tl">
              <a:srgbClr val="C0C0C0"/>
            </a:outerShdw>
          </a:effectLst>
          <a:latin typeface="Calibri Bold" charset="0"/>
          <a:ea typeface="ヒラギノ角ゴ ProN W6" charset="0"/>
          <a:cs typeface="ヒラギノ角ゴ ProN W6" charset="0"/>
          <a:sym typeface="Calibri Bold" charset="0"/>
        </a:defRPr>
      </a:lvl3pPr>
      <a:lvl4pPr algn="r" rtl="0" fontAlgn="base">
        <a:spcBef>
          <a:spcPct val="0"/>
        </a:spcBef>
        <a:spcAft>
          <a:spcPct val="0"/>
        </a:spcAft>
        <a:defRPr sz="5600">
          <a:solidFill>
            <a:srgbClr val="98CFE2"/>
          </a:solidFill>
          <a:effectLst>
            <a:outerShdw blurRad="38100" dist="38100" dir="2700000" algn="tl">
              <a:srgbClr val="C0C0C0"/>
            </a:outerShdw>
          </a:effectLst>
          <a:latin typeface="Calibri Bold" charset="0"/>
          <a:ea typeface="ヒラギノ角ゴ ProN W6" charset="0"/>
          <a:cs typeface="ヒラギノ角ゴ ProN W6" charset="0"/>
          <a:sym typeface="Calibri Bold" charset="0"/>
        </a:defRPr>
      </a:lvl4pPr>
      <a:lvl5pPr algn="r" rtl="0" fontAlgn="base">
        <a:spcBef>
          <a:spcPct val="0"/>
        </a:spcBef>
        <a:spcAft>
          <a:spcPct val="0"/>
        </a:spcAft>
        <a:defRPr sz="5600">
          <a:solidFill>
            <a:srgbClr val="98CFE2"/>
          </a:solidFill>
          <a:effectLst>
            <a:outerShdw blurRad="38100" dist="38100" dir="2700000" algn="tl">
              <a:srgbClr val="C0C0C0"/>
            </a:outerShdw>
          </a:effectLst>
          <a:latin typeface="Calibri Bold" charset="0"/>
          <a:ea typeface="ヒラギノ角ゴ ProN W6" charset="0"/>
          <a:cs typeface="ヒラギノ角ゴ ProN W6" charset="0"/>
          <a:sym typeface="Calibri Bold" charset="0"/>
        </a:defRPr>
      </a:lvl5pPr>
      <a:lvl6pPr marL="457200" algn="r" rtl="0" fontAlgn="base">
        <a:spcBef>
          <a:spcPct val="0"/>
        </a:spcBef>
        <a:spcAft>
          <a:spcPct val="0"/>
        </a:spcAft>
        <a:defRPr sz="5600">
          <a:solidFill>
            <a:srgbClr val="98CFE2"/>
          </a:solidFill>
          <a:effectLst>
            <a:outerShdw blurRad="38100" dist="38100" dir="2700000" algn="tl">
              <a:srgbClr val="C0C0C0"/>
            </a:outerShdw>
          </a:effectLst>
          <a:latin typeface="Calibri Bold" charset="0"/>
          <a:ea typeface="ヒラギノ角ゴ ProN W6" charset="0"/>
          <a:cs typeface="ヒラギノ角ゴ ProN W6" charset="0"/>
          <a:sym typeface="Calibri Bold" charset="0"/>
        </a:defRPr>
      </a:lvl6pPr>
      <a:lvl7pPr marL="914400" algn="r" rtl="0" fontAlgn="base">
        <a:spcBef>
          <a:spcPct val="0"/>
        </a:spcBef>
        <a:spcAft>
          <a:spcPct val="0"/>
        </a:spcAft>
        <a:defRPr sz="5600">
          <a:solidFill>
            <a:srgbClr val="98CFE2"/>
          </a:solidFill>
          <a:effectLst>
            <a:outerShdw blurRad="38100" dist="38100" dir="2700000" algn="tl">
              <a:srgbClr val="C0C0C0"/>
            </a:outerShdw>
          </a:effectLst>
          <a:latin typeface="Calibri Bold" charset="0"/>
          <a:ea typeface="ヒラギノ角ゴ ProN W6" charset="0"/>
          <a:cs typeface="ヒラギノ角ゴ ProN W6" charset="0"/>
          <a:sym typeface="Calibri Bold" charset="0"/>
        </a:defRPr>
      </a:lvl7pPr>
      <a:lvl8pPr marL="1371600" algn="r" rtl="0" fontAlgn="base">
        <a:spcBef>
          <a:spcPct val="0"/>
        </a:spcBef>
        <a:spcAft>
          <a:spcPct val="0"/>
        </a:spcAft>
        <a:defRPr sz="5600">
          <a:solidFill>
            <a:srgbClr val="98CFE2"/>
          </a:solidFill>
          <a:effectLst>
            <a:outerShdw blurRad="38100" dist="38100" dir="2700000" algn="tl">
              <a:srgbClr val="C0C0C0"/>
            </a:outerShdw>
          </a:effectLst>
          <a:latin typeface="Calibri Bold" charset="0"/>
          <a:ea typeface="ヒラギノ角ゴ ProN W6" charset="0"/>
          <a:cs typeface="ヒラギノ角ゴ ProN W6" charset="0"/>
          <a:sym typeface="Calibri Bold" charset="0"/>
        </a:defRPr>
      </a:lvl8pPr>
      <a:lvl9pPr marL="1828800" algn="r" rtl="0" fontAlgn="base">
        <a:spcBef>
          <a:spcPct val="0"/>
        </a:spcBef>
        <a:spcAft>
          <a:spcPct val="0"/>
        </a:spcAft>
        <a:defRPr sz="5600">
          <a:solidFill>
            <a:srgbClr val="98CFE2"/>
          </a:solidFill>
          <a:effectLst>
            <a:outerShdw blurRad="38100" dist="38100" dir="2700000" algn="tl">
              <a:srgbClr val="C0C0C0"/>
            </a:outerShdw>
          </a:effectLst>
          <a:latin typeface="Calibri Bold" charset="0"/>
          <a:ea typeface="ヒラギノ角ゴ ProN W6" charset="0"/>
          <a:cs typeface="ヒラギノ角ゴ ProN W6" charset="0"/>
          <a:sym typeface="Calibri Bold" charset="0"/>
        </a:defRPr>
      </a:lvl9pPr>
    </p:titleStyle>
    <p:bodyStyle>
      <a:lvl1pPr algn="r" rtl="0" fontAlgn="base">
        <a:spcBef>
          <a:spcPts val="600"/>
        </a:spcBef>
        <a:spcAft>
          <a:spcPct val="0"/>
        </a:spcAft>
        <a:defRPr sz="2600" kern="1200">
          <a:solidFill>
            <a:schemeClr val="tx1"/>
          </a:solidFill>
          <a:latin typeface="+mn-lt"/>
          <a:ea typeface="+mn-ea"/>
          <a:cs typeface="+mn-cs"/>
          <a:sym typeface="Constantia" panose="02030602050306030303" pitchFamily="18" charset="0"/>
        </a:defRPr>
      </a:lvl1pPr>
      <a:lvl2pPr marL="457200" algn="ctr" rtl="0" fontAlgn="base">
        <a:spcBef>
          <a:spcPts val="600"/>
        </a:spcBef>
        <a:spcAft>
          <a:spcPct val="0"/>
        </a:spcAft>
        <a:defRPr sz="2400" kern="1200">
          <a:solidFill>
            <a:schemeClr val="tx1"/>
          </a:solidFill>
          <a:latin typeface="+mn-lt"/>
          <a:ea typeface="+mn-ea"/>
          <a:cs typeface="+mn-cs"/>
          <a:sym typeface="Constantia" panose="02030602050306030303" pitchFamily="18" charset="0"/>
        </a:defRPr>
      </a:lvl2pPr>
      <a:lvl3pPr marL="914400" algn="ctr" rtl="0" fontAlgn="base">
        <a:spcBef>
          <a:spcPts val="500"/>
        </a:spcBef>
        <a:spcAft>
          <a:spcPct val="0"/>
        </a:spcAft>
        <a:defRPr sz="2100" kern="1200">
          <a:solidFill>
            <a:schemeClr val="tx1"/>
          </a:solidFill>
          <a:latin typeface="+mn-lt"/>
          <a:ea typeface="+mn-ea"/>
          <a:cs typeface="+mn-cs"/>
          <a:sym typeface="Constantia" panose="02030602050306030303" pitchFamily="18" charset="0"/>
        </a:defRPr>
      </a:lvl3pPr>
      <a:lvl4pPr marL="1371600" algn="ctr" rtl="0" fontAlgn="base">
        <a:spcBef>
          <a:spcPts val="500"/>
        </a:spcBef>
        <a:spcAft>
          <a:spcPct val="0"/>
        </a:spcAft>
        <a:defRPr sz="2000" kern="1200">
          <a:solidFill>
            <a:schemeClr val="tx1"/>
          </a:solidFill>
          <a:latin typeface="+mn-lt"/>
          <a:ea typeface="+mn-ea"/>
          <a:cs typeface="+mn-cs"/>
          <a:sym typeface="Constantia" panose="02030602050306030303" pitchFamily="18" charset="0"/>
        </a:defRPr>
      </a:lvl4pPr>
      <a:lvl5pPr marL="1828800" algn="ctr" rtl="0" fontAlgn="base">
        <a:spcBef>
          <a:spcPts val="500"/>
        </a:spcBef>
        <a:spcAft>
          <a:spcPct val="0"/>
        </a:spcAft>
        <a:defRPr sz="2000" kern="1200">
          <a:solidFill>
            <a:schemeClr val="tx1"/>
          </a:solidFill>
          <a:latin typeface="+mn-lt"/>
          <a:ea typeface="+mn-ea"/>
          <a:cs typeface="+mn-cs"/>
          <a:sym typeface="Constantia" panose="02030602050306030303"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829FA3D4-9911-EF41-BB74-F4EBF66B0A67}"/>
              </a:ext>
            </a:extLst>
          </p:cNvPr>
          <p:cNvSpPr>
            <a:spLocks noGrp="1" noChangeArrowheads="1"/>
          </p:cNvSpPr>
          <p:nvPr>
            <p:ph type="title"/>
          </p:nvPr>
        </p:nvSpPr>
        <p:spPr bwMode="auto">
          <a:xfrm>
            <a:off x="457200" y="70326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alibri" panose="020F0502020204030204" pitchFamily="34" charset="0"/>
              </a:rPr>
              <a:t>Click to edit Master title style</a:t>
            </a:r>
          </a:p>
        </p:txBody>
      </p:sp>
      <p:sp>
        <p:nvSpPr>
          <p:cNvPr id="2050" name="Rectangle 2">
            <a:extLst>
              <a:ext uri="{FF2B5EF4-FFF2-40B4-BE49-F238E27FC236}">
                <a16:creationId xmlns:a16="http://schemas.microsoft.com/office/drawing/2014/main" id="{536F8ECC-B3B6-6826-2A27-B49220F1994F}"/>
              </a:ext>
            </a:extLst>
          </p:cNvPr>
          <p:cNvSpPr>
            <a:spLocks noGrp="1" noChangeArrowheads="1"/>
          </p:cNvSpPr>
          <p:nvPr>
            <p:ph type="body" idx="1"/>
          </p:nvPr>
        </p:nvSpPr>
        <p:spPr bwMode="auto">
          <a:xfrm>
            <a:off x="457200" y="1935163"/>
            <a:ext cx="8229600" cy="438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en-US">
                <a:sym typeface="Constantia" panose="02030602050306030303" pitchFamily="18" charset="0"/>
              </a:rPr>
              <a:t>Click to edit Master text styles</a:t>
            </a:r>
          </a:p>
          <a:p>
            <a:pPr lvl="1"/>
            <a:r>
              <a:rPr lang="en-US" altLang="en-US">
                <a:sym typeface="Constantia" panose="02030602050306030303" pitchFamily="18" charset="0"/>
              </a:rPr>
              <a:t>Second level</a:t>
            </a:r>
          </a:p>
          <a:p>
            <a:pPr lvl="2"/>
            <a:r>
              <a:rPr lang="en-US" altLang="en-US">
                <a:sym typeface="Constantia" panose="02030602050306030303" pitchFamily="18" charset="0"/>
              </a:rPr>
              <a:t>Third level</a:t>
            </a:r>
          </a:p>
          <a:p>
            <a:pPr lvl="3"/>
            <a:r>
              <a:rPr lang="en-US" altLang="en-US">
                <a:sym typeface="Constantia" panose="02030602050306030303" pitchFamily="18" charset="0"/>
              </a:rPr>
              <a:t>Fourth level</a:t>
            </a:r>
          </a:p>
          <a:p>
            <a:pPr lvl="4"/>
            <a:r>
              <a:rPr lang="en-US" altLang="en-US">
                <a:sym typeface="Constantia" panose="02030602050306030303" pitchFamily="18" charset="0"/>
              </a:rPr>
              <a:t>Fifth level</a:t>
            </a:r>
          </a:p>
        </p:txBody>
      </p:sp>
      <p:sp>
        <p:nvSpPr>
          <p:cNvPr id="2051" name="Text Box 3">
            <a:extLst>
              <a:ext uri="{FF2B5EF4-FFF2-40B4-BE49-F238E27FC236}">
                <a16:creationId xmlns:a16="http://schemas.microsoft.com/office/drawing/2014/main" id="{B515E438-597B-6C7A-6847-938B950E1B68}"/>
              </a:ext>
            </a:extLst>
          </p:cNvPr>
          <p:cNvSpPr txBox="1">
            <a:spLocks noGrp="1" noChangeArrowheads="1"/>
          </p:cNvSpPr>
          <p:nvPr>
            <p:ph type="sldNum" sz="quarter" idx="4"/>
          </p:nvPr>
        </p:nvSpPr>
        <p:spPr bwMode="auto">
          <a:xfrm>
            <a:off x="8543925" y="6543675"/>
            <a:ext cx="1428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rgbClr val="646267"/>
                </a:solidFill>
                <a:latin typeface="+mn-lt"/>
                <a:ea typeface="Constantia" panose="02030602050306030303" pitchFamily="18" charset="0"/>
                <a:cs typeface="Constantia" panose="02030602050306030303" pitchFamily="18" charset="0"/>
                <a:sym typeface="Constantia" panose="02030602050306030303" pitchFamily="18" charset="0"/>
              </a:defRPr>
            </a:lvl1pPr>
          </a:lstStyle>
          <a:p>
            <a:fld id="{95F79812-0795-BE43-8E41-B71AA586D7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fontAlgn="base">
        <a:spcBef>
          <a:spcPct val="0"/>
        </a:spcBef>
        <a:spcAft>
          <a:spcPct val="0"/>
        </a:spcAft>
        <a:defRPr sz="5000" kern="1200">
          <a:solidFill>
            <a:srgbClr val="69676D"/>
          </a:solidFill>
          <a:latin typeface="+mj-lt"/>
          <a:ea typeface="+mj-ea"/>
          <a:cs typeface="+mj-cs"/>
          <a:sym typeface="Calibri" panose="020F0502020204030204" pitchFamily="34" charset="0"/>
        </a:defRPr>
      </a:lvl1pPr>
      <a:lvl2pPr algn="l" rtl="0" fontAlgn="base">
        <a:spcBef>
          <a:spcPct val="0"/>
        </a:spcBef>
        <a:spcAft>
          <a:spcPct val="0"/>
        </a:spcAft>
        <a:defRPr sz="5000">
          <a:solidFill>
            <a:srgbClr val="69676D"/>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l" rtl="0" fontAlgn="base">
        <a:spcBef>
          <a:spcPct val="0"/>
        </a:spcBef>
        <a:spcAft>
          <a:spcPct val="0"/>
        </a:spcAft>
        <a:defRPr sz="5000">
          <a:solidFill>
            <a:srgbClr val="69676D"/>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l" rtl="0" fontAlgn="base">
        <a:spcBef>
          <a:spcPct val="0"/>
        </a:spcBef>
        <a:spcAft>
          <a:spcPct val="0"/>
        </a:spcAft>
        <a:defRPr sz="5000">
          <a:solidFill>
            <a:srgbClr val="69676D"/>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l" rtl="0" fontAlgn="base">
        <a:spcBef>
          <a:spcPct val="0"/>
        </a:spcBef>
        <a:spcAft>
          <a:spcPct val="0"/>
        </a:spcAft>
        <a:defRPr sz="5000">
          <a:solidFill>
            <a:srgbClr val="69676D"/>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l" rtl="0" fontAlgn="base">
        <a:spcBef>
          <a:spcPct val="0"/>
        </a:spcBef>
        <a:spcAft>
          <a:spcPct val="0"/>
        </a:spcAft>
        <a:defRPr sz="5000">
          <a:solidFill>
            <a:srgbClr val="69676D"/>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l" rtl="0" fontAlgn="base">
        <a:spcBef>
          <a:spcPct val="0"/>
        </a:spcBef>
        <a:spcAft>
          <a:spcPct val="0"/>
        </a:spcAft>
        <a:defRPr sz="5000">
          <a:solidFill>
            <a:srgbClr val="69676D"/>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l" rtl="0" fontAlgn="base">
        <a:spcBef>
          <a:spcPct val="0"/>
        </a:spcBef>
        <a:spcAft>
          <a:spcPct val="0"/>
        </a:spcAft>
        <a:defRPr sz="5000">
          <a:solidFill>
            <a:srgbClr val="69676D"/>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l" rtl="0" fontAlgn="base">
        <a:spcBef>
          <a:spcPct val="0"/>
        </a:spcBef>
        <a:spcAft>
          <a:spcPct val="0"/>
        </a:spcAft>
        <a:defRPr sz="5000">
          <a:solidFill>
            <a:srgbClr val="69676D"/>
          </a:solidFill>
          <a:latin typeface="Calibri" panose="020F0502020204030204" pitchFamily="34" charset="0"/>
          <a:ea typeface="ヒラギノ角ゴ ProN W3" charset="0"/>
          <a:cs typeface="ヒラギノ角ゴ ProN W3" charset="0"/>
          <a:sym typeface="Calibri" panose="020F0502020204030204" pitchFamily="34" charset="0"/>
        </a:defRPr>
      </a:lvl9pPr>
    </p:titleStyle>
    <p:bodyStyle>
      <a:lvl1pPr marL="273050" indent="-273050" algn="l" rtl="0" fontAlgn="base">
        <a:spcBef>
          <a:spcPts val="600"/>
        </a:spcBef>
        <a:spcAft>
          <a:spcPct val="0"/>
        </a:spcAft>
        <a:buClr>
          <a:srgbClr val="6BB1C9"/>
        </a:buClr>
        <a:buSzPct val="94000"/>
        <a:buFont typeface="Wingdings 2" pitchFamily="2" charset="2"/>
        <a:buChar char=""/>
        <a:defRPr sz="2600" kern="1200">
          <a:solidFill>
            <a:schemeClr val="tx1"/>
          </a:solidFill>
          <a:latin typeface="+mn-lt"/>
          <a:ea typeface="+mn-ea"/>
          <a:cs typeface="+mn-cs"/>
          <a:sym typeface="Constantia" panose="02030602050306030303" pitchFamily="18" charset="0"/>
        </a:defRPr>
      </a:lvl1pPr>
      <a:lvl2pPr marL="601663" indent="-247650" algn="l" rtl="0" fontAlgn="base">
        <a:spcBef>
          <a:spcPts val="600"/>
        </a:spcBef>
        <a:spcAft>
          <a:spcPct val="0"/>
        </a:spcAft>
        <a:buClr>
          <a:srgbClr val="CEB966"/>
        </a:buClr>
        <a:buSzPct val="85000"/>
        <a:buFont typeface="Wingdings 2" pitchFamily="2" charset="2"/>
        <a:buChar char=""/>
        <a:defRPr sz="2400" kern="1200">
          <a:solidFill>
            <a:schemeClr val="tx1"/>
          </a:solidFill>
          <a:latin typeface="+mn-lt"/>
          <a:ea typeface="+mn-ea"/>
          <a:cs typeface="+mn-cs"/>
          <a:sym typeface="Constantia" panose="02030602050306030303" pitchFamily="18" charset="0"/>
        </a:defRPr>
      </a:lvl2pPr>
      <a:lvl3pPr marL="876300" indent="-247650" algn="l" rtl="0" fontAlgn="base">
        <a:spcBef>
          <a:spcPts val="500"/>
        </a:spcBef>
        <a:spcAft>
          <a:spcPct val="0"/>
        </a:spcAft>
        <a:buClr>
          <a:srgbClr val="9CB084"/>
        </a:buClr>
        <a:buSzPct val="69000"/>
        <a:buFont typeface="Wingdings 2" pitchFamily="2" charset="2"/>
        <a:buChar char=""/>
        <a:defRPr sz="2100" kern="1200">
          <a:solidFill>
            <a:schemeClr val="tx1"/>
          </a:solidFill>
          <a:latin typeface="+mn-lt"/>
          <a:ea typeface="+mn-ea"/>
          <a:cs typeface="+mn-cs"/>
          <a:sym typeface="Constantia" panose="02030602050306030303" pitchFamily="18" charset="0"/>
        </a:defRPr>
      </a:lvl3pPr>
      <a:lvl4pPr marL="1149350" indent="-209550" algn="l" rtl="0" fontAlgn="base">
        <a:spcBef>
          <a:spcPts val="500"/>
        </a:spcBef>
        <a:spcAft>
          <a:spcPct val="0"/>
        </a:spcAft>
        <a:buClr>
          <a:srgbClr val="6BB1C9"/>
        </a:buClr>
        <a:buSzPct val="64000"/>
        <a:buFont typeface="Wingdings 2" pitchFamily="2" charset="2"/>
        <a:buChar char=""/>
        <a:defRPr sz="2000" kern="1200">
          <a:solidFill>
            <a:schemeClr val="tx1"/>
          </a:solidFill>
          <a:latin typeface="+mn-lt"/>
          <a:ea typeface="+mn-ea"/>
          <a:cs typeface="+mn-cs"/>
          <a:sym typeface="Constantia" panose="02030602050306030303" pitchFamily="18" charset="0"/>
        </a:defRPr>
      </a:lvl4pPr>
      <a:lvl5pPr marL="1423988" indent="-209550" algn="l" rtl="0" fontAlgn="base">
        <a:spcBef>
          <a:spcPts val="500"/>
        </a:spcBef>
        <a:spcAft>
          <a:spcPct val="0"/>
        </a:spcAft>
        <a:buClr>
          <a:srgbClr val="6585CF"/>
        </a:buClr>
        <a:buSzPct val="64000"/>
        <a:buFont typeface="Wingdings 2" pitchFamily="2" charset="2"/>
        <a:buChar char=""/>
        <a:defRPr sz="2000" kern="1200">
          <a:solidFill>
            <a:schemeClr val="tx1"/>
          </a:solidFill>
          <a:latin typeface="+mn-lt"/>
          <a:ea typeface="+mn-ea"/>
          <a:cs typeface="+mn-cs"/>
          <a:sym typeface="Constantia" panose="02030602050306030303"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hyperlink" Target="http://corewalking.com/three-joints-elbow/" TargetMode="External"/><Relationship Id="rId4" Type="http://schemas.openxmlformats.org/officeDocument/2006/relationships/hyperlink" Target="http://www.slideplayer.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lideplayer.com" TargetMode="External"/><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howtosingbettertoday.com/how-to-improve-your-voice-role-support/" TargetMode="External"/><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blog.friendseat.com/clams-uses-recipes" TargetMode="Externa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pinterest.com" TargetMode="External"/><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Freeform 1">
            <a:extLst>
              <a:ext uri="{FF2B5EF4-FFF2-40B4-BE49-F238E27FC236}">
                <a16:creationId xmlns:a16="http://schemas.microsoft.com/office/drawing/2014/main" id="{6086CFF0-26E6-2AC6-714E-B0206214F64C}"/>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4" name="Freeform 2">
            <a:extLst>
              <a:ext uri="{FF2B5EF4-FFF2-40B4-BE49-F238E27FC236}">
                <a16:creationId xmlns:a16="http://schemas.microsoft.com/office/drawing/2014/main" id="{6AEF3393-B405-1E02-47D6-55529FC6CA2F}"/>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3077" name="Group 5">
            <a:extLst>
              <a:ext uri="{FF2B5EF4-FFF2-40B4-BE49-F238E27FC236}">
                <a16:creationId xmlns:a16="http://schemas.microsoft.com/office/drawing/2014/main" id="{900800F4-B3A0-4804-3A2B-5C79A2022D9A}"/>
              </a:ext>
            </a:extLst>
          </p:cNvPr>
          <p:cNvGrpSpPr>
            <a:grpSpLocks/>
          </p:cNvGrpSpPr>
          <p:nvPr/>
        </p:nvGrpSpPr>
        <p:grpSpPr bwMode="auto">
          <a:xfrm>
            <a:off x="-28575" y="-15875"/>
            <a:ext cx="9196388" cy="1098550"/>
            <a:chOff x="0" y="0"/>
            <a:chExt cx="5793" cy="693"/>
          </a:xfrm>
        </p:grpSpPr>
        <p:sp>
          <p:nvSpPr>
            <p:cNvPr id="3075" name="Freeform 3">
              <a:extLst>
                <a:ext uri="{FF2B5EF4-FFF2-40B4-BE49-F238E27FC236}">
                  <a16:creationId xmlns:a16="http://schemas.microsoft.com/office/drawing/2014/main" id="{1CFF8DBF-6201-5A36-2520-F27AB026F375}"/>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6" name="Freeform 4">
              <a:extLst>
                <a:ext uri="{FF2B5EF4-FFF2-40B4-BE49-F238E27FC236}">
                  <a16:creationId xmlns:a16="http://schemas.microsoft.com/office/drawing/2014/main" id="{2ACDFE14-A2DD-E381-B602-589128D54FB2}"/>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078" name="Rectangle 6">
            <a:extLst>
              <a:ext uri="{FF2B5EF4-FFF2-40B4-BE49-F238E27FC236}">
                <a16:creationId xmlns:a16="http://schemas.microsoft.com/office/drawing/2014/main" id="{BF5C00A1-BDB6-1FE6-51FB-4D07A1FEE413}"/>
              </a:ext>
            </a:extLst>
          </p:cNvPr>
          <p:cNvSpPr>
            <a:spLocks noGrp="1" noChangeArrowheads="1"/>
          </p:cNvSpPr>
          <p:nvPr>
            <p:ph type="title"/>
          </p:nvPr>
        </p:nvSpPr>
        <p:spPr>
          <a:xfrm>
            <a:off x="533400" y="800100"/>
            <a:ext cx="7848600" cy="2374900"/>
          </a:xfrm>
          <a:ln/>
        </p:spPr>
        <p:txBody>
          <a:bodyPr/>
          <a:lstStyle/>
          <a:p>
            <a:r>
              <a:rPr lang="en-US" altLang="en-US" sz="5000">
                <a:latin typeface="Calibri" panose="020F0502020204030204" pitchFamily="34" charset="0"/>
                <a:cs typeface="Calibri" panose="020F0502020204030204" pitchFamily="34" charset="0"/>
                <a:sym typeface="Calibri" panose="020F0502020204030204" pitchFamily="34" charset="0"/>
              </a:rPr>
              <a:t>Chapter 50:  Movement</a:t>
            </a:r>
            <a:endParaRPr lang="en-US" altLang="en-US" sz="5000">
              <a:latin typeface="Calibri" panose="020F0502020204030204" pitchFamily="34" charset="0"/>
              <a:ea typeface="ヒラギノ角ゴ ProN W3" charset="0"/>
              <a:cs typeface="ヒラギノ角ゴ ProN W3" charset="0"/>
              <a:sym typeface="Calibri" panose="020F0502020204030204" pitchFamily="34" charset="0"/>
            </a:endParaRPr>
          </a:p>
        </p:txBody>
      </p:sp>
      <p:sp>
        <p:nvSpPr>
          <p:cNvPr id="3079" name="Rectangle 7">
            <a:extLst>
              <a:ext uri="{FF2B5EF4-FFF2-40B4-BE49-F238E27FC236}">
                <a16:creationId xmlns:a16="http://schemas.microsoft.com/office/drawing/2014/main" id="{5FE1B4C4-94FF-F812-FC8B-60BE518FD2D6}"/>
              </a:ext>
            </a:extLst>
          </p:cNvPr>
          <p:cNvSpPr>
            <a:spLocks noGrp="1" noChangeArrowheads="1"/>
          </p:cNvSpPr>
          <p:nvPr>
            <p:ph type="body" idx="1"/>
          </p:nvPr>
        </p:nvSpPr>
        <p:spPr>
          <a:ln/>
        </p:spPr>
        <p:txBody>
          <a:bodyPr/>
          <a:lstStyle/>
          <a:p>
            <a:r>
              <a:rPr lang="en-US" altLang="en-US">
                <a:latin typeface="Constantia Bold" charset="0"/>
                <a:ea typeface="Constantia Bold" charset="0"/>
                <a:cs typeface="Constantia Bold" charset="0"/>
                <a:sym typeface="Constantia Bold" charset="0"/>
              </a:rPr>
              <a:t>Essential Idea:</a:t>
            </a:r>
            <a:r>
              <a:rPr lang="en-US" altLang="en-US"/>
              <a:t>  The roles of musculoskeletal system are movement, support and protection.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Freeform 1">
            <a:extLst>
              <a:ext uri="{FF2B5EF4-FFF2-40B4-BE49-F238E27FC236}">
                <a16:creationId xmlns:a16="http://schemas.microsoft.com/office/drawing/2014/main" id="{986AC51B-A7FE-BDCE-D9BF-4E7B92D920E9}"/>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66" name="Freeform 2">
            <a:extLst>
              <a:ext uri="{FF2B5EF4-FFF2-40B4-BE49-F238E27FC236}">
                <a16:creationId xmlns:a16="http://schemas.microsoft.com/office/drawing/2014/main" id="{F9621B06-A292-E4B5-31F8-4852071A850E}"/>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1269" name="Group 5">
            <a:extLst>
              <a:ext uri="{FF2B5EF4-FFF2-40B4-BE49-F238E27FC236}">
                <a16:creationId xmlns:a16="http://schemas.microsoft.com/office/drawing/2014/main" id="{D78091AD-E203-2AE8-EA8E-C3AC13FB338F}"/>
              </a:ext>
            </a:extLst>
          </p:cNvPr>
          <p:cNvGrpSpPr>
            <a:grpSpLocks/>
          </p:cNvGrpSpPr>
          <p:nvPr/>
        </p:nvGrpSpPr>
        <p:grpSpPr bwMode="auto">
          <a:xfrm>
            <a:off x="-28575" y="-15875"/>
            <a:ext cx="9196388" cy="1098550"/>
            <a:chOff x="0" y="0"/>
            <a:chExt cx="5793" cy="693"/>
          </a:xfrm>
        </p:grpSpPr>
        <p:sp>
          <p:nvSpPr>
            <p:cNvPr id="11267" name="Freeform 3">
              <a:extLst>
                <a:ext uri="{FF2B5EF4-FFF2-40B4-BE49-F238E27FC236}">
                  <a16:creationId xmlns:a16="http://schemas.microsoft.com/office/drawing/2014/main" id="{F1495831-7B01-332E-74B7-214E25B3A383}"/>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268" name="Freeform 4">
              <a:extLst>
                <a:ext uri="{FF2B5EF4-FFF2-40B4-BE49-F238E27FC236}">
                  <a16:creationId xmlns:a16="http://schemas.microsoft.com/office/drawing/2014/main" id="{0D394F9C-5FB4-7E01-8EFC-6A045F8BC1D9}"/>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1270" name="Rectangle 6">
            <a:extLst>
              <a:ext uri="{FF2B5EF4-FFF2-40B4-BE49-F238E27FC236}">
                <a16:creationId xmlns:a16="http://schemas.microsoft.com/office/drawing/2014/main" id="{6657384F-3ECD-583A-6F3A-7C7F781520CE}"/>
              </a:ext>
            </a:extLst>
          </p:cNvPr>
          <p:cNvSpPr>
            <a:spLocks noGrp="1" noChangeArrowheads="1"/>
          </p:cNvSpPr>
          <p:nvPr>
            <p:ph type="title"/>
          </p:nvPr>
        </p:nvSpPr>
        <p:spPr>
          <a:ln/>
        </p:spPr>
        <p:txBody>
          <a:bodyPr/>
          <a:lstStyle/>
          <a:p>
            <a:r>
              <a:rPr lang="en-US" altLang="en-US"/>
              <a:t>Joints</a:t>
            </a:r>
          </a:p>
        </p:txBody>
      </p:sp>
      <p:sp>
        <p:nvSpPr>
          <p:cNvPr id="11271" name="Rectangle 7">
            <a:extLst>
              <a:ext uri="{FF2B5EF4-FFF2-40B4-BE49-F238E27FC236}">
                <a16:creationId xmlns:a16="http://schemas.microsoft.com/office/drawing/2014/main" id="{87C73EA6-6DF5-8234-1CF1-D3906600E397}"/>
              </a:ext>
            </a:extLst>
          </p:cNvPr>
          <p:cNvSpPr>
            <a:spLocks noGrp="1" noChangeArrowheads="1"/>
          </p:cNvSpPr>
          <p:nvPr>
            <p:ph type="body" idx="1"/>
          </p:nvPr>
        </p:nvSpPr>
        <p:spPr>
          <a:ln/>
        </p:spPr>
        <p:txBody>
          <a:bodyPr/>
          <a:lstStyle/>
          <a:p>
            <a:pPr marL="234950" indent="-234950">
              <a:spcBef>
                <a:spcPct val="0"/>
              </a:spcBef>
            </a:pPr>
            <a:r>
              <a:rPr lang="en-US" altLang="en-US"/>
              <a:t>4.  Hinge joints—restrict movement to a single plane.</a:t>
            </a:r>
          </a:p>
          <a:p>
            <a:pPr marL="234950" indent="-234950"/>
            <a:r>
              <a:rPr lang="en-US" altLang="en-US"/>
              <a:t>Ankle, elbow and knee.</a:t>
            </a:r>
          </a:p>
        </p:txBody>
      </p:sp>
      <p:pic>
        <p:nvPicPr>
          <p:cNvPr id="11272" name="Picture 8">
            <a:extLst>
              <a:ext uri="{FF2B5EF4-FFF2-40B4-BE49-F238E27FC236}">
                <a16:creationId xmlns:a16="http://schemas.microsoft.com/office/drawing/2014/main" id="{8670B331-269B-2B0D-93E3-6C6448C30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013" y="2971800"/>
            <a:ext cx="502285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Freeform 1">
            <a:extLst>
              <a:ext uri="{FF2B5EF4-FFF2-40B4-BE49-F238E27FC236}">
                <a16:creationId xmlns:a16="http://schemas.microsoft.com/office/drawing/2014/main" id="{3D7FDE77-1EA7-FBD3-FCEE-6B0C88AAC86C}"/>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290" name="Freeform 2">
            <a:extLst>
              <a:ext uri="{FF2B5EF4-FFF2-40B4-BE49-F238E27FC236}">
                <a16:creationId xmlns:a16="http://schemas.microsoft.com/office/drawing/2014/main" id="{E5EE8ACB-317B-16B8-7C49-BB78B3CB2D01}"/>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2293" name="Group 5">
            <a:extLst>
              <a:ext uri="{FF2B5EF4-FFF2-40B4-BE49-F238E27FC236}">
                <a16:creationId xmlns:a16="http://schemas.microsoft.com/office/drawing/2014/main" id="{685C5CB4-701A-2612-F520-2B58BB58C2BE}"/>
              </a:ext>
            </a:extLst>
          </p:cNvPr>
          <p:cNvGrpSpPr>
            <a:grpSpLocks/>
          </p:cNvGrpSpPr>
          <p:nvPr/>
        </p:nvGrpSpPr>
        <p:grpSpPr bwMode="auto">
          <a:xfrm>
            <a:off x="-28575" y="-15875"/>
            <a:ext cx="9196388" cy="1098550"/>
            <a:chOff x="0" y="0"/>
            <a:chExt cx="5793" cy="693"/>
          </a:xfrm>
        </p:grpSpPr>
        <p:sp>
          <p:nvSpPr>
            <p:cNvPr id="12291" name="Freeform 3">
              <a:extLst>
                <a:ext uri="{FF2B5EF4-FFF2-40B4-BE49-F238E27FC236}">
                  <a16:creationId xmlns:a16="http://schemas.microsoft.com/office/drawing/2014/main" id="{DA7BF8F9-50B3-7F7C-9B2C-7CF781A27A43}"/>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2" name="Freeform 4">
              <a:extLst>
                <a:ext uri="{FF2B5EF4-FFF2-40B4-BE49-F238E27FC236}">
                  <a16:creationId xmlns:a16="http://schemas.microsoft.com/office/drawing/2014/main" id="{5B2ED49D-9AD9-8D32-DC8A-1787225DD132}"/>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2294" name="Rectangle 6">
            <a:extLst>
              <a:ext uri="{FF2B5EF4-FFF2-40B4-BE49-F238E27FC236}">
                <a16:creationId xmlns:a16="http://schemas.microsoft.com/office/drawing/2014/main" id="{A4C7E595-6B3A-E213-7FA6-D4851677A099}"/>
              </a:ext>
            </a:extLst>
          </p:cNvPr>
          <p:cNvSpPr>
            <a:spLocks noGrp="1" noChangeArrowheads="1"/>
          </p:cNvSpPr>
          <p:nvPr>
            <p:ph type="title"/>
          </p:nvPr>
        </p:nvSpPr>
        <p:spPr>
          <a:ln/>
        </p:spPr>
        <p:txBody>
          <a:bodyPr/>
          <a:lstStyle/>
          <a:p>
            <a:r>
              <a:rPr lang="en-US" altLang="en-US"/>
              <a:t>Pivot Joint</a:t>
            </a:r>
          </a:p>
        </p:txBody>
      </p:sp>
      <p:sp>
        <p:nvSpPr>
          <p:cNvPr id="12295" name="Rectangle 7">
            <a:extLst>
              <a:ext uri="{FF2B5EF4-FFF2-40B4-BE49-F238E27FC236}">
                <a16:creationId xmlns:a16="http://schemas.microsoft.com/office/drawing/2014/main" id="{F0876A28-BAD5-CA3C-F951-7CDFAC5CA945}"/>
              </a:ext>
            </a:extLst>
          </p:cNvPr>
          <p:cNvSpPr>
            <a:spLocks noGrp="1" noChangeArrowheads="1"/>
          </p:cNvSpPr>
          <p:nvPr>
            <p:ph type="body" idx="1"/>
          </p:nvPr>
        </p:nvSpPr>
        <p:spPr>
          <a:ln/>
        </p:spPr>
        <p:txBody>
          <a:bodyPr/>
          <a:lstStyle/>
          <a:p>
            <a:r>
              <a:rPr lang="en-US" altLang="en-US" dirty="0"/>
              <a:t>5. Pivot joints allow for rotary movement along an axis parallel with the longitudinal axis of the bone.</a:t>
            </a:r>
          </a:p>
          <a:p>
            <a:r>
              <a:rPr lang="en-US" altLang="en-US" dirty="0"/>
              <a:t>Wrist and neck.</a:t>
            </a:r>
          </a:p>
        </p:txBody>
      </p:sp>
      <p:pic>
        <p:nvPicPr>
          <p:cNvPr id="12296" name="Picture 8">
            <a:extLst>
              <a:ext uri="{FF2B5EF4-FFF2-40B4-BE49-F238E27FC236}">
                <a16:creationId xmlns:a16="http://schemas.microsoft.com/office/drawing/2014/main" id="{19CDB826-D5E2-5A4A-463D-098693D34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649663"/>
            <a:ext cx="503078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297" name="Picture 9">
            <a:extLst>
              <a:ext uri="{FF2B5EF4-FFF2-40B4-BE49-F238E27FC236}">
                <a16:creationId xmlns:a16="http://schemas.microsoft.com/office/drawing/2014/main" id="{6D8BA17E-457A-6BF2-70FF-FF130A56C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2944813"/>
            <a:ext cx="40338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2298" name="Rectangle 10">
            <a:extLst>
              <a:ext uri="{FF2B5EF4-FFF2-40B4-BE49-F238E27FC236}">
                <a16:creationId xmlns:a16="http://schemas.microsoft.com/office/drawing/2014/main" id="{3FA366B7-BD9A-7B68-71B4-355750B6FE76}"/>
              </a:ext>
            </a:extLst>
          </p:cNvPr>
          <p:cNvSpPr>
            <a:spLocks/>
          </p:cNvSpPr>
          <p:nvPr/>
        </p:nvSpPr>
        <p:spPr bwMode="auto">
          <a:xfrm>
            <a:off x="5194300" y="6057900"/>
            <a:ext cx="793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r>
              <a:rPr lang="en-US" altLang="en-US" sz="600" u="sng">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hlinkClick r:id="rId4"/>
              </a:rPr>
              <a:t>www.slideplayer.com</a:t>
            </a:r>
            <a:endParaRPr lang="en-US" altLang="en-US" sz="600" u="sng">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
        <p:nvSpPr>
          <p:cNvPr id="12299" name="Rectangle 11">
            <a:extLst>
              <a:ext uri="{FF2B5EF4-FFF2-40B4-BE49-F238E27FC236}">
                <a16:creationId xmlns:a16="http://schemas.microsoft.com/office/drawing/2014/main" id="{41CF62DF-2B8E-103C-8E9F-A9CECBB0B9F3}"/>
              </a:ext>
            </a:extLst>
          </p:cNvPr>
          <p:cNvSpPr>
            <a:spLocks/>
          </p:cNvSpPr>
          <p:nvPr/>
        </p:nvSpPr>
        <p:spPr bwMode="auto">
          <a:xfrm>
            <a:off x="177800" y="6413500"/>
            <a:ext cx="154463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r>
              <a:rPr lang="en-US" altLang="en-US" sz="600" u="sng">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hlinkClick r:id="rId5"/>
              </a:rPr>
              <a:t>http://corewalking.com/three-joints-elbow/</a:t>
            </a:r>
            <a:endParaRPr lang="en-US" altLang="en-US" sz="600" u="sng">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a:extLst>
              <a:ext uri="{FF2B5EF4-FFF2-40B4-BE49-F238E27FC236}">
                <a16:creationId xmlns:a16="http://schemas.microsoft.com/office/drawing/2014/main" id="{42807DC4-AD8E-4435-F97A-053DA9E25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3436938"/>
            <a:ext cx="6958013"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3314" name="Freeform 2">
            <a:extLst>
              <a:ext uri="{FF2B5EF4-FFF2-40B4-BE49-F238E27FC236}">
                <a16:creationId xmlns:a16="http://schemas.microsoft.com/office/drawing/2014/main" id="{9099220D-23DF-3798-667A-A4C555EACF2C}"/>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3315" name="Freeform 3">
            <a:extLst>
              <a:ext uri="{FF2B5EF4-FFF2-40B4-BE49-F238E27FC236}">
                <a16:creationId xmlns:a16="http://schemas.microsoft.com/office/drawing/2014/main" id="{E01C35C8-DA5A-AB26-42C5-B3B57631A6C5}"/>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3318" name="Group 6">
            <a:extLst>
              <a:ext uri="{FF2B5EF4-FFF2-40B4-BE49-F238E27FC236}">
                <a16:creationId xmlns:a16="http://schemas.microsoft.com/office/drawing/2014/main" id="{6D0D3BC7-9BFB-F5C4-2CC9-7C348FC4C840}"/>
              </a:ext>
            </a:extLst>
          </p:cNvPr>
          <p:cNvGrpSpPr>
            <a:grpSpLocks/>
          </p:cNvGrpSpPr>
          <p:nvPr/>
        </p:nvGrpSpPr>
        <p:grpSpPr bwMode="auto">
          <a:xfrm>
            <a:off x="-28575" y="-15875"/>
            <a:ext cx="9196388" cy="1098550"/>
            <a:chOff x="0" y="0"/>
            <a:chExt cx="5793" cy="693"/>
          </a:xfrm>
        </p:grpSpPr>
        <p:sp>
          <p:nvSpPr>
            <p:cNvPr id="13316" name="Freeform 4">
              <a:extLst>
                <a:ext uri="{FF2B5EF4-FFF2-40B4-BE49-F238E27FC236}">
                  <a16:creationId xmlns:a16="http://schemas.microsoft.com/office/drawing/2014/main" id="{7854C654-C6A8-4497-BD61-C30EF86FA322}"/>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7" name="Freeform 5">
              <a:extLst>
                <a:ext uri="{FF2B5EF4-FFF2-40B4-BE49-F238E27FC236}">
                  <a16:creationId xmlns:a16="http://schemas.microsoft.com/office/drawing/2014/main" id="{AAE2E19C-BB7C-4BEB-0862-06DA97F69384}"/>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3319" name="Rectangle 7">
            <a:extLst>
              <a:ext uri="{FF2B5EF4-FFF2-40B4-BE49-F238E27FC236}">
                <a16:creationId xmlns:a16="http://schemas.microsoft.com/office/drawing/2014/main" id="{5304B121-AAB6-CCC0-EC2C-C4B03068D6F7}"/>
              </a:ext>
            </a:extLst>
          </p:cNvPr>
          <p:cNvSpPr>
            <a:spLocks noGrp="1" noChangeArrowheads="1"/>
          </p:cNvSpPr>
          <p:nvPr>
            <p:ph type="title"/>
          </p:nvPr>
        </p:nvSpPr>
        <p:spPr>
          <a:ln/>
        </p:spPr>
        <p:txBody>
          <a:bodyPr/>
          <a:lstStyle/>
          <a:p>
            <a:r>
              <a:rPr lang="en-US" altLang="en-US"/>
              <a:t>Condyloid Joint</a:t>
            </a:r>
          </a:p>
        </p:txBody>
      </p:sp>
      <p:sp>
        <p:nvSpPr>
          <p:cNvPr id="13320" name="Rectangle 8">
            <a:extLst>
              <a:ext uri="{FF2B5EF4-FFF2-40B4-BE49-F238E27FC236}">
                <a16:creationId xmlns:a16="http://schemas.microsoft.com/office/drawing/2014/main" id="{10C57A49-4770-921F-B76D-0DF545D4FE75}"/>
              </a:ext>
            </a:extLst>
          </p:cNvPr>
          <p:cNvSpPr>
            <a:spLocks noGrp="1" noChangeArrowheads="1"/>
          </p:cNvSpPr>
          <p:nvPr>
            <p:ph type="body" idx="1"/>
          </p:nvPr>
        </p:nvSpPr>
        <p:spPr>
          <a:xfrm>
            <a:off x="457200" y="1919288"/>
            <a:ext cx="8229600" cy="4394200"/>
          </a:xfrm>
          <a:ln/>
        </p:spPr>
        <p:txBody>
          <a:bodyPr/>
          <a:lstStyle/>
          <a:p>
            <a:pPr marL="234950" indent="-234950">
              <a:spcBef>
                <a:spcPct val="0"/>
              </a:spcBef>
            </a:pPr>
            <a:r>
              <a:rPr lang="en-US" altLang="en-US" dirty="0"/>
              <a:t>6. Joints where both surfaces articulate about one another and have oval surfaces.</a:t>
            </a:r>
          </a:p>
          <a:p>
            <a:pPr lvl="1"/>
            <a:r>
              <a:rPr lang="en-US" altLang="en-US" dirty="0"/>
              <a:t>Wrists, knuckles of fingers and toes.</a:t>
            </a:r>
          </a:p>
        </p:txBody>
      </p:sp>
      <p:sp>
        <p:nvSpPr>
          <p:cNvPr id="13321" name="Rectangle 9">
            <a:extLst>
              <a:ext uri="{FF2B5EF4-FFF2-40B4-BE49-F238E27FC236}">
                <a16:creationId xmlns:a16="http://schemas.microsoft.com/office/drawing/2014/main" id="{DA682DEF-01A1-3618-E2DD-0458934007A0}"/>
              </a:ext>
            </a:extLst>
          </p:cNvPr>
          <p:cNvSpPr>
            <a:spLocks/>
          </p:cNvSpPr>
          <p:nvPr/>
        </p:nvSpPr>
        <p:spPr bwMode="auto">
          <a:xfrm>
            <a:off x="1435100" y="6692900"/>
            <a:ext cx="793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r>
              <a:rPr lang="en-US" altLang="en-US" sz="600" u="sng">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hlinkClick r:id="rId3"/>
              </a:rPr>
              <a:t>www.slideplayer.com</a:t>
            </a:r>
            <a:endParaRPr lang="en-US" altLang="en-US" sz="600" u="sng">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a:extLst>
              <a:ext uri="{FF2B5EF4-FFF2-40B4-BE49-F238E27FC236}">
                <a16:creationId xmlns:a16="http://schemas.microsoft.com/office/drawing/2014/main" id="{B1B5E70F-3CA4-FDE1-3D50-2C882DFD8F89}"/>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39" name="Freeform 3">
            <a:extLst>
              <a:ext uri="{FF2B5EF4-FFF2-40B4-BE49-F238E27FC236}">
                <a16:creationId xmlns:a16="http://schemas.microsoft.com/office/drawing/2014/main" id="{60420B1E-C95D-2695-C605-6803D75CCFB0}"/>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4342" name="Group 6">
            <a:extLst>
              <a:ext uri="{FF2B5EF4-FFF2-40B4-BE49-F238E27FC236}">
                <a16:creationId xmlns:a16="http://schemas.microsoft.com/office/drawing/2014/main" id="{ECD35798-757C-5C30-538C-1B0A7E453A5E}"/>
              </a:ext>
            </a:extLst>
          </p:cNvPr>
          <p:cNvGrpSpPr>
            <a:grpSpLocks/>
          </p:cNvGrpSpPr>
          <p:nvPr/>
        </p:nvGrpSpPr>
        <p:grpSpPr bwMode="auto">
          <a:xfrm>
            <a:off x="-28575" y="-15875"/>
            <a:ext cx="9196388" cy="1098550"/>
            <a:chOff x="0" y="0"/>
            <a:chExt cx="5793" cy="693"/>
          </a:xfrm>
        </p:grpSpPr>
        <p:sp>
          <p:nvSpPr>
            <p:cNvPr id="14340" name="Freeform 4">
              <a:extLst>
                <a:ext uri="{FF2B5EF4-FFF2-40B4-BE49-F238E27FC236}">
                  <a16:creationId xmlns:a16="http://schemas.microsoft.com/office/drawing/2014/main" id="{C83565DD-98A3-68AE-1C1C-6C46219E61BC}"/>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41" name="Freeform 5">
              <a:extLst>
                <a:ext uri="{FF2B5EF4-FFF2-40B4-BE49-F238E27FC236}">
                  <a16:creationId xmlns:a16="http://schemas.microsoft.com/office/drawing/2014/main" id="{C4836F81-AD10-9448-91CC-AC465DC03EBC}"/>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4343" name="Rectangle 7">
            <a:extLst>
              <a:ext uri="{FF2B5EF4-FFF2-40B4-BE49-F238E27FC236}">
                <a16:creationId xmlns:a16="http://schemas.microsoft.com/office/drawing/2014/main" id="{1BED44C0-8CE5-E4D9-2BA5-6C51EA6480AD}"/>
              </a:ext>
            </a:extLst>
          </p:cNvPr>
          <p:cNvSpPr>
            <a:spLocks noGrp="1" noChangeArrowheads="1"/>
          </p:cNvSpPr>
          <p:nvPr>
            <p:ph type="title"/>
          </p:nvPr>
        </p:nvSpPr>
        <p:spPr>
          <a:ln/>
        </p:spPr>
        <p:txBody>
          <a:bodyPr/>
          <a:lstStyle/>
          <a:p>
            <a:r>
              <a:rPr lang="en-US" altLang="en-US" dirty="0"/>
              <a:t>Movement</a:t>
            </a:r>
          </a:p>
        </p:txBody>
      </p:sp>
      <p:sp>
        <p:nvSpPr>
          <p:cNvPr id="14344" name="Rectangle 8">
            <a:extLst>
              <a:ext uri="{FF2B5EF4-FFF2-40B4-BE49-F238E27FC236}">
                <a16:creationId xmlns:a16="http://schemas.microsoft.com/office/drawing/2014/main" id="{75F2FFDD-0006-AF46-7FAC-DAEEC9320720}"/>
              </a:ext>
            </a:extLst>
          </p:cNvPr>
          <p:cNvSpPr>
            <a:spLocks noGrp="1" noChangeArrowheads="1"/>
          </p:cNvSpPr>
          <p:nvPr>
            <p:ph type="body" idx="1"/>
          </p:nvPr>
        </p:nvSpPr>
        <p:spPr>
          <a:xfrm>
            <a:off x="176213" y="1884362"/>
            <a:ext cx="8788400" cy="2535237"/>
          </a:xfrm>
          <a:ln/>
        </p:spPr>
        <p:txBody>
          <a:bodyPr/>
          <a:lstStyle/>
          <a:p>
            <a:pPr marL="234950" indent="-234950">
              <a:spcBef>
                <a:spcPct val="0"/>
              </a:spcBef>
            </a:pPr>
            <a:r>
              <a:rPr lang="en-US" altLang="en-US" dirty="0"/>
              <a:t>Movement is a fundamental feature of all living things.</a:t>
            </a:r>
          </a:p>
          <a:p>
            <a:pPr marL="234950" indent="-234950">
              <a:spcBef>
                <a:spcPct val="0"/>
              </a:spcBef>
            </a:pPr>
            <a:r>
              <a:rPr lang="en-US" altLang="en-US" dirty="0"/>
              <a:t>Some organisms may not physically move (sponges, trees), but their gametes do, and therefore their populations can spread.</a:t>
            </a:r>
          </a:p>
          <a:p>
            <a:pPr marL="234950" indent="-234950">
              <a:spcBef>
                <a:spcPct val="0"/>
              </a:spcBef>
            </a:pPr>
            <a:r>
              <a:rPr lang="en-US" altLang="en-US" dirty="0"/>
              <a:t>Other organisms can move using a variety of means—cilia, flagella, muscle contractions </a:t>
            </a:r>
          </a:p>
        </p:txBody>
      </p:sp>
      <p:pic>
        <p:nvPicPr>
          <p:cNvPr id="2" name="Picture 1">
            <a:extLst>
              <a:ext uri="{FF2B5EF4-FFF2-40B4-BE49-F238E27FC236}">
                <a16:creationId xmlns:a16="http://schemas.microsoft.com/office/drawing/2014/main" id="{8909C98F-8460-5DD2-F4F6-EBD0740B4840}"/>
              </a:ext>
            </a:extLst>
          </p:cNvPr>
          <p:cNvPicPr>
            <a:picLocks noChangeAspect="1"/>
          </p:cNvPicPr>
          <p:nvPr/>
        </p:nvPicPr>
        <p:blipFill>
          <a:blip r:embed="rId2"/>
          <a:stretch>
            <a:fillRect/>
          </a:stretch>
        </p:blipFill>
        <p:spPr>
          <a:xfrm>
            <a:off x="684213" y="5637361"/>
            <a:ext cx="7772400" cy="1034752"/>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9E13F-E6D5-1171-1A12-FBDABFEA5E75}"/>
            </a:ext>
          </a:extLst>
        </p:cNvPr>
        <p:cNvGrpSpPr/>
        <p:nvPr/>
      </p:nvGrpSpPr>
      <p:grpSpPr>
        <a:xfrm>
          <a:off x="0" y="0"/>
          <a:ext cx="0" cy="0"/>
          <a:chOff x="0" y="0"/>
          <a:chExt cx="0" cy="0"/>
        </a:xfrm>
      </p:grpSpPr>
      <p:sp>
        <p:nvSpPr>
          <p:cNvPr id="14338" name="Freeform 2">
            <a:extLst>
              <a:ext uri="{FF2B5EF4-FFF2-40B4-BE49-F238E27FC236}">
                <a16:creationId xmlns:a16="http://schemas.microsoft.com/office/drawing/2014/main" id="{B51AD09B-CB04-C118-4E49-44D5EBC2A1B6}"/>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39" name="Freeform 3">
            <a:extLst>
              <a:ext uri="{FF2B5EF4-FFF2-40B4-BE49-F238E27FC236}">
                <a16:creationId xmlns:a16="http://schemas.microsoft.com/office/drawing/2014/main" id="{680225B7-D772-F78F-9DA8-7A67831313BF}"/>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4342" name="Group 6">
            <a:extLst>
              <a:ext uri="{FF2B5EF4-FFF2-40B4-BE49-F238E27FC236}">
                <a16:creationId xmlns:a16="http://schemas.microsoft.com/office/drawing/2014/main" id="{2946F48D-749B-2A11-E479-7C7C782C458C}"/>
              </a:ext>
            </a:extLst>
          </p:cNvPr>
          <p:cNvGrpSpPr>
            <a:grpSpLocks/>
          </p:cNvGrpSpPr>
          <p:nvPr/>
        </p:nvGrpSpPr>
        <p:grpSpPr bwMode="auto">
          <a:xfrm>
            <a:off x="-28575" y="-15875"/>
            <a:ext cx="9196388" cy="1098550"/>
            <a:chOff x="0" y="0"/>
            <a:chExt cx="5793" cy="693"/>
          </a:xfrm>
        </p:grpSpPr>
        <p:sp>
          <p:nvSpPr>
            <p:cNvPr id="14340" name="Freeform 4">
              <a:extLst>
                <a:ext uri="{FF2B5EF4-FFF2-40B4-BE49-F238E27FC236}">
                  <a16:creationId xmlns:a16="http://schemas.microsoft.com/office/drawing/2014/main" id="{2FB7BA8A-40C9-3F22-A91E-7E5692A083B9}"/>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41" name="Freeform 5">
              <a:extLst>
                <a:ext uri="{FF2B5EF4-FFF2-40B4-BE49-F238E27FC236}">
                  <a16:creationId xmlns:a16="http://schemas.microsoft.com/office/drawing/2014/main" id="{9C352D30-F93E-6648-F374-30BBF2079846}"/>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4343" name="Rectangle 7">
            <a:extLst>
              <a:ext uri="{FF2B5EF4-FFF2-40B4-BE49-F238E27FC236}">
                <a16:creationId xmlns:a16="http://schemas.microsoft.com/office/drawing/2014/main" id="{49408581-9C20-EF39-97E0-03419DB4E7E7}"/>
              </a:ext>
            </a:extLst>
          </p:cNvPr>
          <p:cNvSpPr>
            <a:spLocks noGrp="1" noChangeArrowheads="1"/>
          </p:cNvSpPr>
          <p:nvPr>
            <p:ph type="title"/>
          </p:nvPr>
        </p:nvSpPr>
        <p:spPr>
          <a:ln/>
        </p:spPr>
        <p:txBody>
          <a:bodyPr/>
          <a:lstStyle/>
          <a:p>
            <a:r>
              <a:rPr lang="en-US" altLang="en-US" dirty="0"/>
              <a:t>Movement--Locomotion</a:t>
            </a:r>
          </a:p>
        </p:txBody>
      </p:sp>
      <p:sp>
        <p:nvSpPr>
          <p:cNvPr id="14344" name="Rectangle 8">
            <a:extLst>
              <a:ext uri="{FF2B5EF4-FFF2-40B4-BE49-F238E27FC236}">
                <a16:creationId xmlns:a16="http://schemas.microsoft.com/office/drawing/2014/main" id="{3E5D6342-0F7D-BC74-F285-7F10AF58C4BB}"/>
              </a:ext>
            </a:extLst>
          </p:cNvPr>
          <p:cNvSpPr>
            <a:spLocks noGrp="1" noChangeArrowheads="1"/>
          </p:cNvSpPr>
          <p:nvPr>
            <p:ph type="body" idx="1"/>
          </p:nvPr>
        </p:nvSpPr>
        <p:spPr>
          <a:xfrm>
            <a:off x="176213" y="1884362"/>
            <a:ext cx="8788400" cy="2535237"/>
          </a:xfrm>
          <a:ln/>
        </p:spPr>
        <p:txBody>
          <a:bodyPr/>
          <a:lstStyle/>
          <a:p>
            <a:pPr marL="234950" indent="-234950">
              <a:spcBef>
                <a:spcPct val="0"/>
              </a:spcBef>
            </a:pPr>
            <a:r>
              <a:rPr lang="en-US" altLang="en-US" dirty="0"/>
              <a:t>There are a number of reasons for movement, including foraging for food, escaping danger, finding a mate, migration.</a:t>
            </a:r>
          </a:p>
        </p:txBody>
      </p:sp>
      <p:pic>
        <p:nvPicPr>
          <p:cNvPr id="3" name="Picture 2">
            <a:extLst>
              <a:ext uri="{FF2B5EF4-FFF2-40B4-BE49-F238E27FC236}">
                <a16:creationId xmlns:a16="http://schemas.microsoft.com/office/drawing/2014/main" id="{21DC8081-E18E-2140-0BF2-98FD27042E0D}"/>
              </a:ext>
            </a:extLst>
          </p:cNvPr>
          <p:cNvPicPr>
            <a:picLocks noChangeAspect="1"/>
          </p:cNvPicPr>
          <p:nvPr/>
        </p:nvPicPr>
        <p:blipFill>
          <a:blip r:embed="rId2"/>
          <a:stretch>
            <a:fillRect/>
          </a:stretch>
        </p:blipFill>
        <p:spPr>
          <a:xfrm>
            <a:off x="676275" y="5410200"/>
            <a:ext cx="7772400" cy="99452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74583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32D5C-30A5-753B-C0EA-C4FE8AC785DC}"/>
            </a:ext>
          </a:extLst>
        </p:cNvPr>
        <p:cNvGrpSpPr/>
        <p:nvPr/>
      </p:nvGrpSpPr>
      <p:grpSpPr>
        <a:xfrm>
          <a:off x="0" y="0"/>
          <a:ext cx="0" cy="0"/>
          <a:chOff x="0" y="0"/>
          <a:chExt cx="0" cy="0"/>
        </a:xfrm>
      </p:grpSpPr>
      <p:pic>
        <p:nvPicPr>
          <p:cNvPr id="14337" name="Picture 1">
            <a:extLst>
              <a:ext uri="{FF2B5EF4-FFF2-40B4-BE49-F238E27FC236}">
                <a16:creationId xmlns:a16="http://schemas.microsoft.com/office/drawing/2014/main" id="{42882752-71C7-DCDE-5AE7-9944FDBE5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2774950"/>
            <a:ext cx="7281863"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338" name="Freeform 2">
            <a:extLst>
              <a:ext uri="{FF2B5EF4-FFF2-40B4-BE49-F238E27FC236}">
                <a16:creationId xmlns:a16="http://schemas.microsoft.com/office/drawing/2014/main" id="{C3C9703D-5BFE-F1E7-21FA-976105E71375}"/>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39" name="Freeform 3">
            <a:extLst>
              <a:ext uri="{FF2B5EF4-FFF2-40B4-BE49-F238E27FC236}">
                <a16:creationId xmlns:a16="http://schemas.microsoft.com/office/drawing/2014/main" id="{F7E6D752-A880-92D2-43A5-0CD51D592FE7}"/>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4342" name="Group 6">
            <a:extLst>
              <a:ext uri="{FF2B5EF4-FFF2-40B4-BE49-F238E27FC236}">
                <a16:creationId xmlns:a16="http://schemas.microsoft.com/office/drawing/2014/main" id="{62623702-8D14-CA19-3626-7AD08EAC4794}"/>
              </a:ext>
            </a:extLst>
          </p:cNvPr>
          <p:cNvGrpSpPr>
            <a:grpSpLocks/>
          </p:cNvGrpSpPr>
          <p:nvPr/>
        </p:nvGrpSpPr>
        <p:grpSpPr bwMode="auto">
          <a:xfrm>
            <a:off x="-28575" y="-15875"/>
            <a:ext cx="9196388" cy="1098550"/>
            <a:chOff x="0" y="0"/>
            <a:chExt cx="5793" cy="693"/>
          </a:xfrm>
        </p:grpSpPr>
        <p:sp>
          <p:nvSpPr>
            <p:cNvPr id="14340" name="Freeform 4">
              <a:extLst>
                <a:ext uri="{FF2B5EF4-FFF2-40B4-BE49-F238E27FC236}">
                  <a16:creationId xmlns:a16="http://schemas.microsoft.com/office/drawing/2014/main" id="{C18B4C64-8E45-834F-5E9F-F6A6D0CF28A9}"/>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41" name="Freeform 5">
              <a:extLst>
                <a:ext uri="{FF2B5EF4-FFF2-40B4-BE49-F238E27FC236}">
                  <a16:creationId xmlns:a16="http://schemas.microsoft.com/office/drawing/2014/main" id="{A79D4FA7-6987-5FE2-689C-872BE5122FF5}"/>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4343" name="Rectangle 7">
            <a:extLst>
              <a:ext uri="{FF2B5EF4-FFF2-40B4-BE49-F238E27FC236}">
                <a16:creationId xmlns:a16="http://schemas.microsoft.com/office/drawing/2014/main" id="{FCC2AD7D-66CC-E087-BB7F-A0AE52DFD364}"/>
              </a:ext>
            </a:extLst>
          </p:cNvPr>
          <p:cNvSpPr>
            <a:spLocks noGrp="1" noChangeArrowheads="1"/>
          </p:cNvSpPr>
          <p:nvPr>
            <p:ph type="title"/>
          </p:nvPr>
        </p:nvSpPr>
        <p:spPr>
          <a:ln/>
        </p:spPr>
        <p:txBody>
          <a:bodyPr/>
          <a:lstStyle/>
          <a:p>
            <a:r>
              <a:rPr lang="en-US" altLang="en-US"/>
              <a:t>Joint Movement</a:t>
            </a:r>
          </a:p>
        </p:txBody>
      </p:sp>
      <p:sp>
        <p:nvSpPr>
          <p:cNvPr id="14344" name="Rectangle 8">
            <a:extLst>
              <a:ext uri="{FF2B5EF4-FFF2-40B4-BE49-F238E27FC236}">
                <a16:creationId xmlns:a16="http://schemas.microsoft.com/office/drawing/2014/main" id="{4C265223-2014-3AFD-9495-62CE1C138729}"/>
              </a:ext>
            </a:extLst>
          </p:cNvPr>
          <p:cNvSpPr>
            <a:spLocks noGrp="1" noChangeArrowheads="1"/>
          </p:cNvSpPr>
          <p:nvPr>
            <p:ph type="body" idx="1"/>
          </p:nvPr>
        </p:nvSpPr>
        <p:spPr>
          <a:xfrm>
            <a:off x="176213" y="1884363"/>
            <a:ext cx="8788400" cy="1955800"/>
          </a:xfrm>
          <a:ln/>
        </p:spPr>
        <p:txBody>
          <a:bodyPr/>
          <a:lstStyle/>
          <a:p>
            <a:pPr marL="234950" indent="-234950">
              <a:spcBef>
                <a:spcPct val="0"/>
              </a:spcBef>
            </a:pPr>
            <a:r>
              <a:rPr lang="en-US" altLang="en-US" dirty="0"/>
              <a:t>The movement in your body requires muscles to work in antagonistic pairs. </a:t>
            </a:r>
          </a:p>
        </p:txBody>
      </p:sp>
    </p:spTree>
    <p:extLst>
      <p:ext uri="{BB962C8B-B14F-4D97-AF65-F5344CB8AC3E}">
        <p14:creationId xmlns:p14="http://schemas.microsoft.com/office/powerpoint/2010/main" val="6290187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3D560-B14E-56B7-5B2E-46D231A99ACB}"/>
            </a:ext>
          </a:extLst>
        </p:cNvPr>
        <p:cNvGrpSpPr/>
        <p:nvPr/>
      </p:nvGrpSpPr>
      <p:grpSpPr>
        <a:xfrm>
          <a:off x="0" y="0"/>
          <a:ext cx="0" cy="0"/>
          <a:chOff x="0" y="0"/>
          <a:chExt cx="0" cy="0"/>
        </a:xfrm>
      </p:grpSpPr>
      <p:sp>
        <p:nvSpPr>
          <p:cNvPr id="14338" name="Freeform 2">
            <a:extLst>
              <a:ext uri="{FF2B5EF4-FFF2-40B4-BE49-F238E27FC236}">
                <a16:creationId xmlns:a16="http://schemas.microsoft.com/office/drawing/2014/main" id="{47762629-4A7C-16DA-EA6A-7049DC00A9DD}"/>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39" name="Freeform 3">
            <a:extLst>
              <a:ext uri="{FF2B5EF4-FFF2-40B4-BE49-F238E27FC236}">
                <a16:creationId xmlns:a16="http://schemas.microsoft.com/office/drawing/2014/main" id="{995FD413-FFA9-747E-DE03-48141916D958}"/>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4342" name="Group 6">
            <a:extLst>
              <a:ext uri="{FF2B5EF4-FFF2-40B4-BE49-F238E27FC236}">
                <a16:creationId xmlns:a16="http://schemas.microsoft.com/office/drawing/2014/main" id="{84E9F77B-F174-D148-F085-6C3F933BEDCA}"/>
              </a:ext>
            </a:extLst>
          </p:cNvPr>
          <p:cNvGrpSpPr>
            <a:grpSpLocks/>
          </p:cNvGrpSpPr>
          <p:nvPr/>
        </p:nvGrpSpPr>
        <p:grpSpPr bwMode="auto">
          <a:xfrm>
            <a:off x="-28575" y="-15875"/>
            <a:ext cx="9196388" cy="1098550"/>
            <a:chOff x="0" y="0"/>
            <a:chExt cx="5793" cy="693"/>
          </a:xfrm>
        </p:grpSpPr>
        <p:sp>
          <p:nvSpPr>
            <p:cNvPr id="14340" name="Freeform 4">
              <a:extLst>
                <a:ext uri="{FF2B5EF4-FFF2-40B4-BE49-F238E27FC236}">
                  <a16:creationId xmlns:a16="http://schemas.microsoft.com/office/drawing/2014/main" id="{17E79FE2-EDC9-EE0D-FA7C-724D7BB85C11}"/>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41" name="Freeform 5">
              <a:extLst>
                <a:ext uri="{FF2B5EF4-FFF2-40B4-BE49-F238E27FC236}">
                  <a16:creationId xmlns:a16="http://schemas.microsoft.com/office/drawing/2014/main" id="{BC320C56-D647-7459-898A-2E611CCF464B}"/>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4343" name="Rectangle 7">
            <a:extLst>
              <a:ext uri="{FF2B5EF4-FFF2-40B4-BE49-F238E27FC236}">
                <a16:creationId xmlns:a16="http://schemas.microsoft.com/office/drawing/2014/main" id="{EA3B83DF-B52C-7875-6E36-3FED3D491F57}"/>
              </a:ext>
            </a:extLst>
          </p:cNvPr>
          <p:cNvSpPr>
            <a:spLocks noGrp="1" noChangeArrowheads="1"/>
          </p:cNvSpPr>
          <p:nvPr>
            <p:ph type="title"/>
          </p:nvPr>
        </p:nvSpPr>
        <p:spPr>
          <a:ln/>
        </p:spPr>
        <p:txBody>
          <a:bodyPr/>
          <a:lstStyle/>
          <a:p>
            <a:r>
              <a:rPr lang="en-US" altLang="en-US"/>
              <a:t>Joint Movement</a:t>
            </a:r>
          </a:p>
        </p:txBody>
      </p:sp>
      <p:sp>
        <p:nvSpPr>
          <p:cNvPr id="14344" name="Rectangle 8">
            <a:extLst>
              <a:ext uri="{FF2B5EF4-FFF2-40B4-BE49-F238E27FC236}">
                <a16:creationId xmlns:a16="http://schemas.microsoft.com/office/drawing/2014/main" id="{45E36680-A2E2-7F73-AA4F-ADA4B00E1180}"/>
              </a:ext>
            </a:extLst>
          </p:cNvPr>
          <p:cNvSpPr>
            <a:spLocks noGrp="1" noChangeArrowheads="1"/>
          </p:cNvSpPr>
          <p:nvPr>
            <p:ph type="body" idx="1"/>
          </p:nvPr>
        </p:nvSpPr>
        <p:spPr>
          <a:xfrm>
            <a:off x="176213" y="2209800"/>
            <a:ext cx="4929187" cy="2666999"/>
          </a:xfrm>
          <a:ln/>
        </p:spPr>
        <p:txBody>
          <a:bodyPr/>
          <a:lstStyle/>
          <a:p>
            <a:pPr marL="234950" indent="-234950">
              <a:spcBef>
                <a:spcPct val="0"/>
              </a:spcBef>
            </a:pPr>
            <a:r>
              <a:rPr lang="en-US" altLang="en-US" dirty="0"/>
              <a:t>The internal and external intercostal muscles that we learned about during the gas exchange topic are also antagonistic pairs.</a:t>
            </a:r>
          </a:p>
        </p:txBody>
      </p:sp>
      <p:pic>
        <p:nvPicPr>
          <p:cNvPr id="2" name="breathing-muscles.png" descr="breathing-muscles.png">
            <a:extLst>
              <a:ext uri="{FF2B5EF4-FFF2-40B4-BE49-F238E27FC236}">
                <a16:creationId xmlns:a16="http://schemas.microsoft.com/office/drawing/2014/main" id="{F1795CD8-6050-7DFD-A5EC-90A865809836}"/>
              </a:ext>
            </a:extLst>
          </p:cNvPr>
          <p:cNvPicPr>
            <a:picLocks noChangeAspect="1"/>
          </p:cNvPicPr>
          <p:nvPr/>
        </p:nvPicPr>
        <p:blipFill>
          <a:blip r:embed="rId2"/>
          <a:stretch>
            <a:fillRect/>
          </a:stretch>
        </p:blipFill>
        <p:spPr>
          <a:xfrm>
            <a:off x="5279571" y="1355952"/>
            <a:ext cx="3709155" cy="3655786"/>
          </a:xfrm>
          <a:prstGeom prst="rect">
            <a:avLst/>
          </a:prstGeom>
          <a:ln>
            <a:solidFill>
              <a:schemeClr val="tx1"/>
            </a:solidFill>
          </a:ln>
          <a:effectLst>
            <a:outerShdw blurRad="50800" dist="38100" dir="2700000" algn="tl" rotWithShape="0">
              <a:prstClr val="black">
                <a:alpha val="40000"/>
              </a:prstClr>
            </a:outerShdw>
          </a:effectLst>
        </p:spPr>
      </p:pic>
      <p:sp>
        <p:nvSpPr>
          <p:cNvPr id="4" name="http://www.howtosingbettertoday.com/how-to-improve-your-voice-role-support/">
            <a:extLst>
              <a:ext uri="{FF2B5EF4-FFF2-40B4-BE49-F238E27FC236}">
                <a16:creationId xmlns:a16="http://schemas.microsoft.com/office/drawing/2014/main" id="{DBAA5623-EA3E-925B-5370-1B06C1F552A6}"/>
              </a:ext>
            </a:extLst>
          </p:cNvPr>
          <p:cNvSpPr/>
          <p:nvPr/>
        </p:nvSpPr>
        <p:spPr>
          <a:xfrm>
            <a:off x="5246914" y="4983673"/>
            <a:ext cx="2864887" cy="194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600" u="sng">
                <a:hlinkClick r:id="rId3"/>
              </a:defRPr>
            </a:lvl1pPr>
          </a:lstStyle>
          <a:p>
            <a:pPr marL="40639" marR="40639" algn="l" fontAlgn="auto" hangingPunct="0">
              <a:spcBef>
                <a:spcPts val="0"/>
              </a:spcBef>
              <a:spcAft>
                <a:spcPts val="0"/>
              </a:spcAft>
              <a:defRPr u="none"/>
            </a:pPr>
            <a:r>
              <a:rPr kern="0" dirty="0">
                <a:solidFill>
                  <a:schemeClr val="tx1"/>
                </a:solidFill>
                <a:uFill>
                  <a:solidFill>
                    <a:srgbClr val="000000"/>
                  </a:solidFill>
                </a:uFill>
                <a:latin typeface="Arial"/>
                <a:cs typeface="Arial"/>
                <a:sym typeface="Arial"/>
                <a:hlinkClick r:id="rId3">
                  <a:extLst>
                    <a:ext uri="{A12FA001-AC4F-418D-AE19-62706E023703}">
                      <ahyp:hlinkClr xmlns:ahyp="http://schemas.microsoft.com/office/drawing/2018/hyperlinkcolor" val="tx"/>
                    </a:ext>
                  </a:extLst>
                </a:hlinkClick>
              </a:rPr>
              <a:t>http://www.howtosingbettertoday.com/how-to-improve-your-voice-role-support/</a:t>
            </a:r>
          </a:p>
        </p:txBody>
      </p:sp>
      <p:pic>
        <p:nvPicPr>
          <p:cNvPr id="5" name="Picture 4">
            <a:extLst>
              <a:ext uri="{FF2B5EF4-FFF2-40B4-BE49-F238E27FC236}">
                <a16:creationId xmlns:a16="http://schemas.microsoft.com/office/drawing/2014/main" id="{ACC14DD3-674B-5C13-5828-C4D781B381E4}"/>
              </a:ext>
            </a:extLst>
          </p:cNvPr>
          <p:cNvPicPr>
            <a:picLocks noChangeAspect="1"/>
          </p:cNvPicPr>
          <p:nvPr/>
        </p:nvPicPr>
        <p:blipFill>
          <a:blip r:embed="rId4"/>
          <a:stretch>
            <a:fillRect/>
          </a:stretch>
        </p:blipFill>
        <p:spPr>
          <a:xfrm>
            <a:off x="685800" y="5331042"/>
            <a:ext cx="7772400" cy="144854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83749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a:extLst>
              <a:ext uri="{FF2B5EF4-FFF2-40B4-BE49-F238E27FC236}">
                <a16:creationId xmlns:a16="http://schemas.microsoft.com/office/drawing/2014/main" id="{8CFF3947-8DA9-A8BF-2CE8-E334B635A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850" y="2081213"/>
            <a:ext cx="5268913"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362" name="Freeform 2">
            <a:extLst>
              <a:ext uri="{FF2B5EF4-FFF2-40B4-BE49-F238E27FC236}">
                <a16:creationId xmlns:a16="http://schemas.microsoft.com/office/drawing/2014/main" id="{B027A4E4-01E2-F5E4-65C1-95228307DCF2}"/>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63" name="Freeform 3">
            <a:extLst>
              <a:ext uri="{FF2B5EF4-FFF2-40B4-BE49-F238E27FC236}">
                <a16:creationId xmlns:a16="http://schemas.microsoft.com/office/drawing/2014/main" id="{7BB1BE73-9823-AF5A-F740-E8F451551A80}"/>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5366" name="Group 6">
            <a:extLst>
              <a:ext uri="{FF2B5EF4-FFF2-40B4-BE49-F238E27FC236}">
                <a16:creationId xmlns:a16="http://schemas.microsoft.com/office/drawing/2014/main" id="{65A7779D-B659-B389-195B-3E194F41376E}"/>
              </a:ext>
            </a:extLst>
          </p:cNvPr>
          <p:cNvGrpSpPr>
            <a:grpSpLocks/>
          </p:cNvGrpSpPr>
          <p:nvPr/>
        </p:nvGrpSpPr>
        <p:grpSpPr bwMode="auto">
          <a:xfrm>
            <a:off x="-28575" y="-15875"/>
            <a:ext cx="9196388" cy="1098550"/>
            <a:chOff x="0" y="0"/>
            <a:chExt cx="5793" cy="693"/>
          </a:xfrm>
        </p:grpSpPr>
        <p:sp>
          <p:nvSpPr>
            <p:cNvPr id="15364" name="Freeform 4">
              <a:extLst>
                <a:ext uri="{FF2B5EF4-FFF2-40B4-BE49-F238E27FC236}">
                  <a16:creationId xmlns:a16="http://schemas.microsoft.com/office/drawing/2014/main" id="{9DF16180-B2D0-9546-574E-BE2AFF18BF59}"/>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365" name="Freeform 5">
              <a:extLst>
                <a:ext uri="{FF2B5EF4-FFF2-40B4-BE49-F238E27FC236}">
                  <a16:creationId xmlns:a16="http://schemas.microsoft.com/office/drawing/2014/main" id="{BFB0E723-5F86-07F5-77FD-F41B01EC804B}"/>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5367" name="Rectangle 7">
            <a:extLst>
              <a:ext uri="{FF2B5EF4-FFF2-40B4-BE49-F238E27FC236}">
                <a16:creationId xmlns:a16="http://schemas.microsoft.com/office/drawing/2014/main" id="{3999B682-E453-E6AD-8CAF-2DAE16B9E345}"/>
              </a:ext>
            </a:extLst>
          </p:cNvPr>
          <p:cNvSpPr>
            <a:spLocks noGrp="1" noChangeArrowheads="1"/>
          </p:cNvSpPr>
          <p:nvPr>
            <p:ph type="title"/>
          </p:nvPr>
        </p:nvSpPr>
        <p:spPr>
          <a:ln/>
        </p:spPr>
        <p:txBody>
          <a:bodyPr/>
          <a:lstStyle/>
          <a:p>
            <a:r>
              <a:rPr lang="en-US" altLang="en-US"/>
              <a:t>Joint Movement</a:t>
            </a:r>
          </a:p>
        </p:txBody>
      </p:sp>
      <p:sp>
        <p:nvSpPr>
          <p:cNvPr id="15368" name="Rectangle 8">
            <a:extLst>
              <a:ext uri="{FF2B5EF4-FFF2-40B4-BE49-F238E27FC236}">
                <a16:creationId xmlns:a16="http://schemas.microsoft.com/office/drawing/2014/main" id="{E0CC4099-3579-368F-A04C-00D48AB59F70}"/>
              </a:ext>
            </a:extLst>
          </p:cNvPr>
          <p:cNvSpPr>
            <a:spLocks noGrp="1" noChangeArrowheads="1"/>
          </p:cNvSpPr>
          <p:nvPr>
            <p:ph type="body" idx="1"/>
          </p:nvPr>
        </p:nvSpPr>
        <p:spPr>
          <a:xfrm>
            <a:off x="100013" y="1973263"/>
            <a:ext cx="4368800" cy="4902200"/>
          </a:xfrm>
          <a:ln/>
        </p:spPr>
        <p:txBody>
          <a:bodyPr/>
          <a:lstStyle/>
          <a:p>
            <a:pPr marL="234950" indent="-234950">
              <a:spcBef>
                <a:spcPct val="0"/>
              </a:spcBef>
            </a:pPr>
            <a:r>
              <a:rPr lang="en-US" altLang="en-US" dirty="0"/>
              <a:t>Movements are due to the muscles being attached to the bones which articulate about your joints.  </a:t>
            </a:r>
          </a:p>
          <a:p>
            <a:pPr marL="234950" indent="-234950"/>
            <a:r>
              <a:rPr lang="en-US" altLang="en-US" dirty="0"/>
              <a:t>Muscles always contracts and provide movement toward the origin of the fiber.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eeform 1">
            <a:extLst>
              <a:ext uri="{FF2B5EF4-FFF2-40B4-BE49-F238E27FC236}">
                <a16:creationId xmlns:a16="http://schemas.microsoft.com/office/drawing/2014/main" id="{9707BE9B-1B38-A1B2-6612-A05B5DD59E21}"/>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86" name="Freeform 2">
            <a:extLst>
              <a:ext uri="{FF2B5EF4-FFF2-40B4-BE49-F238E27FC236}">
                <a16:creationId xmlns:a16="http://schemas.microsoft.com/office/drawing/2014/main" id="{E1521E6F-FB19-EC5E-8E11-B112C7862C11}"/>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6389" name="Group 5">
            <a:extLst>
              <a:ext uri="{FF2B5EF4-FFF2-40B4-BE49-F238E27FC236}">
                <a16:creationId xmlns:a16="http://schemas.microsoft.com/office/drawing/2014/main" id="{9CFE48E5-A9B2-FDD6-470E-5BD3FFB4F452}"/>
              </a:ext>
            </a:extLst>
          </p:cNvPr>
          <p:cNvGrpSpPr>
            <a:grpSpLocks/>
          </p:cNvGrpSpPr>
          <p:nvPr/>
        </p:nvGrpSpPr>
        <p:grpSpPr bwMode="auto">
          <a:xfrm>
            <a:off x="-28575" y="-15875"/>
            <a:ext cx="9196388" cy="1098550"/>
            <a:chOff x="0" y="0"/>
            <a:chExt cx="5793" cy="693"/>
          </a:xfrm>
        </p:grpSpPr>
        <p:sp>
          <p:nvSpPr>
            <p:cNvPr id="16387" name="Freeform 3">
              <a:extLst>
                <a:ext uri="{FF2B5EF4-FFF2-40B4-BE49-F238E27FC236}">
                  <a16:creationId xmlns:a16="http://schemas.microsoft.com/office/drawing/2014/main" id="{466AF5F6-1D81-F459-24B0-EFA4547A0941}"/>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88" name="Freeform 4">
              <a:extLst>
                <a:ext uri="{FF2B5EF4-FFF2-40B4-BE49-F238E27FC236}">
                  <a16:creationId xmlns:a16="http://schemas.microsoft.com/office/drawing/2014/main" id="{8B67A714-1C10-3ADF-6676-4F3BE4E55D1F}"/>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390" name="Rectangle 6">
            <a:extLst>
              <a:ext uri="{FF2B5EF4-FFF2-40B4-BE49-F238E27FC236}">
                <a16:creationId xmlns:a16="http://schemas.microsoft.com/office/drawing/2014/main" id="{D8D943EC-5443-3451-8362-9A13C61A64C3}"/>
              </a:ext>
            </a:extLst>
          </p:cNvPr>
          <p:cNvSpPr>
            <a:spLocks noGrp="1" noChangeArrowheads="1"/>
          </p:cNvSpPr>
          <p:nvPr>
            <p:ph type="title"/>
          </p:nvPr>
        </p:nvSpPr>
        <p:spPr>
          <a:ln/>
        </p:spPr>
        <p:txBody>
          <a:bodyPr/>
          <a:lstStyle/>
          <a:p>
            <a:r>
              <a:rPr lang="en-US" altLang="en-US"/>
              <a:t>Muscle Cell Components</a:t>
            </a:r>
          </a:p>
        </p:txBody>
      </p:sp>
      <p:sp>
        <p:nvSpPr>
          <p:cNvPr id="16391" name="Rectangle 7">
            <a:extLst>
              <a:ext uri="{FF2B5EF4-FFF2-40B4-BE49-F238E27FC236}">
                <a16:creationId xmlns:a16="http://schemas.microsoft.com/office/drawing/2014/main" id="{2C932AAE-8C87-B5FD-1E57-2A345E6CC0D9}"/>
              </a:ext>
            </a:extLst>
          </p:cNvPr>
          <p:cNvSpPr>
            <a:spLocks noGrp="1" noChangeArrowheads="1"/>
          </p:cNvSpPr>
          <p:nvPr>
            <p:ph type="body" idx="1"/>
          </p:nvPr>
        </p:nvSpPr>
        <p:spPr>
          <a:xfrm>
            <a:off x="0" y="1935163"/>
            <a:ext cx="4705350" cy="4389437"/>
          </a:xfrm>
          <a:ln/>
        </p:spPr>
        <p:txBody>
          <a:bodyPr/>
          <a:lstStyle/>
          <a:p>
            <a:pPr marL="234950" indent="-234950">
              <a:spcBef>
                <a:spcPct val="0"/>
              </a:spcBef>
            </a:pPr>
            <a:r>
              <a:rPr lang="en-US" altLang="en-US" dirty="0"/>
              <a:t>The function of muscle cells relies on microfilaments—the actin components of the cytoskeleton.</a:t>
            </a:r>
          </a:p>
          <a:p>
            <a:pPr marL="234950" indent="-234950"/>
            <a:r>
              <a:rPr lang="en-US" altLang="en-US" dirty="0"/>
              <a:t>Microfilament movement is governed by chemical energy transformations that result in contraction.</a:t>
            </a:r>
          </a:p>
        </p:txBody>
      </p:sp>
      <p:pic>
        <p:nvPicPr>
          <p:cNvPr id="16392" name="Picture 8">
            <a:extLst>
              <a:ext uri="{FF2B5EF4-FFF2-40B4-BE49-F238E27FC236}">
                <a16:creationId xmlns:a16="http://schemas.microsoft.com/office/drawing/2014/main" id="{0D6BB6E8-97B7-B81A-997C-C365F5626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1935163"/>
            <a:ext cx="4322763"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6EE34-2D35-8716-865B-BCD4D57F7FEE}"/>
            </a:ext>
          </a:extLst>
        </p:cNvPr>
        <p:cNvGrpSpPr/>
        <p:nvPr/>
      </p:nvGrpSpPr>
      <p:grpSpPr>
        <a:xfrm>
          <a:off x="0" y="0"/>
          <a:ext cx="0" cy="0"/>
          <a:chOff x="0" y="0"/>
          <a:chExt cx="0" cy="0"/>
        </a:xfrm>
      </p:grpSpPr>
      <p:sp>
        <p:nvSpPr>
          <p:cNvPr id="16385" name="Freeform 1">
            <a:extLst>
              <a:ext uri="{FF2B5EF4-FFF2-40B4-BE49-F238E27FC236}">
                <a16:creationId xmlns:a16="http://schemas.microsoft.com/office/drawing/2014/main" id="{263DEFFD-2BBE-3AE9-CFF1-BCA0A951C838}"/>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86" name="Freeform 2">
            <a:extLst>
              <a:ext uri="{FF2B5EF4-FFF2-40B4-BE49-F238E27FC236}">
                <a16:creationId xmlns:a16="http://schemas.microsoft.com/office/drawing/2014/main" id="{C79768F6-DB49-C5FC-A5E2-788B976391E3}"/>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6389" name="Group 5">
            <a:extLst>
              <a:ext uri="{FF2B5EF4-FFF2-40B4-BE49-F238E27FC236}">
                <a16:creationId xmlns:a16="http://schemas.microsoft.com/office/drawing/2014/main" id="{51F2F39E-F76C-F0FC-DA31-2F42928E134A}"/>
              </a:ext>
            </a:extLst>
          </p:cNvPr>
          <p:cNvGrpSpPr>
            <a:grpSpLocks/>
          </p:cNvGrpSpPr>
          <p:nvPr/>
        </p:nvGrpSpPr>
        <p:grpSpPr bwMode="auto">
          <a:xfrm>
            <a:off x="-28575" y="-15875"/>
            <a:ext cx="9196388" cy="1098550"/>
            <a:chOff x="0" y="0"/>
            <a:chExt cx="5793" cy="693"/>
          </a:xfrm>
        </p:grpSpPr>
        <p:sp>
          <p:nvSpPr>
            <p:cNvPr id="16387" name="Freeform 3">
              <a:extLst>
                <a:ext uri="{FF2B5EF4-FFF2-40B4-BE49-F238E27FC236}">
                  <a16:creationId xmlns:a16="http://schemas.microsoft.com/office/drawing/2014/main" id="{4B3ECE3F-7C91-C78C-E4F0-833A7811036A}"/>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88" name="Freeform 4">
              <a:extLst>
                <a:ext uri="{FF2B5EF4-FFF2-40B4-BE49-F238E27FC236}">
                  <a16:creationId xmlns:a16="http://schemas.microsoft.com/office/drawing/2014/main" id="{4B95C35B-1E78-6B4C-7AAC-40FF15F172FD}"/>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390" name="Rectangle 6">
            <a:extLst>
              <a:ext uri="{FF2B5EF4-FFF2-40B4-BE49-F238E27FC236}">
                <a16:creationId xmlns:a16="http://schemas.microsoft.com/office/drawing/2014/main" id="{80FFF9AB-8C23-171A-8AFE-5E99242227DB}"/>
              </a:ext>
            </a:extLst>
          </p:cNvPr>
          <p:cNvSpPr>
            <a:spLocks noGrp="1" noChangeArrowheads="1"/>
          </p:cNvSpPr>
          <p:nvPr>
            <p:ph type="title"/>
          </p:nvPr>
        </p:nvSpPr>
        <p:spPr>
          <a:xfrm>
            <a:off x="457200" y="366399"/>
            <a:ext cx="8229600" cy="1143000"/>
          </a:xfrm>
          <a:ln/>
        </p:spPr>
        <p:txBody>
          <a:bodyPr/>
          <a:lstStyle/>
          <a:p>
            <a:r>
              <a:rPr lang="en-US" altLang="en-US" dirty="0"/>
              <a:t>Muscle Cell Components</a:t>
            </a:r>
          </a:p>
        </p:txBody>
      </p:sp>
      <p:sp>
        <p:nvSpPr>
          <p:cNvPr id="16391" name="Rectangle 7">
            <a:extLst>
              <a:ext uri="{FF2B5EF4-FFF2-40B4-BE49-F238E27FC236}">
                <a16:creationId xmlns:a16="http://schemas.microsoft.com/office/drawing/2014/main" id="{4F8E9D0D-163B-976C-73AF-043DF266E6B7}"/>
              </a:ext>
            </a:extLst>
          </p:cNvPr>
          <p:cNvSpPr>
            <a:spLocks noGrp="1" noChangeArrowheads="1"/>
          </p:cNvSpPr>
          <p:nvPr>
            <p:ph type="body" idx="1"/>
          </p:nvPr>
        </p:nvSpPr>
        <p:spPr>
          <a:xfrm>
            <a:off x="304800" y="1588728"/>
            <a:ext cx="8534400" cy="4389437"/>
          </a:xfrm>
          <a:ln/>
        </p:spPr>
        <p:txBody>
          <a:bodyPr/>
          <a:lstStyle/>
          <a:p>
            <a:pPr marL="234950" indent="-234950">
              <a:spcBef>
                <a:spcPct val="0"/>
              </a:spcBef>
            </a:pPr>
            <a:r>
              <a:rPr lang="en-US" altLang="en-US" dirty="0"/>
              <a:t>Titin is a large muscle protein that plays an important role in muscle contraction and relaxation. </a:t>
            </a:r>
          </a:p>
        </p:txBody>
      </p:sp>
      <p:pic>
        <p:nvPicPr>
          <p:cNvPr id="1026" name="Picture 2" descr="The Chain Like Elasticity of Titin">
            <a:extLst>
              <a:ext uri="{FF2B5EF4-FFF2-40B4-BE49-F238E27FC236}">
                <a16:creationId xmlns:a16="http://schemas.microsoft.com/office/drawing/2014/main" id="{F91EB784-B28C-03D4-22AD-0F259F06C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649" y="2804511"/>
            <a:ext cx="3793551" cy="268248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Stretching the story of titin and muscle function - ScienceDirect">
            <a:extLst>
              <a:ext uri="{FF2B5EF4-FFF2-40B4-BE49-F238E27FC236}">
                <a16:creationId xmlns:a16="http://schemas.microsoft.com/office/drawing/2014/main" id="{3290B249-2CDA-0A17-FFC2-9C18E963F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1" y="2804511"/>
            <a:ext cx="4705350" cy="268248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563419-A28C-B3C5-61FE-9C2A8B39EE52}"/>
              </a:ext>
            </a:extLst>
          </p:cNvPr>
          <p:cNvSpPr txBox="1"/>
          <p:nvPr/>
        </p:nvSpPr>
        <p:spPr>
          <a:xfrm>
            <a:off x="180971" y="5487000"/>
            <a:ext cx="4642756" cy="184666"/>
          </a:xfrm>
          <a:prstGeom prst="rect">
            <a:avLst/>
          </a:prstGeom>
          <a:noFill/>
        </p:spPr>
        <p:txBody>
          <a:bodyPr wrap="square">
            <a:spAutoFit/>
          </a:bodyPr>
          <a:lstStyle/>
          <a:p>
            <a:pPr algn="l"/>
            <a:r>
              <a:rPr lang="en-US" sz="600" dirty="0"/>
              <a:t>https://</a:t>
            </a:r>
            <a:r>
              <a:rPr lang="en-US" sz="600" dirty="0" err="1"/>
              <a:t>ars.els-cdn.com</a:t>
            </a:r>
            <a:r>
              <a:rPr lang="en-US" sz="600" dirty="0"/>
              <a:t>/content/image/1-s2.0-S0021929023001227-gr7.jpg</a:t>
            </a:r>
          </a:p>
        </p:txBody>
      </p:sp>
      <p:pic>
        <p:nvPicPr>
          <p:cNvPr id="4" name="Picture 3">
            <a:extLst>
              <a:ext uri="{FF2B5EF4-FFF2-40B4-BE49-F238E27FC236}">
                <a16:creationId xmlns:a16="http://schemas.microsoft.com/office/drawing/2014/main" id="{342552C8-D0C3-83EE-BD2D-FE88C2C30113}"/>
              </a:ext>
            </a:extLst>
          </p:cNvPr>
          <p:cNvPicPr>
            <a:picLocks noChangeAspect="1"/>
          </p:cNvPicPr>
          <p:nvPr/>
        </p:nvPicPr>
        <p:blipFill>
          <a:blip r:embed="rId4"/>
          <a:stretch>
            <a:fillRect/>
          </a:stretch>
        </p:blipFill>
        <p:spPr>
          <a:xfrm>
            <a:off x="676275" y="5761881"/>
            <a:ext cx="7772400" cy="100533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67789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reeform 1">
            <a:extLst>
              <a:ext uri="{FF2B5EF4-FFF2-40B4-BE49-F238E27FC236}">
                <a16:creationId xmlns:a16="http://schemas.microsoft.com/office/drawing/2014/main" id="{565D60FF-0749-6D30-749E-E671169998E5}"/>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8" name="Freeform 2">
            <a:extLst>
              <a:ext uri="{FF2B5EF4-FFF2-40B4-BE49-F238E27FC236}">
                <a16:creationId xmlns:a16="http://schemas.microsoft.com/office/drawing/2014/main" id="{CAB6306F-03BB-BFF4-B076-0C83F031DE54}"/>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4101" name="Group 5">
            <a:extLst>
              <a:ext uri="{FF2B5EF4-FFF2-40B4-BE49-F238E27FC236}">
                <a16:creationId xmlns:a16="http://schemas.microsoft.com/office/drawing/2014/main" id="{81C33621-EC37-7B69-DD65-E38F997EA70E}"/>
              </a:ext>
            </a:extLst>
          </p:cNvPr>
          <p:cNvGrpSpPr>
            <a:grpSpLocks/>
          </p:cNvGrpSpPr>
          <p:nvPr/>
        </p:nvGrpSpPr>
        <p:grpSpPr bwMode="auto">
          <a:xfrm>
            <a:off x="-28575" y="-15875"/>
            <a:ext cx="9196388" cy="1098550"/>
            <a:chOff x="0" y="0"/>
            <a:chExt cx="5793" cy="693"/>
          </a:xfrm>
        </p:grpSpPr>
        <p:sp>
          <p:nvSpPr>
            <p:cNvPr id="4099" name="Freeform 3">
              <a:extLst>
                <a:ext uri="{FF2B5EF4-FFF2-40B4-BE49-F238E27FC236}">
                  <a16:creationId xmlns:a16="http://schemas.microsoft.com/office/drawing/2014/main" id="{6FE9B4F0-632D-9940-4223-33B69A51D4D2}"/>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00" name="Freeform 4">
              <a:extLst>
                <a:ext uri="{FF2B5EF4-FFF2-40B4-BE49-F238E27FC236}">
                  <a16:creationId xmlns:a16="http://schemas.microsoft.com/office/drawing/2014/main" id="{C3745074-043E-AD9B-4D47-69FD38226EEE}"/>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4102" name="Rectangle 6">
            <a:extLst>
              <a:ext uri="{FF2B5EF4-FFF2-40B4-BE49-F238E27FC236}">
                <a16:creationId xmlns:a16="http://schemas.microsoft.com/office/drawing/2014/main" id="{C1AA0D9B-9091-F4F5-77A8-6B7FFB939A49}"/>
              </a:ext>
            </a:extLst>
          </p:cNvPr>
          <p:cNvSpPr>
            <a:spLocks noGrp="1" noChangeArrowheads="1"/>
          </p:cNvSpPr>
          <p:nvPr>
            <p:ph type="title"/>
          </p:nvPr>
        </p:nvSpPr>
        <p:spPr>
          <a:ln/>
        </p:spPr>
        <p:txBody>
          <a:bodyPr/>
          <a:lstStyle/>
          <a:p>
            <a:r>
              <a:rPr lang="en-US" altLang="en-US"/>
              <a:t>Skeletons</a:t>
            </a:r>
          </a:p>
        </p:txBody>
      </p:sp>
      <p:sp>
        <p:nvSpPr>
          <p:cNvPr id="4103" name="Rectangle 7">
            <a:extLst>
              <a:ext uri="{FF2B5EF4-FFF2-40B4-BE49-F238E27FC236}">
                <a16:creationId xmlns:a16="http://schemas.microsoft.com/office/drawing/2014/main" id="{02E58FA0-F9B7-7609-B056-7619F406E874}"/>
              </a:ext>
            </a:extLst>
          </p:cNvPr>
          <p:cNvSpPr>
            <a:spLocks noGrp="1" noChangeArrowheads="1"/>
          </p:cNvSpPr>
          <p:nvPr>
            <p:ph type="body" idx="1"/>
          </p:nvPr>
        </p:nvSpPr>
        <p:spPr>
          <a:xfrm>
            <a:off x="520700" y="1931988"/>
            <a:ext cx="8089900" cy="4394200"/>
          </a:xfrm>
          <a:ln/>
        </p:spPr>
        <p:txBody>
          <a:bodyPr/>
          <a:lstStyle/>
          <a:p>
            <a:pPr marL="234950" indent="-234950">
              <a:spcBef>
                <a:spcPct val="0"/>
              </a:spcBef>
            </a:pPr>
            <a:r>
              <a:rPr lang="en-US" altLang="en-US"/>
              <a:t>There are a number of different skeletons in the animal world.  The ones important to us are:</a:t>
            </a:r>
          </a:p>
          <a:p>
            <a:pPr lvl="1"/>
            <a:r>
              <a:rPr lang="en-US" altLang="en-US"/>
              <a:t>Exoskeletons</a:t>
            </a:r>
          </a:p>
          <a:p>
            <a:pPr lvl="1"/>
            <a:r>
              <a:rPr lang="en-US" altLang="en-US"/>
              <a:t>Bones (endoskeletons)</a:t>
            </a:r>
          </a:p>
          <a:p>
            <a:pPr marL="234950" indent="-234950"/>
            <a:r>
              <a:rPr lang="en-US" altLang="en-US"/>
              <a:t>Bones and exoskeletons provide an anchorage for muscles to act as levers.</a:t>
            </a:r>
          </a:p>
        </p:txBody>
      </p:sp>
      <p:pic>
        <p:nvPicPr>
          <p:cNvPr id="2" name="Picture 1">
            <a:extLst>
              <a:ext uri="{FF2B5EF4-FFF2-40B4-BE49-F238E27FC236}">
                <a16:creationId xmlns:a16="http://schemas.microsoft.com/office/drawing/2014/main" id="{495415A8-F42D-E42E-A6E0-CBEA767BDFAA}"/>
              </a:ext>
            </a:extLst>
          </p:cNvPr>
          <p:cNvPicPr>
            <a:picLocks noChangeAspect="1"/>
          </p:cNvPicPr>
          <p:nvPr/>
        </p:nvPicPr>
        <p:blipFill>
          <a:blip r:embed="rId2"/>
          <a:stretch>
            <a:fillRect/>
          </a:stretch>
        </p:blipFill>
        <p:spPr>
          <a:xfrm>
            <a:off x="676275" y="5580374"/>
            <a:ext cx="7772400" cy="7567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E47D6-A4F2-BD63-1C86-CB7BCD040A2E}"/>
            </a:ext>
          </a:extLst>
        </p:cNvPr>
        <p:cNvGrpSpPr/>
        <p:nvPr/>
      </p:nvGrpSpPr>
      <p:grpSpPr>
        <a:xfrm>
          <a:off x="0" y="0"/>
          <a:ext cx="0" cy="0"/>
          <a:chOff x="0" y="0"/>
          <a:chExt cx="0" cy="0"/>
        </a:xfrm>
      </p:grpSpPr>
      <p:sp>
        <p:nvSpPr>
          <p:cNvPr id="16385" name="Freeform 1">
            <a:extLst>
              <a:ext uri="{FF2B5EF4-FFF2-40B4-BE49-F238E27FC236}">
                <a16:creationId xmlns:a16="http://schemas.microsoft.com/office/drawing/2014/main" id="{27171C0D-62A6-AE57-E0BD-70D4B4A61F4F}"/>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86" name="Freeform 2">
            <a:extLst>
              <a:ext uri="{FF2B5EF4-FFF2-40B4-BE49-F238E27FC236}">
                <a16:creationId xmlns:a16="http://schemas.microsoft.com/office/drawing/2014/main" id="{EFA1EC99-8EE9-AD2B-3944-4BC725180D7B}"/>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6389" name="Group 5">
            <a:extLst>
              <a:ext uri="{FF2B5EF4-FFF2-40B4-BE49-F238E27FC236}">
                <a16:creationId xmlns:a16="http://schemas.microsoft.com/office/drawing/2014/main" id="{6B489B04-E00E-5CBC-20BF-AC99BD113D43}"/>
              </a:ext>
            </a:extLst>
          </p:cNvPr>
          <p:cNvGrpSpPr>
            <a:grpSpLocks/>
          </p:cNvGrpSpPr>
          <p:nvPr/>
        </p:nvGrpSpPr>
        <p:grpSpPr bwMode="auto">
          <a:xfrm>
            <a:off x="-28575" y="-15875"/>
            <a:ext cx="9196388" cy="1098550"/>
            <a:chOff x="0" y="0"/>
            <a:chExt cx="5793" cy="693"/>
          </a:xfrm>
        </p:grpSpPr>
        <p:sp>
          <p:nvSpPr>
            <p:cNvPr id="16387" name="Freeform 3">
              <a:extLst>
                <a:ext uri="{FF2B5EF4-FFF2-40B4-BE49-F238E27FC236}">
                  <a16:creationId xmlns:a16="http://schemas.microsoft.com/office/drawing/2014/main" id="{F8D663EE-CDC5-5DA9-0A12-85877A04783C}"/>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88" name="Freeform 4">
              <a:extLst>
                <a:ext uri="{FF2B5EF4-FFF2-40B4-BE49-F238E27FC236}">
                  <a16:creationId xmlns:a16="http://schemas.microsoft.com/office/drawing/2014/main" id="{FA0A5AB1-47C8-8F29-755F-D29ADC716196}"/>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390" name="Rectangle 6">
            <a:extLst>
              <a:ext uri="{FF2B5EF4-FFF2-40B4-BE49-F238E27FC236}">
                <a16:creationId xmlns:a16="http://schemas.microsoft.com/office/drawing/2014/main" id="{304F185E-79DD-5D5D-86CB-11C26D4FFFAF}"/>
              </a:ext>
            </a:extLst>
          </p:cNvPr>
          <p:cNvSpPr>
            <a:spLocks noGrp="1" noChangeArrowheads="1"/>
          </p:cNvSpPr>
          <p:nvPr>
            <p:ph type="title"/>
          </p:nvPr>
        </p:nvSpPr>
        <p:spPr>
          <a:xfrm>
            <a:off x="457200" y="366399"/>
            <a:ext cx="8229600" cy="1143000"/>
          </a:xfrm>
          <a:ln/>
        </p:spPr>
        <p:txBody>
          <a:bodyPr/>
          <a:lstStyle/>
          <a:p>
            <a:r>
              <a:rPr lang="en-US" altLang="en-US" dirty="0"/>
              <a:t>Muscle Cell Components</a:t>
            </a:r>
          </a:p>
        </p:txBody>
      </p:sp>
      <p:sp>
        <p:nvSpPr>
          <p:cNvPr id="16391" name="Rectangle 7">
            <a:extLst>
              <a:ext uri="{FF2B5EF4-FFF2-40B4-BE49-F238E27FC236}">
                <a16:creationId xmlns:a16="http://schemas.microsoft.com/office/drawing/2014/main" id="{E7E79F6B-6097-1DAC-8A08-D2BA7912136A}"/>
              </a:ext>
            </a:extLst>
          </p:cNvPr>
          <p:cNvSpPr>
            <a:spLocks noGrp="1" noChangeArrowheads="1"/>
          </p:cNvSpPr>
          <p:nvPr>
            <p:ph type="body" idx="1"/>
          </p:nvPr>
        </p:nvSpPr>
        <p:spPr>
          <a:xfrm>
            <a:off x="304800" y="1588728"/>
            <a:ext cx="8534400" cy="4389437"/>
          </a:xfrm>
          <a:ln/>
        </p:spPr>
        <p:txBody>
          <a:bodyPr/>
          <a:lstStyle/>
          <a:p>
            <a:pPr marL="234950" indent="-234950">
              <a:spcBef>
                <a:spcPct val="0"/>
              </a:spcBef>
            </a:pPr>
            <a:r>
              <a:rPr lang="en-US" altLang="en-US" dirty="0"/>
              <a:t>Titin also plays the role of preventing overstretching of the muscle and assists with recoil after stretching. </a:t>
            </a:r>
          </a:p>
          <a:p>
            <a:pPr marL="234950" indent="-234950">
              <a:spcBef>
                <a:spcPct val="0"/>
              </a:spcBef>
            </a:pPr>
            <a:r>
              <a:rPr lang="en-US" altLang="en-US" dirty="0"/>
              <a:t>It works a lot like a spring after it has been stretched. </a:t>
            </a:r>
          </a:p>
        </p:txBody>
      </p:sp>
      <p:pic>
        <p:nvPicPr>
          <p:cNvPr id="2050" name="Picture 2" descr="Big Proteins">
            <a:extLst>
              <a:ext uri="{FF2B5EF4-FFF2-40B4-BE49-F238E27FC236}">
                <a16:creationId xmlns:a16="http://schemas.microsoft.com/office/drawing/2014/main" id="{7000E291-5FC2-5E84-446E-85DEEB7DB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0"/>
            <a:ext cx="5791200" cy="38608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1F8C3E-D10F-886C-A36A-EF5D4C54D887}"/>
              </a:ext>
            </a:extLst>
          </p:cNvPr>
          <p:cNvSpPr txBox="1"/>
          <p:nvPr/>
        </p:nvSpPr>
        <p:spPr>
          <a:xfrm>
            <a:off x="1600200" y="6709021"/>
            <a:ext cx="4582886" cy="184666"/>
          </a:xfrm>
          <a:prstGeom prst="rect">
            <a:avLst/>
          </a:prstGeom>
          <a:noFill/>
        </p:spPr>
        <p:txBody>
          <a:bodyPr wrap="square">
            <a:spAutoFit/>
          </a:bodyPr>
          <a:lstStyle/>
          <a:p>
            <a:pPr algn="l"/>
            <a:r>
              <a:rPr lang="en-US" sz="600" dirty="0"/>
              <a:t>https://cellgs.e2ecdn.co.uk/</a:t>
            </a:r>
            <a:r>
              <a:rPr lang="en-US" sz="600" dirty="0" err="1"/>
              <a:t>ArticleImages</a:t>
            </a:r>
            <a:r>
              <a:rPr lang="en-US" sz="600" dirty="0"/>
              <a:t>/</a:t>
            </a:r>
            <a:r>
              <a:rPr lang="en-US" sz="600" dirty="0" err="1"/>
              <a:t>Titin.jpg</a:t>
            </a:r>
            <a:endParaRPr lang="en-US" sz="600" dirty="0"/>
          </a:p>
        </p:txBody>
      </p:sp>
    </p:spTree>
    <p:extLst>
      <p:ext uri="{BB962C8B-B14F-4D97-AF65-F5344CB8AC3E}">
        <p14:creationId xmlns:p14="http://schemas.microsoft.com/office/powerpoint/2010/main" val="29074770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reeform 1">
            <a:extLst>
              <a:ext uri="{FF2B5EF4-FFF2-40B4-BE49-F238E27FC236}">
                <a16:creationId xmlns:a16="http://schemas.microsoft.com/office/drawing/2014/main" id="{9BC36E8A-CBED-4118-DD4E-912A6B2DFA53}"/>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10" name="Freeform 2">
            <a:extLst>
              <a:ext uri="{FF2B5EF4-FFF2-40B4-BE49-F238E27FC236}">
                <a16:creationId xmlns:a16="http://schemas.microsoft.com/office/drawing/2014/main" id="{9A77D74D-3FDE-8E2F-590D-1B2C33184243}"/>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7413" name="Group 5">
            <a:extLst>
              <a:ext uri="{FF2B5EF4-FFF2-40B4-BE49-F238E27FC236}">
                <a16:creationId xmlns:a16="http://schemas.microsoft.com/office/drawing/2014/main" id="{78488CC1-EA83-0746-34F3-8C16ED1DA443}"/>
              </a:ext>
            </a:extLst>
          </p:cNvPr>
          <p:cNvGrpSpPr>
            <a:grpSpLocks/>
          </p:cNvGrpSpPr>
          <p:nvPr/>
        </p:nvGrpSpPr>
        <p:grpSpPr bwMode="auto">
          <a:xfrm>
            <a:off x="-28575" y="-15875"/>
            <a:ext cx="9196388" cy="1098550"/>
            <a:chOff x="0" y="0"/>
            <a:chExt cx="5793" cy="693"/>
          </a:xfrm>
        </p:grpSpPr>
        <p:sp>
          <p:nvSpPr>
            <p:cNvPr id="17411" name="Freeform 3">
              <a:extLst>
                <a:ext uri="{FF2B5EF4-FFF2-40B4-BE49-F238E27FC236}">
                  <a16:creationId xmlns:a16="http://schemas.microsoft.com/office/drawing/2014/main" id="{F7B973BF-0C3F-CE61-A452-16EA07F99A87}"/>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412" name="Freeform 4">
              <a:extLst>
                <a:ext uri="{FF2B5EF4-FFF2-40B4-BE49-F238E27FC236}">
                  <a16:creationId xmlns:a16="http://schemas.microsoft.com/office/drawing/2014/main" id="{F09214B1-1D9E-02AA-71BE-5CE356AC9A26}"/>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7414" name="Rectangle 6">
            <a:extLst>
              <a:ext uri="{FF2B5EF4-FFF2-40B4-BE49-F238E27FC236}">
                <a16:creationId xmlns:a16="http://schemas.microsoft.com/office/drawing/2014/main" id="{D8CFB515-C8AD-27C7-AF0D-16B4D3E77C1D}"/>
              </a:ext>
            </a:extLst>
          </p:cNvPr>
          <p:cNvSpPr>
            <a:spLocks noGrp="1" noChangeArrowheads="1"/>
          </p:cNvSpPr>
          <p:nvPr>
            <p:ph type="title"/>
          </p:nvPr>
        </p:nvSpPr>
        <p:spPr>
          <a:xfrm>
            <a:off x="457200" y="703263"/>
            <a:ext cx="8229600" cy="815975"/>
          </a:xfrm>
          <a:ln/>
        </p:spPr>
        <p:txBody>
          <a:bodyPr/>
          <a:lstStyle/>
          <a:p>
            <a:r>
              <a:rPr lang="en-US" altLang="en-US"/>
              <a:t>Vertebrate Skeletal Muscle</a:t>
            </a:r>
          </a:p>
        </p:txBody>
      </p:sp>
      <p:sp>
        <p:nvSpPr>
          <p:cNvPr id="17415" name="Rectangle 7">
            <a:extLst>
              <a:ext uri="{FF2B5EF4-FFF2-40B4-BE49-F238E27FC236}">
                <a16:creationId xmlns:a16="http://schemas.microsoft.com/office/drawing/2014/main" id="{96ADE9C4-5554-2098-F2AA-BAB0E3FBBECC}"/>
              </a:ext>
            </a:extLst>
          </p:cNvPr>
          <p:cNvSpPr>
            <a:spLocks noGrp="1" noChangeArrowheads="1"/>
          </p:cNvSpPr>
          <p:nvPr>
            <p:ph type="body" idx="1"/>
          </p:nvPr>
        </p:nvSpPr>
        <p:spPr>
          <a:xfrm>
            <a:off x="3781425" y="1688475"/>
            <a:ext cx="4905375" cy="4636125"/>
          </a:xfrm>
          <a:ln/>
        </p:spPr>
        <p:txBody>
          <a:bodyPr/>
          <a:lstStyle/>
          <a:p>
            <a:pPr marL="234950" indent="-234950">
              <a:spcBef>
                <a:spcPct val="0"/>
              </a:spcBef>
            </a:pPr>
            <a:r>
              <a:rPr lang="en-US" altLang="en-US" dirty="0"/>
              <a:t>Skeletal muscle (also called striated muscle) is attached to bones and is responsible for movement.</a:t>
            </a:r>
          </a:p>
          <a:p>
            <a:pPr marL="234950" indent="-234950"/>
            <a:r>
              <a:rPr lang="en-US" altLang="en-US" dirty="0"/>
              <a:t>It is organized in a hierarchal scheme of smaller and smaller units.</a:t>
            </a:r>
          </a:p>
          <a:p>
            <a:pPr marL="234950" indent="-234950"/>
            <a:r>
              <a:rPr lang="en-US" altLang="en-US" dirty="0"/>
              <a:t>Most skeletal muscles consist of a bundle of long fibers consisting of a single, multinucleated cell. </a:t>
            </a:r>
          </a:p>
        </p:txBody>
      </p:sp>
      <p:pic>
        <p:nvPicPr>
          <p:cNvPr id="17416" name="Picture 8">
            <a:extLst>
              <a:ext uri="{FF2B5EF4-FFF2-40B4-BE49-F238E27FC236}">
                <a16:creationId xmlns:a16="http://schemas.microsoft.com/office/drawing/2014/main" id="{8BBB8CED-36DA-5FE3-8594-D42575FDB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1651000"/>
            <a:ext cx="2459037"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eeform 1">
            <a:extLst>
              <a:ext uri="{FF2B5EF4-FFF2-40B4-BE49-F238E27FC236}">
                <a16:creationId xmlns:a16="http://schemas.microsoft.com/office/drawing/2014/main" id="{9B0A70DE-7449-D049-7BF8-6779EECB1F89}"/>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34" name="Freeform 2">
            <a:extLst>
              <a:ext uri="{FF2B5EF4-FFF2-40B4-BE49-F238E27FC236}">
                <a16:creationId xmlns:a16="http://schemas.microsoft.com/office/drawing/2014/main" id="{2BAC56DA-52C0-87A6-E349-7E4698B34C0D}"/>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8437" name="Group 5">
            <a:extLst>
              <a:ext uri="{FF2B5EF4-FFF2-40B4-BE49-F238E27FC236}">
                <a16:creationId xmlns:a16="http://schemas.microsoft.com/office/drawing/2014/main" id="{D7ABE906-4318-6F8A-3164-31DADE90A4B4}"/>
              </a:ext>
            </a:extLst>
          </p:cNvPr>
          <p:cNvGrpSpPr>
            <a:grpSpLocks/>
          </p:cNvGrpSpPr>
          <p:nvPr/>
        </p:nvGrpSpPr>
        <p:grpSpPr bwMode="auto">
          <a:xfrm>
            <a:off x="-28575" y="-15875"/>
            <a:ext cx="9196388" cy="1098550"/>
            <a:chOff x="0" y="0"/>
            <a:chExt cx="5793" cy="693"/>
          </a:xfrm>
        </p:grpSpPr>
        <p:sp>
          <p:nvSpPr>
            <p:cNvPr id="18435" name="Freeform 3">
              <a:extLst>
                <a:ext uri="{FF2B5EF4-FFF2-40B4-BE49-F238E27FC236}">
                  <a16:creationId xmlns:a16="http://schemas.microsoft.com/office/drawing/2014/main" id="{8C3D7447-5D2A-9639-8910-03CAF5AF4877}"/>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36" name="Freeform 4">
              <a:extLst>
                <a:ext uri="{FF2B5EF4-FFF2-40B4-BE49-F238E27FC236}">
                  <a16:creationId xmlns:a16="http://schemas.microsoft.com/office/drawing/2014/main" id="{0E0FE59A-10E4-4D8B-61EB-49C5530914C0}"/>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8438" name="Rectangle 6">
            <a:extLst>
              <a:ext uri="{FF2B5EF4-FFF2-40B4-BE49-F238E27FC236}">
                <a16:creationId xmlns:a16="http://schemas.microsoft.com/office/drawing/2014/main" id="{9BC23EEA-E951-92FC-34D9-217C16D35AB7}"/>
              </a:ext>
            </a:extLst>
          </p:cNvPr>
          <p:cNvSpPr>
            <a:spLocks noGrp="1" noChangeArrowheads="1"/>
          </p:cNvSpPr>
          <p:nvPr>
            <p:ph type="title"/>
          </p:nvPr>
        </p:nvSpPr>
        <p:spPr>
          <a:xfrm>
            <a:off x="457200" y="703263"/>
            <a:ext cx="8229600" cy="714375"/>
          </a:xfrm>
          <a:ln/>
        </p:spPr>
        <p:txBody>
          <a:bodyPr/>
          <a:lstStyle/>
          <a:p>
            <a:r>
              <a:rPr lang="en-US" altLang="en-US" dirty="0"/>
              <a:t>Vertebrate Skeletal Muscle</a:t>
            </a:r>
          </a:p>
        </p:txBody>
      </p:sp>
      <p:sp>
        <p:nvSpPr>
          <p:cNvPr id="18439" name="Rectangle 7">
            <a:extLst>
              <a:ext uri="{FF2B5EF4-FFF2-40B4-BE49-F238E27FC236}">
                <a16:creationId xmlns:a16="http://schemas.microsoft.com/office/drawing/2014/main" id="{7E6BE6FE-9053-690B-7E98-3DF1003247F2}"/>
              </a:ext>
            </a:extLst>
          </p:cNvPr>
          <p:cNvSpPr>
            <a:spLocks noGrp="1" noChangeArrowheads="1"/>
          </p:cNvSpPr>
          <p:nvPr>
            <p:ph type="body" idx="1"/>
          </p:nvPr>
        </p:nvSpPr>
        <p:spPr>
          <a:xfrm>
            <a:off x="258763" y="1522413"/>
            <a:ext cx="4446587" cy="4922837"/>
          </a:xfrm>
          <a:ln/>
        </p:spPr>
        <p:txBody>
          <a:bodyPr/>
          <a:lstStyle/>
          <a:p>
            <a:pPr marL="234950" indent="-234950">
              <a:spcBef>
                <a:spcPct val="0"/>
              </a:spcBef>
            </a:pPr>
            <a:r>
              <a:rPr lang="en-US" altLang="en-US" dirty="0"/>
              <a:t>Muscle fibers contain numerous bundles of small subunits called myofibrils.</a:t>
            </a:r>
          </a:p>
          <a:p>
            <a:pPr marL="234950" indent="-234950"/>
            <a:r>
              <a:rPr lang="en-US" altLang="en-US" dirty="0"/>
              <a:t>The myofibrils are composed of both thin and thick filaments.</a:t>
            </a:r>
          </a:p>
          <a:p>
            <a:pPr marL="234950" indent="-234950"/>
            <a:r>
              <a:rPr lang="en-US" altLang="en-US" dirty="0"/>
              <a:t>Thin filaments contain two strands of actin and two strands of tropomyosin coiled around one another.</a:t>
            </a:r>
          </a:p>
          <a:p>
            <a:pPr marL="234950" indent="-234950"/>
            <a:r>
              <a:rPr lang="en-US" altLang="en-US" dirty="0"/>
              <a:t>Thick filaments consist of myosin molecules.</a:t>
            </a:r>
          </a:p>
        </p:txBody>
      </p:sp>
      <p:pic>
        <p:nvPicPr>
          <p:cNvPr id="18440" name="Picture 8">
            <a:extLst>
              <a:ext uri="{FF2B5EF4-FFF2-40B4-BE49-F238E27FC236}">
                <a16:creationId xmlns:a16="http://schemas.microsoft.com/office/drawing/2014/main" id="{9F15BADB-B4F4-03F3-0F55-62655C492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2343150"/>
            <a:ext cx="4322763"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reeform 1">
            <a:extLst>
              <a:ext uri="{FF2B5EF4-FFF2-40B4-BE49-F238E27FC236}">
                <a16:creationId xmlns:a16="http://schemas.microsoft.com/office/drawing/2014/main" id="{EE1BF316-351F-EA97-C295-D9E0F6403E32}"/>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58" name="Freeform 2">
            <a:extLst>
              <a:ext uri="{FF2B5EF4-FFF2-40B4-BE49-F238E27FC236}">
                <a16:creationId xmlns:a16="http://schemas.microsoft.com/office/drawing/2014/main" id="{1A4E4180-4808-2223-57D2-76A3FF8F2391}"/>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9461" name="Group 5">
            <a:extLst>
              <a:ext uri="{FF2B5EF4-FFF2-40B4-BE49-F238E27FC236}">
                <a16:creationId xmlns:a16="http://schemas.microsoft.com/office/drawing/2014/main" id="{9F54BABF-F66A-24C7-D338-38C24301AEB0}"/>
              </a:ext>
            </a:extLst>
          </p:cNvPr>
          <p:cNvGrpSpPr>
            <a:grpSpLocks/>
          </p:cNvGrpSpPr>
          <p:nvPr/>
        </p:nvGrpSpPr>
        <p:grpSpPr bwMode="auto">
          <a:xfrm>
            <a:off x="-28575" y="-15875"/>
            <a:ext cx="9196388" cy="1098550"/>
            <a:chOff x="0" y="0"/>
            <a:chExt cx="5793" cy="693"/>
          </a:xfrm>
        </p:grpSpPr>
        <p:sp>
          <p:nvSpPr>
            <p:cNvPr id="19459" name="Freeform 3">
              <a:extLst>
                <a:ext uri="{FF2B5EF4-FFF2-40B4-BE49-F238E27FC236}">
                  <a16:creationId xmlns:a16="http://schemas.microsoft.com/office/drawing/2014/main" id="{9B49A072-15C0-8C18-386B-DE2550EADA1D}"/>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60" name="Freeform 4">
              <a:extLst>
                <a:ext uri="{FF2B5EF4-FFF2-40B4-BE49-F238E27FC236}">
                  <a16:creationId xmlns:a16="http://schemas.microsoft.com/office/drawing/2014/main" id="{1E54B027-1BC1-1FE4-614B-FE02D2C3E54F}"/>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9462" name="Rectangle 6">
            <a:extLst>
              <a:ext uri="{FF2B5EF4-FFF2-40B4-BE49-F238E27FC236}">
                <a16:creationId xmlns:a16="http://schemas.microsoft.com/office/drawing/2014/main" id="{30F971B7-8EF1-51D6-E249-BA427D119494}"/>
              </a:ext>
            </a:extLst>
          </p:cNvPr>
          <p:cNvSpPr>
            <a:spLocks noGrp="1" noChangeArrowheads="1"/>
          </p:cNvSpPr>
          <p:nvPr>
            <p:ph type="title"/>
          </p:nvPr>
        </p:nvSpPr>
        <p:spPr>
          <a:ln/>
        </p:spPr>
        <p:txBody>
          <a:bodyPr/>
          <a:lstStyle/>
          <a:p>
            <a:r>
              <a:rPr lang="en-US" altLang="en-US"/>
              <a:t>The Sarcomere</a:t>
            </a:r>
          </a:p>
        </p:txBody>
      </p:sp>
      <p:sp>
        <p:nvSpPr>
          <p:cNvPr id="19463" name="Rectangle 7">
            <a:extLst>
              <a:ext uri="{FF2B5EF4-FFF2-40B4-BE49-F238E27FC236}">
                <a16:creationId xmlns:a16="http://schemas.microsoft.com/office/drawing/2014/main" id="{30580EA9-F97E-6B7F-519B-238E51587E9A}"/>
              </a:ext>
            </a:extLst>
          </p:cNvPr>
          <p:cNvSpPr>
            <a:spLocks noGrp="1" noChangeArrowheads="1"/>
          </p:cNvSpPr>
          <p:nvPr>
            <p:ph type="body" idx="1"/>
          </p:nvPr>
        </p:nvSpPr>
        <p:spPr>
          <a:xfrm>
            <a:off x="101600" y="1935163"/>
            <a:ext cx="4603750" cy="4389437"/>
          </a:xfrm>
          <a:ln/>
        </p:spPr>
        <p:txBody>
          <a:bodyPr/>
          <a:lstStyle/>
          <a:p>
            <a:pPr marL="234950" indent="-234950">
              <a:spcBef>
                <a:spcPct val="0"/>
              </a:spcBef>
            </a:pPr>
            <a:r>
              <a:rPr lang="en-US" altLang="en-US" sz="2400" dirty="0"/>
              <a:t>The sarcomere is the contractile unit of the myofibril (muscle).</a:t>
            </a:r>
          </a:p>
          <a:p>
            <a:pPr marL="234950" indent="-234950"/>
            <a:r>
              <a:rPr lang="en-US" altLang="en-US" sz="2400" dirty="0"/>
              <a:t>Borders of each sarcomere line up with adjacent myofibrils.</a:t>
            </a:r>
          </a:p>
          <a:p>
            <a:pPr marL="234950" indent="-234950"/>
            <a:r>
              <a:rPr lang="en-US" altLang="en-US" sz="2400" dirty="0"/>
              <a:t>Thin filaments are attached at the Z lines and extend inward toward the center of the contractile unit.  Thick filaments, on the other hand, are attached to the M lines in the center of the sarcomere.</a:t>
            </a:r>
          </a:p>
        </p:txBody>
      </p:sp>
      <p:pic>
        <p:nvPicPr>
          <p:cNvPr id="19464" name="Picture 8">
            <a:extLst>
              <a:ext uri="{FF2B5EF4-FFF2-40B4-BE49-F238E27FC236}">
                <a16:creationId xmlns:a16="http://schemas.microsoft.com/office/drawing/2014/main" id="{E610D847-6B92-BC88-87AC-C4EF76DBD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2343150"/>
            <a:ext cx="4322763"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reeform 1">
            <a:extLst>
              <a:ext uri="{FF2B5EF4-FFF2-40B4-BE49-F238E27FC236}">
                <a16:creationId xmlns:a16="http://schemas.microsoft.com/office/drawing/2014/main" id="{81AE9F96-D021-9B87-4E34-42F454F63721}"/>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82" name="Freeform 2">
            <a:extLst>
              <a:ext uri="{FF2B5EF4-FFF2-40B4-BE49-F238E27FC236}">
                <a16:creationId xmlns:a16="http://schemas.microsoft.com/office/drawing/2014/main" id="{03CE51F2-7A5B-7430-C78E-7F0FA2460F6E}"/>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20485" name="Group 5">
            <a:extLst>
              <a:ext uri="{FF2B5EF4-FFF2-40B4-BE49-F238E27FC236}">
                <a16:creationId xmlns:a16="http://schemas.microsoft.com/office/drawing/2014/main" id="{C12CB89D-E9A1-541F-41CE-A0D618B4113D}"/>
              </a:ext>
            </a:extLst>
          </p:cNvPr>
          <p:cNvGrpSpPr>
            <a:grpSpLocks/>
          </p:cNvGrpSpPr>
          <p:nvPr/>
        </p:nvGrpSpPr>
        <p:grpSpPr bwMode="auto">
          <a:xfrm>
            <a:off x="-28575" y="-15875"/>
            <a:ext cx="9196388" cy="1098550"/>
            <a:chOff x="0" y="0"/>
            <a:chExt cx="5793" cy="693"/>
          </a:xfrm>
        </p:grpSpPr>
        <p:sp>
          <p:nvSpPr>
            <p:cNvPr id="20483" name="Freeform 3">
              <a:extLst>
                <a:ext uri="{FF2B5EF4-FFF2-40B4-BE49-F238E27FC236}">
                  <a16:creationId xmlns:a16="http://schemas.microsoft.com/office/drawing/2014/main" id="{FC1127EB-7526-3AC2-6148-7D83484128A6}"/>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84" name="Freeform 4">
              <a:extLst>
                <a:ext uri="{FF2B5EF4-FFF2-40B4-BE49-F238E27FC236}">
                  <a16:creationId xmlns:a16="http://schemas.microsoft.com/office/drawing/2014/main" id="{BD5DB16B-271F-EAE7-66D4-7919A9585405}"/>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0486" name="Rectangle 6">
            <a:extLst>
              <a:ext uri="{FF2B5EF4-FFF2-40B4-BE49-F238E27FC236}">
                <a16:creationId xmlns:a16="http://schemas.microsoft.com/office/drawing/2014/main" id="{FDEB37C0-D860-94BA-5E53-32F24E251B6F}"/>
              </a:ext>
            </a:extLst>
          </p:cNvPr>
          <p:cNvSpPr>
            <a:spLocks noGrp="1" noChangeArrowheads="1"/>
          </p:cNvSpPr>
          <p:nvPr>
            <p:ph type="title"/>
          </p:nvPr>
        </p:nvSpPr>
        <p:spPr>
          <a:ln/>
        </p:spPr>
        <p:txBody>
          <a:bodyPr/>
          <a:lstStyle/>
          <a:p>
            <a:r>
              <a:rPr lang="en-US" altLang="en-US"/>
              <a:t>The Sarcomere</a:t>
            </a:r>
          </a:p>
        </p:txBody>
      </p:sp>
      <p:sp>
        <p:nvSpPr>
          <p:cNvPr id="20487" name="Rectangle 7">
            <a:extLst>
              <a:ext uri="{FF2B5EF4-FFF2-40B4-BE49-F238E27FC236}">
                <a16:creationId xmlns:a16="http://schemas.microsoft.com/office/drawing/2014/main" id="{1B86060E-C7CE-626A-81ED-3426FFEE528A}"/>
              </a:ext>
            </a:extLst>
          </p:cNvPr>
          <p:cNvSpPr>
            <a:spLocks noGrp="1" noChangeArrowheads="1"/>
          </p:cNvSpPr>
          <p:nvPr>
            <p:ph type="body" idx="1"/>
          </p:nvPr>
        </p:nvSpPr>
        <p:spPr>
          <a:xfrm>
            <a:off x="239713" y="1935163"/>
            <a:ext cx="8447087" cy="1901825"/>
          </a:xfrm>
          <a:ln/>
        </p:spPr>
        <p:txBody>
          <a:bodyPr/>
          <a:lstStyle/>
          <a:p>
            <a:pPr marL="234950" indent="-234950">
              <a:spcBef>
                <a:spcPct val="0"/>
              </a:spcBef>
            </a:pPr>
            <a:r>
              <a:rPr lang="en-US" altLang="en-US" dirty="0"/>
              <a:t>In resting muscles, thick and thin fibers only partially overlap.  At the edges of the sarcomere, you can see only thin filaments, whereas at the center only thick filaments overlap.  Such an arrangement allows for contraction to occur.</a:t>
            </a:r>
          </a:p>
        </p:txBody>
      </p:sp>
      <p:pic>
        <p:nvPicPr>
          <p:cNvPr id="20488" name="Picture 8">
            <a:extLst>
              <a:ext uri="{FF2B5EF4-FFF2-40B4-BE49-F238E27FC236}">
                <a16:creationId xmlns:a16="http://schemas.microsoft.com/office/drawing/2014/main" id="{074F657F-203D-E3B8-D809-80C17E8ED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3929063"/>
            <a:ext cx="621665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reeform 1">
            <a:extLst>
              <a:ext uri="{FF2B5EF4-FFF2-40B4-BE49-F238E27FC236}">
                <a16:creationId xmlns:a16="http://schemas.microsoft.com/office/drawing/2014/main" id="{53F9337D-7EA8-0439-D535-FE609BD82867}"/>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06" name="Freeform 2">
            <a:extLst>
              <a:ext uri="{FF2B5EF4-FFF2-40B4-BE49-F238E27FC236}">
                <a16:creationId xmlns:a16="http://schemas.microsoft.com/office/drawing/2014/main" id="{5DDB3041-21C8-BA39-09DE-94B56A9E8726}"/>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21509" name="Group 5">
            <a:extLst>
              <a:ext uri="{FF2B5EF4-FFF2-40B4-BE49-F238E27FC236}">
                <a16:creationId xmlns:a16="http://schemas.microsoft.com/office/drawing/2014/main" id="{CD379BF4-63AD-65D0-34BA-4308ACECD626}"/>
              </a:ext>
            </a:extLst>
          </p:cNvPr>
          <p:cNvGrpSpPr>
            <a:grpSpLocks/>
          </p:cNvGrpSpPr>
          <p:nvPr/>
        </p:nvGrpSpPr>
        <p:grpSpPr bwMode="auto">
          <a:xfrm>
            <a:off x="-28575" y="-15875"/>
            <a:ext cx="9196388" cy="1098550"/>
            <a:chOff x="0" y="0"/>
            <a:chExt cx="5793" cy="693"/>
          </a:xfrm>
        </p:grpSpPr>
        <p:sp>
          <p:nvSpPr>
            <p:cNvPr id="21507" name="Freeform 3">
              <a:extLst>
                <a:ext uri="{FF2B5EF4-FFF2-40B4-BE49-F238E27FC236}">
                  <a16:creationId xmlns:a16="http://schemas.microsoft.com/office/drawing/2014/main" id="{F0B086E6-1174-4DE1-579D-45549EBDD3FD}"/>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08" name="Freeform 4">
              <a:extLst>
                <a:ext uri="{FF2B5EF4-FFF2-40B4-BE49-F238E27FC236}">
                  <a16:creationId xmlns:a16="http://schemas.microsoft.com/office/drawing/2014/main" id="{7526158F-54BC-4609-53F1-CBBC564BDB6D}"/>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1510" name="Rectangle 6">
            <a:extLst>
              <a:ext uri="{FF2B5EF4-FFF2-40B4-BE49-F238E27FC236}">
                <a16:creationId xmlns:a16="http://schemas.microsoft.com/office/drawing/2014/main" id="{447ADDCC-56FB-CB09-E54E-A8FCEC481529}"/>
              </a:ext>
            </a:extLst>
          </p:cNvPr>
          <p:cNvSpPr>
            <a:spLocks noGrp="1" noChangeArrowheads="1"/>
          </p:cNvSpPr>
          <p:nvPr>
            <p:ph type="title"/>
          </p:nvPr>
        </p:nvSpPr>
        <p:spPr>
          <a:xfrm>
            <a:off x="457200" y="455275"/>
            <a:ext cx="8229600" cy="1143000"/>
          </a:xfrm>
          <a:ln/>
        </p:spPr>
        <p:txBody>
          <a:bodyPr/>
          <a:lstStyle/>
          <a:p>
            <a:r>
              <a:rPr lang="en-US" altLang="en-US" dirty="0"/>
              <a:t>The Sliding-Filament Model</a:t>
            </a:r>
          </a:p>
        </p:txBody>
      </p:sp>
      <p:sp>
        <p:nvSpPr>
          <p:cNvPr id="21511" name="Rectangle 7">
            <a:extLst>
              <a:ext uri="{FF2B5EF4-FFF2-40B4-BE49-F238E27FC236}">
                <a16:creationId xmlns:a16="http://schemas.microsoft.com/office/drawing/2014/main" id="{71B3F8AE-9619-65FD-39BD-32323B0F4CB5}"/>
              </a:ext>
            </a:extLst>
          </p:cNvPr>
          <p:cNvSpPr>
            <a:spLocks noGrp="1" noChangeArrowheads="1"/>
          </p:cNvSpPr>
          <p:nvPr>
            <p:ph type="body" idx="1"/>
          </p:nvPr>
        </p:nvSpPr>
        <p:spPr>
          <a:xfrm>
            <a:off x="457200" y="1598275"/>
            <a:ext cx="8229600" cy="4389437"/>
          </a:xfrm>
          <a:ln/>
        </p:spPr>
        <p:txBody>
          <a:bodyPr/>
          <a:lstStyle/>
          <a:p>
            <a:pPr marL="234950" indent="-234950">
              <a:spcBef>
                <a:spcPct val="0"/>
              </a:spcBef>
            </a:pPr>
            <a:r>
              <a:rPr lang="en-US" altLang="en-US" dirty="0"/>
              <a:t>The sliding-filament model explains skeletal muscle contraction and is based upon the interaction of actin and myosin which comprise the filaments.</a:t>
            </a:r>
          </a:p>
        </p:txBody>
      </p:sp>
      <p:pic>
        <p:nvPicPr>
          <p:cNvPr id="21512" name="Picture 8">
            <a:extLst>
              <a:ext uri="{FF2B5EF4-FFF2-40B4-BE49-F238E27FC236}">
                <a16:creationId xmlns:a16="http://schemas.microsoft.com/office/drawing/2014/main" id="{3344128F-3223-D35F-7402-F80214BB5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5" y="2895600"/>
            <a:ext cx="621665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 name="Picture 1">
            <a:extLst>
              <a:ext uri="{FF2B5EF4-FFF2-40B4-BE49-F238E27FC236}">
                <a16:creationId xmlns:a16="http://schemas.microsoft.com/office/drawing/2014/main" id="{0A674C29-1041-4568-8DFF-44240AC15842}"/>
              </a:ext>
            </a:extLst>
          </p:cNvPr>
          <p:cNvPicPr>
            <a:picLocks noChangeAspect="1"/>
          </p:cNvPicPr>
          <p:nvPr/>
        </p:nvPicPr>
        <p:blipFill>
          <a:blip r:embed="rId3"/>
          <a:stretch>
            <a:fillRect/>
          </a:stretch>
        </p:blipFill>
        <p:spPr>
          <a:xfrm>
            <a:off x="676275" y="5944169"/>
            <a:ext cx="7772400" cy="74589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reeform 1">
            <a:extLst>
              <a:ext uri="{FF2B5EF4-FFF2-40B4-BE49-F238E27FC236}">
                <a16:creationId xmlns:a16="http://schemas.microsoft.com/office/drawing/2014/main" id="{2182C7CB-710C-2C3A-6CC2-061654BEE45D}"/>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30" name="Freeform 2">
            <a:extLst>
              <a:ext uri="{FF2B5EF4-FFF2-40B4-BE49-F238E27FC236}">
                <a16:creationId xmlns:a16="http://schemas.microsoft.com/office/drawing/2014/main" id="{20D7AEA1-1299-9092-7855-51FCAD4A4EE7}"/>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22533" name="Group 5">
            <a:extLst>
              <a:ext uri="{FF2B5EF4-FFF2-40B4-BE49-F238E27FC236}">
                <a16:creationId xmlns:a16="http://schemas.microsoft.com/office/drawing/2014/main" id="{B25EBB62-973C-72E8-1EC6-EB5928E1E675}"/>
              </a:ext>
            </a:extLst>
          </p:cNvPr>
          <p:cNvGrpSpPr>
            <a:grpSpLocks/>
          </p:cNvGrpSpPr>
          <p:nvPr/>
        </p:nvGrpSpPr>
        <p:grpSpPr bwMode="auto">
          <a:xfrm>
            <a:off x="-28575" y="-15875"/>
            <a:ext cx="9196388" cy="1098550"/>
            <a:chOff x="0" y="0"/>
            <a:chExt cx="5793" cy="693"/>
          </a:xfrm>
        </p:grpSpPr>
        <p:sp>
          <p:nvSpPr>
            <p:cNvPr id="22531" name="Freeform 3">
              <a:extLst>
                <a:ext uri="{FF2B5EF4-FFF2-40B4-BE49-F238E27FC236}">
                  <a16:creationId xmlns:a16="http://schemas.microsoft.com/office/drawing/2014/main" id="{6475EC82-E1AD-4A6A-64A6-E3F76D1D5EDC}"/>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532" name="Freeform 4">
              <a:extLst>
                <a:ext uri="{FF2B5EF4-FFF2-40B4-BE49-F238E27FC236}">
                  <a16:creationId xmlns:a16="http://schemas.microsoft.com/office/drawing/2014/main" id="{EEB62519-8A92-0ACE-F94E-B88DDDD206FD}"/>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2534" name="Rectangle 6">
            <a:extLst>
              <a:ext uri="{FF2B5EF4-FFF2-40B4-BE49-F238E27FC236}">
                <a16:creationId xmlns:a16="http://schemas.microsoft.com/office/drawing/2014/main" id="{4FBB7341-24FE-FD55-D5EA-7D062BAF1C6E}"/>
              </a:ext>
            </a:extLst>
          </p:cNvPr>
          <p:cNvSpPr>
            <a:spLocks noGrp="1" noChangeArrowheads="1"/>
          </p:cNvSpPr>
          <p:nvPr>
            <p:ph type="title"/>
          </p:nvPr>
        </p:nvSpPr>
        <p:spPr>
          <a:ln/>
        </p:spPr>
        <p:txBody>
          <a:bodyPr/>
          <a:lstStyle/>
          <a:p>
            <a:r>
              <a:rPr lang="en-US" altLang="en-US"/>
              <a:t>The Sliding-Filament Model</a:t>
            </a:r>
          </a:p>
        </p:txBody>
      </p:sp>
      <p:sp>
        <p:nvSpPr>
          <p:cNvPr id="22535" name="Rectangle 7">
            <a:extLst>
              <a:ext uri="{FF2B5EF4-FFF2-40B4-BE49-F238E27FC236}">
                <a16:creationId xmlns:a16="http://schemas.microsoft.com/office/drawing/2014/main" id="{E0E49E7D-37C3-3083-112E-F201E69ECDBA}"/>
              </a:ext>
            </a:extLst>
          </p:cNvPr>
          <p:cNvSpPr>
            <a:spLocks noGrp="1" noChangeArrowheads="1"/>
          </p:cNvSpPr>
          <p:nvPr>
            <p:ph type="body" idx="1"/>
          </p:nvPr>
        </p:nvSpPr>
        <p:spPr>
          <a:ln/>
        </p:spPr>
        <p:txBody>
          <a:bodyPr/>
          <a:lstStyle/>
          <a:p>
            <a:pPr marL="234950" indent="-234950">
              <a:spcBef>
                <a:spcPct val="0"/>
              </a:spcBef>
            </a:pPr>
            <a:r>
              <a:rPr lang="en-US" altLang="en-US"/>
              <a:t>Neither the thick nor the thin model change length during contraction.</a:t>
            </a:r>
          </a:p>
          <a:p>
            <a:pPr marL="234950" indent="-234950"/>
            <a:r>
              <a:rPr lang="en-US" altLang="en-US"/>
              <a:t>Instead, the filaments slide past one another along their lengths increasing the amount of overlap.</a:t>
            </a:r>
          </a:p>
        </p:txBody>
      </p:sp>
      <p:pic>
        <p:nvPicPr>
          <p:cNvPr id="22536" name="Picture 8">
            <a:extLst>
              <a:ext uri="{FF2B5EF4-FFF2-40B4-BE49-F238E27FC236}">
                <a16:creationId xmlns:a16="http://schemas.microsoft.com/office/drawing/2014/main" id="{C5F035EB-304D-A941-7657-AECACCEDF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3929063"/>
            <a:ext cx="621665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reeform 1">
            <a:extLst>
              <a:ext uri="{FF2B5EF4-FFF2-40B4-BE49-F238E27FC236}">
                <a16:creationId xmlns:a16="http://schemas.microsoft.com/office/drawing/2014/main" id="{23028A6E-FADC-E231-0918-1483791F3F9B}"/>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54" name="Freeform 2">
            <a:extLst>
              <a:ext uri="{FF2B5EF4-FFF2-40B4-BE49-F238E27FC236}">
                <a16:creationId xmlns:a16="http://schemas.microsoft.com/office/drawing/2014/main" id="{6ECA68EB-AEC8-647C-36BE-69FFC50BEAE7}"/>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23557" name="Group 5">
            <a:extLst>
              <a:ext uri="{FF2B5EF4-FFF2-40B4-BE49-F238E27FC236}">
                <a16:creationId xmlns:a16="http://schemas.microsoft.com/office/drawing/2014/main" id="{A1466E4C-14B8-B318-E8F2-C6ACA9D9A73B}"/>
              </a:ext>
            </a:extLst>
          </p:cNvPr>
          <p:cNvGrpSpPr>
            <a:grpSpLocks/>
          </p:cNvGrpSpPr>
          <p:nvPr/>
        </p:nvGrpSpPr>
        <p:grpSpPr bwMode="auto">
          <a:xfrm>
            <a:off x="-28575" y="-15875"/>
            <a:ext cx="9196388" cy="1098550"/>
            <a:chOff x="0" y="0"/>
            <a:chExt cx="5793" cy="693"/>
          </a:xfrm>
        </p:grpSpPr>
        <p:sp>
          <p:nvSpPr>
            <p:cNvPr id="23555" name="Freeform 3">
              <a:extLst>
                <a:ext uri="{FF2B5EF4-FFF2-40B4-BE49-F238E27FC236}">
                  <a16:creationId xmlns:a16="http://schemas.microsoft.com/office/drawing/2014/main" id="{D3DADCB0-A140-EA97-267E-CDAB2AD3099D}"/>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56" name="Freeform 4">
              <a:extLst>
                <a:ext uri="{FF2B5EF4-FFF2-40B4-BE49-F238E27FC236}">
                  <a16:creationId xmlns:a16="http://schemas.microsoft.com/office/drawing/2014/main" id="{9D3F7BDF-0F1B-883A-5BA1-0EFFBD453FC8}"/>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58" name="Rectangle 6">
            <a:extLst>
              <a:ext uri="{FF2B5EF4-FFF2-40B4-BE49-F238E27FC236}">
                <a16:creationId xmlns:a16="http://schemas.microsoft.com/office/drawing/2014/main" id="{3FCBD3D0-6ACF-B6E2-D0AE-0B101349573E}"/>
              </a:ext>
            </a:extLst>
          </p:cNvPr>
          <p:cNvSpPr>
            <a:spLocks noGrp="1" noChangeArrowheads="1"/>
          </p:cNvSpPr>
          <p:nvPr>
            <p:ph type="title"/>
          </p:nvPr>
        </p:nvSpPr>
        <p:spPr>
          <a:ln/>
        </p:spPr>
        <p:txBody>
          <a:bodyPr/>
          <a:lstStyle/>
          <a:p>
            <a:r>
              <a:rPr lang="en-US" altLang="en-US"/>
              <a:t>The Sliding-Filament Model</a:t>
            </a:r>
          </a:p>
        </p:txBody>
      </p:sp>
      <p:sp>
        <p:nvSpPr>
          <p:cNvPr id="23559" name="Rectangle 7">
            <a:extLst>
              <a:ext uri="{FF2B5EF4-FFF2-40B4-BE49-F238E27FC236}">
                <a16:creationId xmlns:a16="http://schemas.microsoft.com/office/drawing/2014/main" id="{C8950EEA-A2B5-4EAB-B6F3-0A6C1BFA954D}"/>
              </a:ext>
            </a:extLst>
          </p:cNvPr>
          <p:cNvSpPr>
            <a:spLocks noGrp="1" noChangeArrowheads="1"/>
          </p:cNvSpPr>
          <p:nvPr>
            <p:ph type="body" idx="1"/>
          </p:nvPr>
        </p:nvSpPr>
        <p:spPr>
          <a:xfrm>
            <a:off x="0" y="2163763"/>
            <a:ext cx="4622800" cy="4389437"/>
          </a:xfrm>
          <a:ln/>
        </p:spPr>
        <p:txBody>
          <a:bodyPr/>
          <a:lstStyle/>
          <a:p>
            <a:pPr marL="234950" indent="-234950">
              <a:spcBef>
                <a:spcPct val="0"/>
              </a:spcBef>
            </a:pPr>
            <a:r>
              <a:rPr lang="en-US" altLang="en-US" dirty="0"/>
              <a:t>The myosin molecules are comprised of a long tail and a globular head that extend out to the side of each thick filament.</a:t>
            </a:r>
          </a:p>
          <a:p>
            <a:pPr marL="234950" indent="-234950"/>
            <a:r>
              <a:rPr lang="en-US" altLang="en-US" dirty="0"/>
              <a:t>The head is the main region where the reactions that power muscle contraction occur.</a:t>
            </a:r>
          </a:p>
        </p:txBody>
      </p:sp>
      <p:pic>
        <p:nvPicPr>
          <p:cNvPr id="2" name="Picture 1">
            <a:extLst>
              <a:ext uri="{FF2B5EF4-FFF2-40B4-BE49-F238E27FC236}">
                <a16:creationId xmlns:a16="http://schemas.microsoft.com/office/drawing/2014/main" id="{C92ACAB1-FD49-380A-8D38-8B06527EC912}"/>
              </a:ext>
            </a:extLst>
          </p:cNvPr>
          <p:cNvPicPr>
            <a:picLocks noChangeAspect="1"/>
          </p:cNvPicPr>
          <p:nvPr/>
        </p:nvPicPr>
        <p:blipFill>
          <a:blip r:embed="rId2"/>
          <a:stretch>
            <a:fillRect/>
          </a:stretch>
        </p:blipFill>
        <p:spPr>
          <a:xfrm>
            <a:off x="4622800" y="2163763"/>
            <a:ext cx="4349750" cy="4130698"/>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1">
            <a:extLst>
              <a:ext uri="{FF2B5EF4-FFF2-40B4-BE49-F238E27FC236}">
                <a16:creationId xmlns:a16="http://schemas.microsoft.com/office/drawing/2014/main" id="{55D3ECFA-FCCF-8DE5-B4A7-06A20AA12758}"/>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78" name="Freeform 2">
            <a:extLst>
              <a:ext uri="{FF2B5EF4-FFF2-40B4-BE49-F238E27FC236}">
                <a16:creationId xmlns:a16="http://schemas.microsoft.com/office/drawing/2014/main" id="{DBB121EA-D2FD-7EAE-4C8B-B37C741E8F7A}"/>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24581" name="Group 5">
            <a:extLst>
              <a:ext uri="{FF2B5EF4-FFF2-40B4-BE49-F238E27FC236}">
                <a16:creationId xmlns:a16="http://schemas.microsoft.com/office/drawing/2014/main" id="{23191D44-8458-58C0-7121-30D0126749F2}"/>
              </a:ext>
            </a:extLst>
          </p:cNvPr>
          <p:cNvGrpSpPr>
            <a:grpSpLocks/>
          </p:cNvGrpSpPr>
          <p:nvPr/>
        </p:nvGrpSpPr>
        <p:grpSpPr bwMode="auto">
          <a:xfrm>
            <a:off x="-28575" y="-15875"/>
            <a:ext cx="9196388" cy="1098550"/>
            <a:chOff x="0" y="0"/>
            <a:chExt cx="5793" cy="693"/>
          </a:xfrm>
        </p:grpSpPr>
        <p:sp>
          <p:nvSpPr>
            <p:cNvPr id="24579" name="Freeform 3">
              <a:extLst>
                <a:ext uri="{FF2B5EF4-FFF2-40B4-BE49-F238E27FC236}">
                  <a16:creationId xmlns:a16="http://schemas.microsoft.com/office/drawing/2014/main" id="{D4F68926-A6AE-9928-DC19-30565F056130}"/>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0" name="Freeform 4">
              <a:extLst>
                <a:ext uri="{FF2B5EF4-FFF2-40B4-BE49-F238E27FC236}">
                  <a16:creationId xmlns:a16="http://schemas.microsoft.com/office/drawing/2014/main" id="{8077DA2A-1354-A2DF-E168-701210C4770F}"/>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4582" name="Rectangle 6">
            <a:extLst>
              <a:ext uri="{FF2B5EF4-FFF2-40B4-BE49-F238E27FC236}">
                <a16:creationId xmlns:a16="http://schemas.microsoft.com/office/drawing/2014/main" id="{8081A479-423C-F060-10C3-0C273382786F}"/>
              </a:ext>
            </a:extLst>
          </p:cNvPr>
          <p:cNvSpPr>
            <a:spLocks noGrp="1" noChangeArrowheads="1"/>
          </p:cNvSpPr>
          <p:nvPr>
            <p:ph type="title"/>
          </p:nvPr>
        </p:nvSpPr>
        <p:spPr>
          <a:ln/>
        </p:spPr>
        <p:txBody>
          <a:bodyPr/>
          <a:lstStyle/>
          <a:p>
            <a:r>
              <a:rPr lang="en-US" altLang="en-US"/>
              <a:t>The Sliding-Filament Model</a:t>
            </a:r>
          </a:p>
        </p:txBody>
      </p:sp>
      <p:sp>
        <p:nvSpPr>
          <p:cNvPr id="24583" name="Rectangle 7">
            <a:extLst>
              <a:ext uri="{FF2B5EF4-FFF2-40B4-BE49-F238E27FC236}">
                <a16:creationId xmlns:a16="http://schemas.microsoft.com/office/drawing/2014/main" id="{97965B56-2065-500B-272F-8D45F68AD7AD}"/>
              </a:ext>
            </a:extLst>
          </p:cNvPr>
          <p:cNvSpPr>
            <a:spLocks noGrp="1" noChangeArrowheads="1"/>
          </p:cNvSpPr>
          <p:nvPr>
            <p:ph type="body" idx="1"/>
          </p:nvPr>
        </p:nvSpPr>
        <p:spPr>
          <a:xfrm>
            <a:off x="249238" y="1935163"/>
            <a:ext cx="4302125" cy="4389437"/>
          </a:xfrm>
          <a:ln/>
        </p:spPr>
        <p:txBody>
          <a:bodyPr/>
          <a:lstStyle/>
          <a:p>
            <a:pPr marL="234950" indent="-234950">
              <a:spcBef>
                <a:spcPct val="0"/>
              </a:spcBef>
            </a:pPr>
            <a:r>
              <a:rPr lang="en-US" altLang="en-US"/>
              <a:t>The head binds ATP and hydrolyzes it into ADP + P</a:t>
            </a:r>
            <a:r>
              <a:rPr lang="en-US" altLang="en-US" baseline="-25000"/>
              <a:t>i</a:t>
            </a:r>
            <a:r>
              <a:rPr lang="en-US" altLang="en-US"/>
              <a:t> thus changing the myosin head into a high energy form capable of binding actin.</a:t>
            </a:r>
          </a:p>
        </p:txBody>
      </p:sp>
      <p:pic>
        <p:nvPicPr>
          <p:cNvPr id="24584" name="Picture 8">
            <a:extLst>
              <a:ext uri="{FF2B5EF4-FFF2-40B4-BE49-F238E27FC236}">
                <a16:creationId xmlns:a16="http://schemas.microsoft.com/office/drawing/2014/main" id="{4F2EA429-E16F-5856-3D75-8AF5A1F20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63" y="2171700"/>
            <a:ext cx="4498975"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reeform 1">
            <a:extLst>
              <a:ext uri="{FF2B5EF4-FFF2-40B4-BE49-F238E27FC236}">
                <a16:creationId xmlns:a16="http://schemas.microsoft.com/office/drawing/2014/main" id="{CA48F039-5F8A-26DB-914D-D19F81D14815}"/>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02" name="Freeform 2">
            <a:extLst>
              <a:ext uri="{FF2B5EF4-FFF2-40B4-BE49-F238E27FC236}">
                <a16:creationId xmlns:a16="http://schemas.microsoft.com/office/drawing/2014/main" id="{B545F20E-82C8-36B6-25B4-732DA517C794}"/>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25605" name="Group 5">
            <a:extLst>
              <a:ext uri="{FF2B5EF4-FFF2-40B4-BE49-F238E27FC236}">
                <a16:creationId xmlns:a16="http://schemas.microsoft.com/office/drawing/2014/main" id="{3F527840-47EE-0DF7-A7F5-65ECA5E0F906}"/>
              </a:ext>
            </a:extLst>
          </p:cNvPr>
          <p:cNvGrpSpPr>
            <a:grpSpLocks/>
          </p:cNvGrpSpPr>
          <p:nvPr/>
        </p:nvGrpSpPr>
        <p:grpSpPr bwMode="auto">
          <a:xfrm>
            <a:off x="-28575" y="-15875"/>
            <a:ext cx="9196388" cy="1098550"/>
            <a:chOff x="0" y="0"/>
            <a:chExt cx="5793" cy="693"/>
          </a:xfrm>
        </p:grpSpPr>
        <p:sp>
          <p:nvSpPr>
            <p:cNvPr id="25603" name="Freeform 3">
              <a:extLst>
                <a:ext uri="{FF2B5EF4-FFF2-40B4-BE49-F238E27FC236}">
                  <a16:creationId xmlns:a16="http://schemas.microsoft.com/office/drawing/2014/main" id="{5CE2BD37-A165-1FA6-23EB-1F026490CC94}"/>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04" name="Freeform 4">
              <a:extLst>
                <a:ext uri="{FF2B5EF4-FFF2-40B4-BE49-F238E27FC236}">
                  <a16:creationId xmlns:a16="http://schemas.microsoft.com/office/drawing/2014/main" id="{5E48BF35-8B1D-477F-0B21-6163FE1A6E32}"/>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5606" name="Rectangle 6">
            <a:extLst>
              <a:ext uri="{FF2B5EF4-FFF2-40B4-BE49-F238E27FC236}">
                <a16:creationId xmlns:a16="http://schemas.microsoft.com/office/drawing/2014/main" id="{BF3F338C-7040-D03E-3788-60A5F7F35D82}"/>
              </a:ext>
            </a:extLst>
          </p:cNvPr>
          <p:cNvSpPr>
            <a:spLocks noGrp="1" noChangeArrowheads="1"/>
          </p:cNvSpPr>
          <p:nvPr>
            <p:ph type="title"/>
          </p:nvPr>
        </p:nvSpPr>
        <p:spPr>
          <a:ln/>
        </p:spPr>
        <p:txBody>
          <a:bodyPr/>
          <a:lstStyle/>
          <a:p>
            <a:r>
              <a:rPr lang="en-US" altLang="en-US"/>
              <a:t>The Sliding-Filament Model</a:t>
            </a:r>
          </a:p>
        </p:txBody>
      </p:sp>
      <p:sp>
        <p:nvSpPr>
          <p:cNvPr id="25607" name="Rectangle 7">
            <a:extLst>
              <a:ext uri="{FF2B5EF4-FFF2-40B4-BE49-F238E27FC236}">
                <a16:creationId xmlns:a16="http://schemas.microsoft.com/office/drawing/2014/main" id="{B9F51537-94E7-DED2-9C36-C84254556887}"/>
              </a:ext>
            </a:extLst>
          </p:cNvPr>
          <p:cNvSpPr>
            <a:spLocks noGrp="1" noChangeArrowheads="1"/>
          </p:cNvSpPr>
          <p:nvPr>
            <p:ph type="body" idx="1"/>
          </p:nvPr>
        </p:nvSpPr>
        <p:spPr>
          <a:xfrm>
            <a:off x="174625" y="1935163"/>
            <a:ext cx="4514850" cy="4922837"/>
          </a:xfrm>
          <a:ln/>
        </p:spPr>
        <p:txBody>
          <a:bodyPr/>
          <a:lstStyle/>
          <a:p>
            <a:pPr marL="234950" indent="-234950">
              <a:spcBef>
                <a:spcPct val="0"/>
              </a:spcBef>
            </a:pPr>
            <a:r>
              <a:rPr lang="en-US" altLang="en-US" dirty="0"/>
              <a:t>When actin and myosin bind, a cross-bridge is formed and the myosin acts to pull the actin filament toward the center of the sarcomere.</a:t>
            </a:r>
          </a:p>
        </p:txBody>
      </p:sp>
      <p:pic>
        <p:nvPicPr>
          <p:cNvPr id="25608" name="Picture 8">
            <a:extLst>
              <a:ext uri="{FF2B5EF4-FFF2-40B4-BE49-F238E27FC236}">
                <a16:creationId xmlns:a16="http://schemas.microsoft.com/office/drawing/2014/main" id="{2E34A06B-6AD7-8470-5969-58D460BFB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3254375"/>
            <a:ext cx="4459288"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reeform 1">
            <a:extLst>
              <a:ext uri="{FF2B5EF4-FFF2-40B4-BE49-F238E27FC236}">
                <a16:creationId xmlns:a16="http://schemas.microsoft.com/office/drawing/2014/main" id="{2C05C551-9B60-0887-1528-236F3B8B9C2C}"/>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2" name="Freeform 2">
            <a:extLst>
              <a:ext uri="{FF2B5EF4-FFF2-40B4-BE49-F238E27FC236}">
                <a16:creationId xmlns:a16="http://schemas.microsoft.com/office/drawing/2014/main" id="{BF522685-F41B-68F0-4C9C-5CC8DF32238A}"/>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5125" name="Group 5">
            <a:extLst>
              <a:ext uri="{FF2B5EF4-FFF2-40B4-BE49-F238E27FC236}">
                <a16:creationId xmlns:a16="http://schemas.microsoft.com/office/drawing/2014/main" id="{80FDD8FC-CBEA-2D63-5552-56F28BF3A88B}"/>
              </a:ext>
            </a:extLst>
          </p:cNvPr>
          <p:cNvGrpSpPr>
            <a:grpSpLocks/>
          </p:cNvGrpSpPr>
          <p:nvPr/>
        </p:nvGrpSpPr>
        <p:grpSpPr bwMode="auto">
          <a:xfrm>
            <a:off x="-28575" y="-15875"/>
            <a:ext cx="9196388" cy="1098550"/>
            <a:chOff x="0" y="0"/>
            <a:chExt cx="5793" cy="693"/>
          </a:xfrm>
        </p:grpSpPr>
        <p:sp>
          <p:nvSpPr>
            <p:cNvPr id="5123" name="Freeform 3">
              <a:extLst>
                <a:ext uri="{FF2B5EF4-FFF2-40B4-BE49-F238E27FC236}">
                  <a16:creationId xmlns:a16="http://schemas.microsoft.com/office/drawing/2014/main" id="{52D1C8B6-00F0-6A11-FB32-E7B86D37336B}"/>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 name="Freeform 4">
              <a:extLst>
                <a:ext uri="{FF2B5EF4-FFF2-40B4-BE49-F238E27FC236}">
                  <a16:creationId xmlns:a16="http://schemas.microsoft.com/office/drawing/2014/main" id="{9DE6346F-348E-87EB-F1B6-35A4B455EA9F}"/>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126" name="Rectangle 6">
            <a:extLst>
              <a:ext uri="{FF2B5EF4-FFF2-40B4-BE49-F238E27FC236}">
                <a16:creationId xmlns:a16="http://schemas.microsoft.com/office/drawing/2014/main" id="{633A5E4A-1718-3D4D-E84E-18158D1D008A}"/>
              </a:ext>
            </a:extLst>
          </p:cNvPr>
          <p:cNvSpPr>
            <a:spLocks noGrp="1" noChangeArrowheads="1"/>
          </p:cNvSpPr>
          <p:nvPr>
            <p:ph type="title"/>
          </p:nvPr>
        </p:nvSpPr>
        <p:spPr>
          <a:ln/>
        </p:spPr>
        <p:txBody>
          <a:bodyPr/>
          <a:lstStyle/>
          <a:p>
            <a:r>
              <a:rPr lang="en-US" altLang="en-US"/>
              <a:t>Skeletons</a:t>
            </a:r>
          </a:p>
        </p:txBody>
      </p:sp>
      <p:sp>
        <p:nvSpPr>
          <p:cNvPr id="5127" name="Rectangle 7">
            <a:extLst>
              <a:ext uri="{FF2B5EF4-FFF2-40B4-BE49-F238E27FC236}">
                <a16:creationId xmlns:a16="http://schemas.microsoft.com/office/drawing/2014/main" id="{D164BB46-F21C-B582-4D30-5EDB59BCE8C6}"/>
              </a:ext>
            </a:extLst>
          </p:cNvPr>
          <p:cNvSpPr>
            <a:spLocks noGrp="1" noChangeArrowheads="1"/>
          </p:cNvSpPr>
          <p:nvPr>
            <p:ph type="body" idx="1"/>
          </p:nvPr>
        </p:nvSpPr>
        <p:spPr>
          <a:xfrm>
            <a:off x="114300" y="2074863"/>
            <a:ext cx="4822825" cy="4389437"/>
          </a:xfrm>
          <a:ln/>
        </p:spPr>
        <p:txBody>
          <a:bodyPr/>
          <a:lstStyle/>
          <a:p>
            <a:pPr marL="234950" indent="-234950">
              <a:spcBef>
                <a:spcPct val="0"/>
              </a:spcBef>
            </a:pPr>
            <a:r>
              <a:rPr lang="en-US" altLang="en-US" dirty="0"/>
              <a:t>Exoskeletons are comprised of a hard encasement on the animal’s surface.</a:t>
            </a:r>
          </a:p>
          <a:p>
            <a:pPr lvl="1"/>
            <a:r>
              <a:rPr lang="en-US" altLang="en-US" dirty="0"/>
              <a:t>Clams, insects, crustaceans.</a:t>
            </a:r>
          </a:p>
          <a:p>
            <a:pPr lvl="2"/>
            <a:r>
              <a:rPr lang="en-US" altLang="en-US" dirty="0"/>
              <a:t>Chitin, calcium carbonate</a:t>
            </a:r>
          </a:p>
        </p:txBody>
      </p:sp>
      <p:pic>
        <p:nvPicPr>
          <p:cNvPr id="5128" name="Picture 8">
            <a:extLst>
              <a:ext uri="{FF2B5EF4-FFF2-40B4-BE49-F238E27FC236}">
                <a16:creationId xmlns:a16="http://schemas.microsoft.com/office/drawing/2014/main" id="{1FCC7774-A881-C185-9C3C-094EF82ED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0" y="1941513"/>
            <a:ext cx="403066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129" name="Rectangle 9">
            <a:extLst>
              <a:ext uri="{FF2B5EF4-FFF2-40B4-BE49-F238E27FC236}">
                <a16:creationId xmlns:a16="http://schemas.microsoft.com/office/drawing/2014/main" id="{9F029606-7D09-39EF-F87F-7FD32E6AB0E9}"/>
              </a:ext>
            </a:extLst>
          </p:cNvPr>
          <p:cNvSpPr>
            <a:spLocks/>
          </p:cNvSpPr>
          <p:nvPr/>
        </p:nvSpPr>
        <p:spPr bwMode="auto">
          <a:xfrm>
            <a:off x="5016500" y="4740275"/>
            <a:ext cx="161448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r>
              <a:rPr lang="en-US" altLang="en-US" sz="600" u="sng">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hlinkClick r:id="rId3"/>
              </a:rPr>
              <a:t>http://blog.friendseat.com/clams-uses-recipes</a:t>
            </a:r>
            <a:endParaRPr lang="en-US" altLang="en-US" sz="600" u="sng">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reeform 1">
            <a:extLst>
              <a:ext uri="{FF2B5EF4-FFF2-40B4-BE49-F238E27FC236}">
                <a16:creationId xmlns:a16="http://schemas.microsoft.com/office/drawing/2014/main" id="{D10A09AE-D235-C1B6-3524-DBEB5D906976}"/>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74" name="Freeform 2">
            <a:extLst>
              <a:ext uri="{FF2B5EF4-FFF2-40B4-BE49-F238E27FC236}">
                <a16:creationId xmlns:a16="http://schemas.microsoft.com/office/drawing/2014/main" id="{64E0EBA9-ACFB-A98E-9207-E05D55E5B69D}"/>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28677" name="Group 5">
            <a:extLst>
              <a:ext uri="{FF2B5EF4-FFF2-40B4-BE49-F238E27FC236}">
                <a16:creationId xmlns:a16="http://schemas.microsoft.com/office/drawing/2014/main" id="{E87A0633-2EEF-287A-7F8A-E18AF968E40D}"/>
              </a:ext>
            </a:extLst>
          </p:cNvPr>
          <p:cNvGrpSpPr>
            <a:grpSpLocks/>
          </p:cNvGrpSpPr>
          <p:nvPr/>
        </p:nvGrpSpPr>
        <p:grpSpPr bwMode="auto">
          <a:xfrm>
            <a:off x="-28575" y="-15875"/>
            <a:ext cx="9196388" cy="1098550"/>
            <a:chOff x="0" y="0"/>
            <a:chExt cx="5793" cy="693"/>
          </a:xfrm>
        </p:grpSpPr>
        <p:sp>
          <p:nvSpPr>
            <p:cNvPr id="28675" name="Freeform 3">
              <a:extLst>
                <a:ext uri="{FF2B5EF4-FFF2-40B4-BE49-F238E27FC236}">
                  <a16:creationId xmlns:a16="http://schemas.microsoft.com/office/drawing/2014/main" id="{12EF14F2-E506-0064-1922-D48B45861B0A}"/>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76" name="Freeform 4">
              <a:extLst>
                <a:ext uri="{FF2B5EF4-FFF2-40B4-BE49-F238E27FC236}">
                  <a16:creationId xmlns:a16="http://schemas.microsoft.com/office/drawing/2014/main" id="{1ED774ED-101D-2D0E-734F-703EF017F53E}"/>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8678" name="Rectangle 6">
            <a:extLst>
              <a:ext uri="{FF2B5EF4-FFF2-40B4-BE49-F238E27FC236}">
                <a16:creationId xmlns:a16="http://schemas.microsoft.com/office/drawing/2014/main" id="{DF82CD8F-2ADE-64D6-DCAC-7B591438E196}"/>
              </a:ext>
            </a:extLst>
          </p:cNvPr>
          <p:cNvSpPr>
            <a:spLocks noGrp="1" noChangeArrowheads="1"/>
          </p:cNvSpPr>
          <p:nvPr>
            <p:ph type="title"/>
          </p:nvPr>
        </p:nvSpPr>
        <p:spPr>
          <a:ln/>
        </p:spPr>
        <p:txBody>
          <a:bodyPr/>
          <a:lstStyle/>
          <a:p>
            <a:r>
              <a:rPr lang="en-US" altLang="en-US"/>
              <a:t>The Sliding-Filament Model</a:t>
            </a:r>
          </a:p>
        </p:txBody>
      </p:sp>
      <p:sp>
        <p:nvSpPr>
          <p:cNvPr id="28679" name="Rectangle 7">
            <a:extLst>
              <a:ext uri="{FF2B5EF4-FFF2-40B4-BE49-F238E27FC236}">
                <a16:creationId xmlns:a16="http://schemas.microsoft.com/office/drawing/2014/main" id="{B4CB8722-93DF-5FA8-3BC6-45C3AE100F80}"/>
              </a:ext>
            </a:extLst>
          </p:cNvPr>
          <p:cNvSpPr>
            <a:spLocks noGrp="1" noChangeArrowheads="1"/>
          </p:cNvSpPr>
          <p:nvPr>
            <p:ph type="body" idx="1"/>
          </p:nvPr>
        </p:nvSpPr>
        <p:spPr>
          <a:xfrm>
            <a:off x="241300" y="2189163"/>
            <a:ext cx="4019550" cy="4389437"/>
          </a:xfrm>
          <a:ln/>
        </p:spPr>
        <p:txBody>
          <a:bodyPr/>
          <a:lstStyle/>
          <a:p>
            <a:pPr marL="234950" indent="-234950">
              <a:spcBef>
                <a:spcPct val="0"/>
              </a:spcBef>
            </a:pPr>
            <a:r>
              <a:rPr lang="en-US" altLang="en-US"/>
              <a:t>The myosin head ‘lets go’ when a new ATP molecule binds to its head.</a:t>
            </a:r>
          </a:p>
          <a:p>
            <a:pPr marL="234950" indent="-234950"/>
            <a:r>
              <a:rPr lang="en-US" altLang="en-US"/>
              <a:t>These reactions repeat themselves very rapidly resulting in contraction.</a:t>
            </a:r>
          </a:p>
        </p:txBody>
      </p:sp>
      <p:pic>
        <p:nvPicPr>
          <p:cNvPr id="28680" name="Picture 8">
            <a:extLst>
              <a:ext uri="{FF2B5EF4-FFF2-40B4-BE49-F238E27FC236}">
                <a16:creationId xmlns:a16="http://schemas.microsoft.com/office/drawing/2014/main" id="{92ED946A-874A-EB19-65EF-EF4C1A1DB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838" y="2093913"/>
            <a:ext cx="45593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reeform 1">
            <a:extLst>
              <a:ext uri="{FF2B5EF4-FFF2-40B4-BE49-F238E27FC236}">
                <a16:creationId xmlns:a16="http://schemas.microsoft.com/office/drawing/2014/main" id="{4119CCB0-773B-D762-966C-704A9AD710AC}"/>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698" name="Freeform 2">
            <a:extLst>
              <a:ext uri="{FF2B5EF4-FFF2-40B4-BE49-F238E27FC236}">
                <a16:creationId xmlns:a16="http://schemas.microsoft.com/office/drawing/2014/main" id="{2E3E8C37-27A7-EDCA-8431-EB7BD33897C5}"/>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29701" name="Group 5">
            <a:extLst>
              <a:ext uri="{FF2B5EF4-FFF2-40B4-BE49-F238E27FC236}">
                <a16:creationId xmlns:a16="http://schemas.microsoft.com/office/drawing/2014/main" id="{74F3A7E5-FEC2-F161-02E7-C35DE6994AE4}"/>
              </a:ext>
            </a:extLst>
          </p:cNvPr>
          <p:cNvGrpSpPr>
            <a:grpSpLocks/>
          </p:cNvGrpSpPr>
          <p:nvPr/>
        </p:nvGrpSpPr>
        <p:grpSpPr bwMode="auto">
          <a:xfrm>
            <a:off x="-28575" y="-15875"/>
            <a:ext cx="9196388" cy="1098550"/>
            <a:chOff x="0" y="0"/>
            <a:chExt cx="5793" cy="693"/>
          </a:xfrm>
        </p:grpSpPr>
        <p:sp>
          <p:nvSpPr>
            <p:cNvPr id="29699" name="Freeform 3">
              <a:extLst>
                <a:ext uri="{FF2B5EF4-FFF2-40B4-BE49-F238E27FC236}">
                  <a16:creationId xmlns:a16="http://schemas.microsoft.com/office/drawing/2014/main" id="{2FAB06A6-AF1A-C03F-285E-9C851F7340D3}"/>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0" name="Freeform 4">
              <a:extLst>
                <a:ext uri="{FF2B5EF4-FFF2-40B4-BE49-F238E27FC236}">
                  <a16:creationId xmlns:a16="http://schemas.microsoft.com/office/drawing/2014/main" id="{8766E9C3-9909-1056-688D-3CB5CFC0E6DF}"/>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9702" name="Rectangle 6">
            <a:extLst>
              <a:ext uri="{FF2B5EF4-FFF2-40B4-BE49-F238E27FC236}">
                <a16:creationId xmlns:a16="http://schemas.microsoft.com/office/drawing/2014/main" id="{4B5B0A7C-276F-72B3-AF39-77436A86C637}"/>
              </a:ext>
            </a:extLst>
          </p:cNvPr>
          <p:cNvSpPr>
            <a:spLocks noGrp="1" noChangeArrowheads="1"/>
          </p:cNvSpPr>
          <p:nvPr>
            <p:ph type="title"/>
          </p:nvPr>
        </p:nvSpPr>
        <p:spPr>
          <a:ln/>
        </p:spPr>
        <p:txBody>
          <a:bodyPr/>
          <a:lstStyle/>
          <a:p>
            <a:r>
              <a:rPr lang="en-US" altLang="en-US"/>
              <a:t>Ca</a:t>
            </a:r>
            <a:r>
              <a:rPr lang="en-US" altLang="en-US" baseline="30000"/>
              <a:t>2+</a:t>
            </a:r>
            <a:r>
              <a:rPr lang="en-US" altLang="en-US"/>
              <a:t> and Regulatory Proteins</a:t>
            </a:r>
          </a:p>
        </p:txBody>
      </p:sp>
      <p:sp>
        <p:nvSpPr>
          <p:cNvPr id="29703" name="Rectangle 7">
            <a:extLst>
              <a:ext uri="{FF2B5EF4-FFF2-40B4-BE49-F238E27FC236}">
                <a16:creationId xmlns:a16="http://schemas.microsoft.com/office/drawing/2014/main" id="{5DF17393-DF3C-0FBC-D993-8B8E0DC93F21}"/>
              </a:ext>
            </a:extLst>
          </p:cNvPr>
          <p:cNvSpPr>
            <a:spLocks noGrp="1" noChangeArrowheads="1"/>
          </p:cNvSpPr>
          <p:nvPr>
            <p:ph type="body" idx="1"/>
          </p:nvPr>
        </p:nvSpPr>
        <p:spPr>
          <a:xfrm>
            <a:off x="457200" y="1935163"/>
            <a:ext cx="4086225" cy="4389437"/>
          </a:xfrm>
          <a:ln/>
        </p:spPr>
        <p:txBody>
          <a:bodyPr/>
          <a:lstStyle/>
          <a:p>
            <a:pPr marL="234950" indent="-234950">
              <a:spcBef>
                <a:spcPct val="0"/>
              </a:spcBef>
            </a:pPr>
            <a:r>
              <a:rPr lang="en-US" altLang="en-US" dirty="0"/>
              <a:t>The regulatory protein, tropomyosin, and the troponin complex (additional regulatory proteins) bind to actin strands and are involved in muscle contraction and relaxation.</a:t>
            </a:r>
          </a:p>
        </p:txBody>
      </p:sp>
      <p:pic>
        <p:nvPicPr>
          <p:cNvPr id="29704" name="Picture 8">
            <a:extLst>
              <a:ext uri="{FF2B5EF4-FFF2-40B4-BE49-F238E27FC236}">
                <a16:creationId xmlns:a16="http://schemas.microsoft.com/office/drawing/2014/main" id="{C69A522D-5CE9-2534-01BF-50F814585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2093913"/>
            <a:ext cx="4348163"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reeform 1">
            <a:extLst>
              <a:ext uri="{FF2B5EF4-FFF2-40B4-BE49-F238E27FC236}">
                <a16:creationId xmlns:a16="http://schemas.microsoft.com/office/drawing/2014/main" id="{0F6296D0-21E4-3C9D-4F90-EFB50E141460}"/>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22" name="Freeform 2">
            <a:extLst>
              <a:ext uri="{FF2B5EF4-FFF2-40B4-BE49-F238E27FC236}">
                <a16:creationId xmlns:a16="http://schemas.microsoft.com/office/drawing/2014/main" id="{F9C77FC1-91E3-FD42-A07F-0D5C14CA1F11}"/>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30725" name="Group 5">
            <a:extLst>
              <a:ext uri="{FF2B5EF4-FFF2-40B4-BE49-F238E27FC236}">
                <a16:creationId xmlns:a16="http://schemas.microsoft.com/office/drawing/2014/main" id="{1E37EDB3-E3CA-C280-0648-EE9B707D0502}"/>
              </a:ext>
            </a:extLst>
          </p:cNvPr>
          <p:cNvGrpSpPr>
            <a:grpSpLocks/>
          </p:cNvGrpSpPr>
          <p:nvPr/>
        </p:nvGrpSpPr>
        <p:grpSpPr bwMode="auto">
          <a:xfrm>
            <a:off x="-28575" y="-15875"/>
            <a:ext cx="9196388" cy="1098550"/>
            <a:chOff x="0" y="0"/>
            <a:chExt cx="5793" cy="693"/>
          </a:xfrm>
        </p:grpSpPr>
        <p:sp>
          <p:nvSpPr>
            <p:cNvPr id="30723" name="Freeform 3">
              <a:extLst>
                <a:ext uri="{FF2B5EF4-FFF2-40B4-BE49-F238E27FC236}">
                  <a16:creationId xmlns:a16="http://schemas.microsoft.com/office/drawing/2014/main" id="{5259FD47-3C56-B110-8E3D-EE1B95BE1537}"/>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24" name="Freeform 4">
              <a:extLst>
                <a:ext uri="{FF2B5EF4-FFF2-40B4-BE49-F238E27FC236}">
                  <a16:creationId xmlns:a16="http://schemas.microsoft.com/office/drawing/2014/main" id="{C8444B0C-92F4-73C9-4F79-372AFC2E8E0D}"/>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0726" name="Rectangle 6">
            <a:extLst>
              <a:ext uri="{FF2B5EF4-FFF2-40B4-BE49-F238E27FC236}">
                <a16:creationId xmlns:a16="http://schemas.microsoft.com/office/drawing/2014/main" id="{A69FCA40-701E-591D-A41F-5691BEA240B2}"/>
              </a:ext>
            </a:extLst>
          </p:cNvPr>
          <p:cNvSpPr>
            <a:spLocks noGrp="1" noChangeArrowheads="1"/>
          </p:cNvSpPr>
          <p:nvPr>
            <p:ph type="title"/>
          </p:nvPr>
        </p:nvSpPr>
        <p:spPr>
          <a:ln/>
        </p:spPr>
        <p:txBody>
          <a:bodyPr/>
          <a:lstStyle/>
          <a:p>
            <a:r>
              <a:rPr lang="en-US" altLang="en-US"/>
              <a:t>Ca</a:t>
            </a:r>
            <a:r>
              <a:rPr lang="en-US" altLang="en-US" baseline="30000"/>
              <a:t>2+</a:t>
            </a:r>
            <a:r>
              <a:rPr lang="en-US" altLang="en-US"/>
              <a:t> and Regulatory Proteins</a:t>
            </a:r>
          </a:p>
        </p:txBody>
      </p:sp>
      <p:sp>
        <p:nvSpPr>
          <p:cNvPr id="30727" name="Rectangle 7">
            <a:extLst>
              <a:ext uri="{FF2B5EF4-FFF2-40B4-BE49-F238E27FC236}">
                <a16:creationId xmlns:a16="http://schemas.microsoft.com/office/drawing/2014/main" id="{0DC743FF-D537-E54A-649B-88F94C4A1FBA}"/>
              </a:ext>
            </a:extLst>
          </p:cNvPr>
          <p:cNvSpPr>
            <a:spLocks noGrp="1" noChangeArrowheads="1"/>
          </p:cNvSpPr>
          <p:nvPr>
            <p:ph type="body" idx="1"/>
          </p:nvPr>
        </p:nvSpPr>
        <p:spPr>
          <a:xfrm>
            <a:off x="241300" y="1935163"/>
            <a:ext cx="4294188" cy="4389437"/>
          </a:xfrm>
          <a:ln/>
        </p:spPr>
        <p:txBody>
          <a:bodyPr/>
          <a:lstStyle/>
          <a:p>
            <a:pPr marL="234950" indent="-234950">
              <a:spcBef>
                <a:spcPct val="0"/>
              </a:spcBef>
            </a:pPr>
            <a:r>
              <a:rPr lang="en-US" altLang="en-US" sz="2400" dirty="0"/>
              <a:t>At rest, tropomyosin covers the myosin binding sites along the actin filament—this prevents actin-myosin interactions.</a:t>
            </a:r>
          </a:p>
          <a:p>
            <a:pPr marL="234950" indent="-234950"/>
            <a:r>
              <a:rPr lang="en-US" altLang="en-US" sz="2400" dirty="0"/>
              <a:t>As Ca</a:t>
            </a:r>
            <a:r>
              <a:rPr lang="en-US" altLang="en-US" sz="2400" baseline="30000" dirty="0"/>
              <a:t>2+</a:t>
            </a:r>
            <a:r>
              <a:rPr lang="en-US" altLang="en-US" sz="2400" dirty="0"/>
              <a:t> accumulates in the cytosol, it binds to the troponin complex causing proteins bound along the actin strand to move and expose myosin-binding sites.  </a:t>
            </a:r>
          </a:p>
        </p:txBody>
      </p:sp>
      <p:pic>
        <p:nvPicPr>
          <p:cNvPr id="30728" name="Picture 8">
            <a:extLst>
              <a:ext uri="{FF2B5EF4-FFF2-40B4-BE49-F238E27FC236}">
                <a16:creationId xmlns:a16="http://schemas.microsoft.com/office/drawing/2014/main" id="{AB1F7FFE-1D36-6141-C5FA-A7A6DE4CD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2093913"/>
            <a:ext cx="4348163"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reeform 1">
            <a:extLst>
              <a:ext uri="{FF2B5EF4-FFF2-40B4-BE49-F238E27FC236}">
                <a16:creationId xmlns:a16="http://schemas.microsoft.com/office/drawing/2014/main" id="{DD1A15AF-1E94-90CC-151A-6F005298CE7B}"/>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46" name="Freeform 2">
            <a:extLst>
              <a:ext uri="{FF2B5EF4-FFF2-40B4-BE49-F238E27FC236}">
                <a16:creationId xmlns:a16="http://schemas.microsoft.com/office/drawing/2014/main" id="{89E0073C-DBA4-B707-D227-E8E921E97C00}"/>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31749" name="Group 5">
            <a:extLst>
              <a:ext uri="{FF2B5EF4-FFF2-40B4-BE49-F238E27FC236}">
                <a16:creationId xmlns:a16="http://schemas.microsoft.com/office/drawing/2014/main" id="{0AB356FF-45E3-5DFE-9825-2B1AC05186E4}"/>
              </a:ext>
            </a:extLst>
          </p:cNvPr>
          <p:cNvGrpSpPr>
            <a:grpSpLocks/>
          </p:cNvGrpSpPr>
          <p:nvPr/>
        </p:nvGrpSpPr>
        <p:grpSpPr bwMode="auto">
          <a:xfrm>
            <a:off x="-28575" y="-15875"/>
            <a:ext cx="9196388" cy="1098550"/>
            <a:chOff x="0" y="0"/>
            <a:chExt cx="5793" cy="693"/>
          </a:xfrm>
        </p:grpSpPr>
        <p:sp>
          <p:nvSpPr>
            <p:cNvPr id="31747" name="Freeform 3">
              <a:extLst>
                <a:ext uri="{FF2B5EF4-FFF2-40B4-BE49-F238E27FC236}">
                  <a16:creationId xmlns:a16="http://schemas.microsoft.com/office/drawing/2014/main" id="{E9E87D8E-07C7-0075-5BD6-51FC8777D397}"/>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8" name="Freeform 4">
              <a:extLst>
                <a:ext uri="{FF2B5EF4-FFF2-40B4-BE49-F238E27FC236}">
                  <a16:creationId xmlns:a16="http://schemas.microsoft.com/office/drawing/2014/main" id="{71835FA2-F306-3DCF-E056-1A19ED9347DB}"/>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1750" name="Rectangle 6">
            <a:extLst>
              <a:ext uri="{FF2B5EF4-FFF2-40B4-BE49-F238E27FC236}">
                <a16:creationId xmlns:a16="http://schemas.microsoft.com/office/drawing/2014/main" id="{BF41091E-99B7-2AEE-C05A-7AD982A933B7}"/>
              </a:ext>
            </a:extLst>
          </p:cNvPr>
          <p:cNvSpPr>
            <a:spLocks noGrp="1" noChangeArrowheads="1"/>
          </p:cNvSpPr>
          <p:nvPr>
            <p:ph type="title"/>
          </p:nvPr>
        </p:nvSpPr>
        <p:spPr>
          <a:ln/>
        </p:spPr>
        <p:txBody>
          <a:bodyPr/>
          <a:lstStyle/>
          <a:p>
            <a:r>
              <a:rPr lang="en-US" altLang="en-US"/>
              <a:t>Ca</a:t>
            </a:r>
            <a:r>
              <a:rPr lang="en-US" altLang="en-US" baseline="30000"/>
              <a:t>2+</a:t>
            </a:r>
            <a:r>
              <a:rPr lang="en-US" altLang="en-US"/>
              <a:t> and Regulatory Proteins</a:t>
            </a:r>
          </a:p>
        </p:txBody>
      </p:sp>
      <p:sp>
        <p:nvSpPr>
          <p:cNvPr id="31751" name="Rectangle 7">
            <a:extLst>
              <a:ext uri="{FF2B5EF4-FFF2-40B4-BE49-F238E27FC236}">
                <a16:creationId xmlns:a16="http://schemas.microsoft.com/office/drawing/2014/main" id="{A67F6104-D007-26B9-8B21-8F6E96959715}"/>
              </a:ext>
            </a:extLst>
          </p:cNvPr>
          <p:cNvSpPr>
            <a:spLocks noGrp="1" noChangeArrowheads="1"/>
          </p:cNvSpPr>
          <p:nvPr>
            <p:ph type="body" idx="1"/>
          </p:nvPr>
        </p:nvSpPr>
        <p:spPr>
          <a:xfrm>
            <a:off x="457200" y="1935163"/>
            <a:ext cx="3937000" cy="4389437"/>
          </a:xfrm>
          <a:ln/>
        </p:spPr>
        <p:txBody>
          <a:bodyPr/>
          <a:lstStyle/>
          <a:p>
            <a:pPr marL="234950" indent="-234950">
              <a:spcBef>
                <a:spcPct val="0"/>
              </a:spcBef>
            </a:pPr>
            <a:r>
              <a:rPr lang="en-US" altLang="en-US" dirty="0"/>
              <a:t>With myosin binding sites now available on the actin filaments, myosin can bind.</a:t>
            </a:r>
          </a:p>
          <a:p>
            <a:pPr marL="234950" indent="-234950"/>
            <a:r>
              <a:rPr lang="en-US" altLang="en-US" dirty="0"/>
              <a:t>This binding is what contraction is—the sliding of actin and myosin fibers past one another.</a:t>
            </a:r>
          </a:p>
        </p:txBody>
      </p:sp>
      <p:pic>
        <p:nvPicPr>
          <p:cNvPr id="31752" name="Picture 8">
            <a:extLst>
              <a:ext uri="{FF2B5EF4-FFF2-40B4-BE49-F238E27FC236}">
                <a16:creationId xmlns:a16="http://schemas.microsoft.com/office/drawing/2014/main" id="{C9F8E9F6-E5B4-3CA5-3948-A65A27CB0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438" y="2152650"/>
            <a:ext cx="45783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reeform 1">
            <a:extLst>
              <a:ext uri="{FF2B5EF4-FFF2-40B4-BE49-F238E27FC236}">
                <a16:creationId xmlns:a16="http://schemas.microsoft.com/office/drawing/2014/main" id="{58609552-75DA-64FE-41F0-76407142E820}"/>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70" name="Freeform 2">
            <a:extLst>
              <a:ext uri="{FF2B5EF4-FFF2-40B4-BE49-F238E27FC236}">
                <a16:creationId xmlns:a16="http://schemas.microsoft.com/office/drawing/2014/main" id="{D6E14CE6-087B-4947-68E3-4123CAE88D81}"/>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32773" name="Group 5">
            <a:extLst>
              <a:ext uri="{FF2B5EF4-FFF2-40B4-BE49-F238E27FC236}">
                <a16:creationId xmlns:a16="http://schemas.microsoft.com/office/drawing/2014/main" id="{907694E5-F107-DEFE-5CBF-DDEDF50D6AEA}"/>
              </a:ext>
            </a:extLst>
          </p:cNvPr>
          <p:cNvGrpSpPr>
            <a:grpSpLocks/>
          </p:cNvGrpSpPr>
          <p:nvPr/>
        </p:nvGrpSpPr>
        <p:grpSpPr bwMode="auto">
          <a:xfrm>
            <a:off x="-28575" y="-15875"/>
            <a:ext cx="9196388" cy="1098550"/>
            <a:chOff x="0" y="0"/>
            <a:chExt cx="5793" cy="693"/>
          </a:xfrm>
        </p:grpSpPr>
        <p:sp>
          <p:nvSpPr>
            <p:cNvPr id="32771" name="Freeform 3">
              <a:extLst>
                <a:ext uri="{FF2B5EF4-FFF2-40B4-BE49-F238E27FC236}">
                  <a16:creationId xmlns:a16="http://schemas.microsoft.com/office/drawing/2014/main" id="{44B5C9A5-8128-93C5-0338-55D4467523B0}"/>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72" name="Freeform 4">
              <a:extLst>
                <a:ext uri="{FF2B5EF4-FFF2-40B4-BE49-F238E27FC236}">
                  <a16:creationId xmlns:a16="http://schemas.microsoft.com/office/drawing/2014/main" id="{C0DB3BCE-705E-CA7C-626E-14ED9A1438B1}"/>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2774" name="Rectangle 6">
            <a:extLst>
              <a:ext uri="{FF2B5EF4-FFF2-40B4-BE49-F238E27FC236}">
                <a16:creationId xmlns:a16="http://schemas.microsoft.com/office/drawing/2014/main" id="{B540BB2B-9312-4980-0284-89EA1BBCF0EF}"/>
              </a:ext>
            </a:extLst>
          </p:cNvPr>
          <p:cNvSpPr>
            <a:spLocks noGrp="1" noChangeArrowheads="1"/>
          </p:cNvSpPr>
          <p:nvPr>
            <p:ph type="title"/>
          </p:nvPr>
        </p:nvSpPr>
        <p:spPr>
          <a:ln/>
        </p:spPr>
        <p:txBody>
          <a:bodyPr/>
          <a:lstStyle/>
          <a:p>
            <a:r>
              <a:rPr lang="en-US" altLang="en-US"/>
              <a:t>Ca</a:t>
            </a:r>
            <a:r>
              <a:rPr lang="en-US" altLang="en-US" baseline="30000"/>
              <a:t>2+</a:t>
            </a:r>
            <a:r>
              <a:rPr lang="en-US" altLang="en-US"/>
              <a:t> and Regulatory Proteins</a:t>
            </a:r>
          </a:p>
        </p:txBody>
      </p:sp>
      <p:sp>
        <p:nvSpPr>
          <p:cNvPr id="32775" name="Rectangle 7">
            <a:extLst>
              <a:ext uri="{FF2B5EF4-FFF2-40B4-BE49-F238E27FC236}">
                <a16:creationId xmlns:a16="http://schemas.microsoft.com/office/drawing/2014/main" id="{109B8596-BA7A-7C28-DD09-8B365AADB1D8}"/>
              </a:ext>
            </a:extLst>
          </p:cNvPr>
          <p:cNvSpPr>
            <a:spLocks noGrp="1" noChangeArrowheads="1"/>
          </p:cNvSpPr>
          <p:nvPr>
            <p:ph type="body" idx="1"/>
          </p:nvPr>
        </p:nvSpPr>
        <p:spPr>
          <a:xfrm>
            <a:off x="457200" y="1935163"/>
            <a:ext cx="3773488" cy="4389437"/>
          </a:xfrm>
          <a:ln/>
        </p:spPr>
        <p:txBody>
          <a:bodyPr/>
          <a:lstStyle/>
          <a:p>
            <a:pPr marL="234950" indent="-234950">
              <a:spcBef>
                <a:spcPct val="0"/>
              </a:spcBef>
            </a:pPr>
            <a:r>
              <a:rPr lang="en-US" altLang="en-US" dirty="0"/>
              <a:t>The increase in Ca</a:t>
            </a:r>
            <a:r>
              <a:rPr lang="en-US" altLang="en-US" baseline="30000" dirty="0"/>
              <a:t>2+</a:t>
            </a:r>
            <a:r>
              <a:rPr lang="en-US" altLang="en-US" dirty="0"/>
              <a:t> concentration results in contraction.</a:t>
            </a:r>
          </a:p>
          <a:p>
            <a:pPr marL="234950" indent="-234950"/>
            <a:r>
              <a:rPr lang="en-US" altLang="en-US" dirty="0"/>
              <a:t>As the concentration of Ca</a:t>
            </a:r>
            <a:r>
              <a:rPr lang="en-US" altLang="en-US" baseline="30000" dirty="0"/>
              <a:t>2+</a:t>
            </a:r>
            <a:r>
              <a:rPr lang="en-US" altLang="en-US" dirty="0"/>
              <a:t> falls, the muscles relax as the binding sites are covered again.</a:t>
            </a:r>
          </a:p>
        </p:txBody>
      </p:sp>
      <p:pic>
        <p:nvPicPr>
          <p:cNvPr id="32776" name="Picture 8">
            <a:extLst>
              <a:ext uri="{FF2B5EF4-FFF2-40B4-BE49-F238E27FC236}">
                <a16:creationId xmlns:a16="http://schemas.microsoft.com/office/drawing/2014/main" id="{9D711F87-19E6-E5A7-78A4-DCDF207DB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2005013"/>
            <a:ext cx="3951288"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reeform 1">
            <a:extLst>
              <a:ext uri="{FF2B5EF4-FFF2-40B4-BE49-F238E27FC236}">
                <a16:creationId xmlns:a16="http://schemas.microsoft.com/office/drawing/2014/main" id="{726E32E9-A29E-55E5-F5EA-2498CC40CD9C}"/>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794" name="Freeform 2">
            <a:extLst>
              <a:ext uri="{FF2B5EF4-FFF2-40B4-BE49-F238E27FC236}">
                <a16:creationId xmlns:a16="http://schemas.microsoft.com/office/drawing/2014/main" id="{69591F60-A511-7548-53E3-25EFD98C7937}"/>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33797" name="Group 5">
            <a:extLst>
              <a:ext uri="{FF2B5EF4-FFF2-40B4-BE49-F238E27FC236}">
                <a16:creationId xmlns:a16="http://schemas.microsoft.com/office/drawing/2014/main" id="{CEC78697-691A-6BD4-738E-B596BE4C3F01}"/>
              </a:ext>
            </a:extLst>
          </p:cNvPr>
          <p:cNvGrpSpPr>
            <a:grpSpLocks/>
          </p:cNvGrpSpPr>
          <p:nvPr/>
        </p:nvGrpSpPr>
        <p:grpSpPr bwMode="auto">
          <a:xfrm>
            <a:off x="-28575" y="-15875"/>
            <a:ext cx="9196388" cy="1098550"/>
            <a:chOff x="0" y="0"/>
            <a:chExt cx="5793" cy="693"/>
          </a:xfrm>
        </p:grpSpPr>
        <p:sp>
          <p:nvSpPr>
            <p:cNvPr id="33795" name="Freeform 3">
              <a:extLst>
                <a:ext uri="{FF2B5EF4-FFF2-40B4-BE49-F238E27FC236}">
                  <a16:creationId xmlns:a16="http://schemas.microsoft.com/office/drawing/2014/main" id="{D7021371-D8EE-ECFF-959C-B9963B8919D8}"/>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796" name="Freeform 4">
              <a:extLst>
                <a:ext uri="{FF2B5EF4-FFF2-40B4-BE49-F238E27FC236}">
                  <a16:creationId xmlns:a16="http://schemas.microsoft.com/office/drawing/2014/main" id="{3EC21A68-8E70-CB9D-F0D2-78F68E676F54}"/>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3798" name="Rectangle 6">
            <a:extLst>
              <a:ext uri="{FF2B5EF4-FFF2-40B4-BE49-F238E27FC236}">
                <a16:creationId xmlns:a16="http://schemas.microsoft.com/office/drawing/2014/main" id="{A64030C9-050C-3372-8D4A-E0A0860A5C26}"/>
              </a:ext>
            </a:extLst>
          </p:cNvPr>
          <p:cNvSpPr>
            <a:spLocks noGrp="1" noChangeArrowheads="1"/>
          </p:cNvSpPr>
          <p:nvPr>
            <p:ph type="title"/>
          </p:nvPr>
        </p:nvSpPr>
        <p:spPr>
          <a:xfrm>
            <a:off x="532379" y="85726"/>
            <a:ext cx="8229600" cy="1460500"/>
          </a:xfrm>
          <a:ln/>
        </p:spPr>
        <p:txBody>
          <a:bodyPr/>
          <a:lstStyle/>
          <a:p>
            <a:r>
              <a:rPr lang="en-US" altLang="en-US" sz="4500" dirty="0"/>
              <a:t>Motor Neurons and Muscle Contraction—The Motor Unit</a:t>
            </a:r>
          </a:p>
        </p:txBody>
      </p:sp>
      <p:sp>
        <p:nvSpPr>
          <p:cNvPr id="33799" name="Rectangle 7">
            <a:extLst>
              <a:ext uri="{FF2B5EF4-FFF2-40B4-BE49-F238E27FC236}">
                <a16:creationId xmlns:a16="http://schemas.microsoft.com/office/drawing/2014/main" id="{A638387C-EDE5-0B2F-8DF7-C2BD37AAFB21}"/>
              </a:ext>
            </a:extLst>
          </p:cNvPr>
          <p:cNvSpPr>
            <a:spLocks noGrp="1" noChangeArrowheads="1"/>
          </p:cNvSpPr>
          <p:nvPr>
            <p:ph type="body" idx="1"/>
          </p:nvPr>
        </p:nvSpPr>
        <p:spPr>
          <a:xfrm>
            <a:off x="319542" y="1634247"/>
            <a:ext cx="4328657" cy="4389437"/>
          </a:xfrm>
          <a:ln/>
        </p:spPr>
        <p:txBody>
          <a:bodyPr/>
          <a:lstStyle/>
          <a:p>
            <a:pPr marL="234950" indent="-234950">
              <a:spcBef>
                <a:spcPct val="0"/>
              </a:spcBef>
            </a:pPr>
            <a:r>
              <a:rPr lang="en-US" altLang="en-US" dirty="0"/>
              <a:t>Signals from motor neurons stimulate the release of Ca</a:t>
            </a:r>
            <a:r>
              <a:rPr lang="en-US" altLang="en-US" baseline="30000" dirty="0"/>
              <a:t>2+</a:t>
            </a:r>
            <a:r>
              <a:rPr lang="en-US" altLang="en-US" dirty="0"/>
              <a:t> ions into the cytosol of muscle cells.</a:t>
            </a:r>
          </a:p>
          <a:p>
            <a:pPr marL="234950" indent="-234950"/>
            <a:r>
              <a:rPr lang="en-US" altLang="en-US" dirty="0"/>
              <a:t>Ca</a:t>
            </a:r>
            <a:r>
              <a:rPr lang="en-US" altLang="en-US" baseline="30000" dirty="0"/>
              <a:t>2+</a:t>
            </a:r>
            <a:r>
              <a:rPr lang="en-US" altLang="en-US" dirty="0"/>
              <a:t> concentration within the muscle cell is a regulated, multistep process involving numerous cell structures.</a:t>
            </a:r>
          </a:p>
        </p:txBody>
      </p:sp>
      <p:pic>
        <p:nvPicPr>
          <p:cNvPr id="33800" name="Picture 8">
            <a:extLst>
              <a:ext uri="{FF2B5EF4-FFF2-40B4-BE49-F238E27FC236}">
                <a16:creationId xmlns:a16="http://schemas.microsoft.com/office/drawing/2014/main" id="{2D002239-5E7B-9526-B146-19C64627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455"/>
            <a:ext cx="3523114" cy="42676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 name="Picture 1">
            <a:extLst>
              <a:ext uri="{FF2B5EF4-FFF2-40B4-BE49-F238E27FC236}">
                <a16:creationId xmlns:a16="http://schemas.microsoft.com/office/drawing/2014/main" id="{35A585EE-D948-498F-FCAD-F84A9BC6472E}"/>
              </a:ext>
            </a:extLst>
          </p:cNvPr>
          <p:cNvPicPr>
            <a:picLocks noChangeAspect="1"/>
          </p:cNvPicPr>
          <p:nvPr/>
        </p:nvPicPr>
        <p:blipFill>
          <a:blip r:embed="rId3"/>
          <a:stretch>
            <a:fillRect/>
          </a:stretch>
        </p:blipFill>
        <p:spPr>
          <a:xfrm>
            <a:off x="685800" y="5965343"/>
            <a:ext cx="7772400" cy="7567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reeform 1">
            <a:extLst>
              <a:ext uri="{FF2B5EF4-FFF2-40B4-BE49-F238E27FC236}">
                <a16:creationId xmlns:a16="http://schemas.microsoft.com/office/drawing/2014/main" id="{AF831CEE-55DA-AEA7-1D9E-9A602B8BDD66}"/>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18" name="Freeform 2">
            <a:extLst>
              <a:ext uri="{FF2B5EF4-FFF2-40B4-BE49-F238E27FC236}">
                <a16:creationId xmlns:a16="http://schemas.microsoft.com/office/drawing/2014/main" id="{426DE7E0-D62E-A0FE-21DA-956A8DA01B31}"/>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34821" name="Group 5">
            <a:extLst>
              <a:ext uri="{FF2B5EF4-FFF2-40B4-BE49-F238E27FC236}">
                <a16:creationId xmlns:a16="http://schemas.microsoft.com/office/drawing/2014/main" id="{6A16C4A2-2479-BE34-CD1D-DD734DFBF6D6}"/>
              </a:ext>
            </a:extLst>
          </p:cNvPr>
          <p:cNvGrpSpPr>
            <a:grpSpLocks/>
          </p:cNvGrpSpPr>
          <p:nvPr/>
        </p:nvGrpSpPr>
        <p:grpSpPr bwMode="auto">
          <a:xfrm>
            <a:off x="-28575" y="-15875"/>
            <a:ext cx="9196388" cy="1098550"/>
            <a:chOff x="0" y="0"/>
            <a:chExt cx="5793" cy="693"/>
          </a:xfrm>
        </p:grpSpPr>
        <p:sp>
          <p:nvSpPr>
            <p:cNvPr id="34819" name="Freeform 3">
              <a:extLst>
                <a:ext uri="{FF2B5EF4-FFF2-40B4-BE49-F238E27FC236}">
                  <a16:creationId xmlns:a16="http://schemas.microsoft.com/office/drawing/2014/main" id="{58253915-C9AA-1254-F48B-EC5A331DF535}"/>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4820" name="Freeform 4">
              <a:extLst>
                <a:ext uri="{FF2B5EF4-FFF2-40B4-BE49-F238E27FC236}">
                  <a16:creationId xmlns:a16="http://schemas.microsoft.com/office/drawing/2014/main" id="{7755E232-B670-944C-0C53-6C9DBB2CAB9E}"/>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4822" name="Rectangle 6">
            <a:extLst>
              <a:ext uri="{FF2B5EF4-FFF2-40B4-BE49-F238E27FC236}">
                <a16:creationId xmlns:a16="http://schemas.microsoft.com/office/drawing/2014/main" id="{63401FA6-40B2-7928-726E-D9F2A4E515F1}"/>
              </a:ext>
            </a:extLst>
          </p:cNvPr>
          <p:cNvSpPr>
            <a:spLocks noGrp="1" noChangeArrowheads="1"/>
          </p:cNvSpPr>
          <p:nvPr>
            <p:ph type="title"/>
          </p:nvPr>
        </p:nvSpPr>
        <p:spPr>
          <a:xfrm>
            <a:off x="457200" y="512763"/>
            <a:ext cx="8229600" cy="1447800"/>
          </a:xfrm>
          <a:ln/>
        </p:spPr>
        <p:txBody>
          <a:bodyPr/>
          <a:lstStyle/>
          <a:p>
            <a:r>
              <a:rPr lang="en-US" altLang="en-US" sz="4500"/>
              <a:t>Motor Neurons and Muscle Contraction</a:t>
            </a:r>
          </a:p>
        </p:txBody>
      </p:sp>
      <p:sp>
        <p:nvSpPr>
          <p:cNvPr id="34823" name="Rectangle 7">
            <a:extLst>
              <a:ext uri="{FF2B5EF4-FFF2-40B4-BE49-F238E27FC236}">
                <a16:creationId xmlns:a16="http://schemas.microsoft.com/office/drawing/2014/main" id="{AE043891-242F-249F-F5AC-427F155DA415}"/>
              </a:ext>
            </a:extLst>
          </p:cNvPr>
          <p:cNvSpPr>
            <a:spLocks noGrp="1" noChangeArrowheads="1"/>
          </p:cNvSpPr>
          <p:nvPr>
            <p:ph type="body" idx="1"/>
          </p:nvPr>
        </p:nvSpPr>
        <p:spPr>
          <a:xfrm>
            <a:off x="457200" y="1935163"/>
            <a:ext cx="3905250" cy="4389437"/>
          </a:xfrm>
          <a:ln/>
        </p:spPr>
        <p:txBody>
          <a:bodyPr/>
          <a:lstStyle/>
          <a:p>
            <a:pPr marL="234950" indent="-234950">
              <a:spcBef>
                <a:spcPct val="0"/>
              </a:spcBef>
            </a:pPr>
            <a:r>
              <a:rPr lang="en-US" altLang="en-US" dirty="0"/>
              <a:t>The first step in muscle contraction is the arrival of an action potential at the synaptic terminal of a motor neuron.</a:t>
            </a:r>
          </a:p>
          <a:p>
            <a:pPr marL="234950" indent="-234950"/>
            <a:r>
              <a:rPr lang="en-US" altLang="en-US" dirty="0"/>
              <a:t>An action potential stimulates the release of acetylcholine which binds to receptors on the muscle fiber.</a:t>
            </a:r>
          </a:p>
        </p:txBody>
      </p:sp>
      <p:pic>
        <p:nvPicPr>
          <p:cNvPr id="34824" name="Picture 8">
            <a:extLst>
              <a:ext uri="{FF2B5EF4-FFF2-40B4-BE49-F238E27FC236}">
                <a16:creationId xmlns:a16="http://schemas.microsoft.com/office/drawing/2014/main" id="{0D904877-406B-329F-66A8-C23807202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1500188"/>
            <a:ext cx="4689475"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1">
            <a:extLst>
              <a:ext uri="{FF2B5EF4-FFF2-40B4-BE49-F238E27FC236}">
                <a16:creationId xmlns:a16="http://schemas.microsoft.com/office/drawing/2014/main" id="{9BE7DE99-8840-AE01-3647-ED9BE9A34878}"/>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42" name="Freeform 2">
            <a:extLst>
              <a:ext uri="{FF2B5EF4-FFF2-40B4-BE49-F238E27FC236}">
                <a16:creationId xmlns:a16="http://schemas.microsoft.com/office/drawing/2014/main" id="{78A67952-F613-0090-2061-90454EAF685C}"/>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35845" name="Group 5">
            <a:extLst>
              <a:ext uri="{FF2B5EF4-FFF2-40B4-BE49-F238E27FC236}">
                <a16:creationId xmlns:a16="http://schemas.microsoft.com/office/drawing/2014/main" id="{827647AA-D58B-EAE7-22C8-ED5D3451780D}"/>
              </a:ext>
            </a:extLst>
          </p:cNvPr>
          <p:cNvGrpSpPr>
            <a:grpSpLocks/>
          </p:cNvGrpSpPr>
          <p:nvPr/>
        </p:nvGrpSpPr>
        <p:grpSpPr bwMode="auto">
          <a:xfrm>
            <a:off x="-28575" y="-15875"/>
            <a:ext cx="9196388" cy="1098550"/>
            <a:chOff x="0" y="0"/>
            <a:chExt cx="5793" cy="693"/>
          </a:xfrm>
        </p:grpSpPr>
        <p:sp>
          <p:nvSpPr>
            <p:cNvPr id="35843" name="Freeform 3">
              <a:extLst>
                <a:ext uri="{FF2B5EF4-FFF2-40B4-BE49-F238E27FC236}">
                  <a16:creationId xmlns:a16="http://schemas.microsoft.com/office/drawing/2014/main" id="{D00655CC-CEA3-C4F8-4CB7-257AD036ED50}"/>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844" name="Freeform 4">
              <a:extLst>
                <a:ext uri="{FF2B5EF4-FFF2-40B4-BE49-F238E27FC236}">
                  <a16:creationId xmlns:a16="http://schemas.microsoft.com/office/drawing/2014/main" id="{5AD014FB-7A6D-358A-B65C-2A54EF704AF9}"/>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5846" name="Rectangle 6">
            <a:extLst>
              <a:ext uri="{FF2B5EF4-FFF2-40B4-BE49-F238E27FC236}">
                <a16:creationId xmlns:a16="http://schemas.microsoft.com/office/drawing/2014/main" id="{40D0CBFD-CF2C-92B0-1480-A02E67D0C2E6}"/>
              </a:ext>
            </a:extLst>
          </p:cNvPr>
          <p:cNvSpPr>
            <a:spLocks noGrp="1" noChangeArrowheads="1"/>
          </p:cNvSpPr>
          <p:nvPr>
            <p:ph type="title"/>
          </p:nvPr>
        </p:nvSpPr>
        <p:spPr>
          <a:xfrm>
            <a:off x="457200" y="652463"/>
            <a:ext cx="8229600" cy="1371600"/>
          </a:xfrm>
          <a:ln/>
        </p:spPr>
        <p:txBody>
          <a:bodyPr/>
          <a:lstStyle/>
          <a:p>
            <a:r>
              <a:rPr lang="en-US" altLang="en-US" sz="4500"/>
              <a:t>Motor Neurons and Muscle Contraction</a:t>
            </a:r>
          </a:p>
        </p:txBody>
      </p:sp>
      <p:sp>
        <p:nvSpPr>
          <p:cNvPr id="35847" name="Rectangle 7">
            <a:extLst>
              <a:ext uri="{FF2B5EF4-FFF2-40B4-BE49-F238E27FC236}">
                <a16:creationId xmlns:a16="http://schemas.microsoft.com/office/drawing/2014/main" id="{3031CDBC-A602-3237-EBD0-AC80DC359118}"/>
              </a:ext>
            </a:extLst>
          </p:cNvPr>
          <p:cNvSpPr>
            <a:spLocks noGrp="1" noChangeArrowheads="1"/>
          </p:cNvSpPr>
          <p:nvPr>
            <p:ph type="body" idx="1"/>
          </p:nvPr>
        </p:nvSpPr>
        <p:spPr>
          <a:xfrm>
            <a:off x="457200" y="1935163"/>
            <a:ext cx="8432800" cy="4389437"/>
          </a:xfrm>
          <a:ln/>
        </p:spPr>
        <p:txBody>
          <a:bodyPr/>
          <a:lstStyle/>
          <a:p>
            <a:pPr marL="234950" indent="-234950">
              <a:spcBef>
                <a:spcPct val="0"/>
              </a:spcBef>
            </a:pPr>
            <a:r>
              <a:rPr lang="en-US" altLang="en-US" dirty="0"/>
              <a:t>This leads to a depolarization within the plasma membrane of the muscle fiber and triggers an action potential within the cell.</a:t>
            </a:r>
          </a:p>
          <a:p>
            <a:pPr marL="234950" indent="-234950"/>
            <a:r>
              <a:rPr lang="en-US" altLang="en-US" dirty="0"/>
              <a:t>The muscle cell contains transverse (T) tubules, and the action potential spreads to the interior of the cell through these structures.</a:t>
            </a:r>
          </a:p>
        </p:txBody>
      </p:sp>
      <p:pic>
        <p:nvPicPr>
          <p:cNvPr id="35848" name="Picture 8">
            <a:extLst>
              <a:ext uri="{FF2B5EF4-FFF2-40B4-BE49-F238E27FC236}">
                <a16:creationId xmlns:a16="http://schemas.microsoft.com/office/drawing/2014/main" id="{391DF3DA-6733-867C-D740-393C723DB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0" y="4460875"/>
            <a:ext cx="4624388"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reeform 1">
            <a:extLst>
              <a:ext uri="{FF2B5EF4-FFF2-40B4-BE49-F238E27FC236}">
                <a16:creationId xmlns:a16="http://schemas.microsoft.com/office/drawing/2014/main" id="{D1F6EAAD-B8B7-941C-92D0-31476ED9A889}"/>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66" name="Freeform 2">
            <a:extLst>
              <a:ext uri="{FF2B5EF4-FFF2-40B4-BE49-F238E27FC236}">
                <a16:creationId xmlns:a16="http://schemas.microsoft.com/office/drawing/2014/main" id="{2316B4F5-9EC0-B26F-DEC2-92BF52A91CA8}"/>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36869" name="Group 5">
            <a:extLst>
              <a:ext uri="{FF2B5EF4-FFF2-40B4-BE49-F238E27FC236}">
                <a16:creationId xmlns:a16="http://schemas.microsoft.com/office/drawing/2014/main" id="{ACEFF6F9-92E4-F536-FE35-B4D0CF1AA635}"/>
              </a:ext>
            </a:extLst>
          </p:cNvPr>
          <p:cNvGrpSpPr>
            <a:grpSpLocks/>
          </p:cNvGrpSpPr>
          <p:nvPr/>
        </p:nvGrpSpPr>
        <p:grpSpPr bwMode="auto">
          <a:xfrm>
            <a:off x="-28575" y="-15875"/>
            <a:ext cx="9196388" cy="1098550"/>
            <a:chOff x="0" y="0"/>
            <a:chExt cx="5793" cy="693"/>
          </a:xfrm>
        </p:grpSpPr>
        <p:sp>
          <p:nvSpPr>
            <p:cNvPr id="36867" name="Freeform 3">
              <a:extLst>
                <a:ext uri="{FF2B5EF4-FFF2-40B4-BE49-F238E27FC236}">
                  <a16:creationId xmlns:a16="http://schemas.microsoft.com/office/drawing/2014/main" id="{86FD5080-A9EC-63B3-809E-E6007FBC8215}"/>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868" name="Freeform 4">
              <a:extLst>
                <a:ext uri="{FF2B5EF4-FFF2-40B4-BE49-F238E27FC236}">
                  <a16:creationId xmlns:a16="http://schemas.microsoft.com/office/drawing/2014/main" id="{CE3CC167-72CE-A0AC-7974-780D1415FB23}"/>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6870" name="Rectangle 6">
            <a:extLst>
              <a:ext uri="{FF2B5EF4-FFF2-40B4-BE49-F238E27FC236}">
                <a16:creationId xmlns:a16="http://schemas.microsoft.com/office/drawing/2014/main" id="{4E41A40A-6AC1-9FC7-DE32-03171A0F9E5C}"/>
              </a:ext>
            </a:extLst>
          </p:cNvPr>
          <p:cNvSpPr>
            <a:spLocks noGrp="1" noChangeArrowheads="1"/>
          </p:cNvSpPr>
          <p:nvPr>
            <p:ph type="title"/>
          </p:nvPr>
        </p:nvSpPr>
        <p:spPr>
          <a:xfrm>
            <a:off x="457200" y="639763"/>
            <a:ext cx="8229600" cy="1320800"/>
          </a:xfrm>
          <a:ln/>
        </p:spPr>
        <p:txBody>
          <a:bodyPr/>
          <a:lstStyle/>
          <a:p>
            <a:r>
              <a:rPr lang="en-US" altLang="en-US" sz="4500"/>
              <a:t>Motor Neurons and Muscle Contraction</a:t>
            </a:r>
          </a:p>
        </p:txBody>
      </p:sp>
      <p:sp>
        <p:nvSpPr>
          <p:cNvPr id="36871" name="Rectangle 7">
            <a:extLst>
              <a:ext uri="{FF2B5EF4-FFF2-40B4-BE49-F238E27FC236}">
                <a16:creationId xmlns:a16="http://schemas.microsoft.com/office/drawing/2014/main" id="{F12E5342-C88A-DB83-0FA4-DAD0BED73B1D}"/>
              </a:ext>
            </a:extLst>
          </p:cNvPr>
          <p:cNvSpPr>
            <a:spLocks noGrp="1" noChangeArrowheads="1"/>
          </p:cNvSpPr>
          <p:nvPr>
            <p:ph type="body" idx="1"/>
          </p:nvPr>
        </p:nvSpPr>
        <p:spPr>
          <a:xfrm>
            <a:off x="419100" y="2138363"/>
            <a:ext cx="4308475" cy="4389437"/>
          </a:xfrm>
          <a:ln/>
        </p:spPr>
        <p:txBody>
          <a:bodyPr/>
          <a:lstStyle/>
          <a:p>
            <a:pPr marL="234950" indent="-234950">
              <a:spcBef>
                <a:spcPct val="0"/>
              </a:spcBef>
            </a:pPr>
            <a:r>
              <a:rPr lang="en-US" altLang="en-US" sz="2400" dirty="0"/>
              <a:t>From the T-tubules, the action potential spreads to the sarcoplasmic reticulum (SR), causing the release of Ca</a:t>
            </a:r>
            <a:r>
              <a:rPr lang="en-US" altLang="en-US" sz="2400" baseline="30000" dirty="0"/>
              <a:t>2+</a:t>
            </a:r>
            <a:endParaRPr lang="en-US" altLang="en-US" sz="2400" dirty="0"/>
          </a:p>
          <a:p>
            <a:pPr marL="234950" indent="-234950"/>
            <a:r>
              <a:rPr lang="en-US" altLang="en-US" sz="2400" dirty="0"/>
              <a:t>The Ca</a:t>
            </a:r>
            <a:r>
              <a:rPr lang="en-US" altLang="en-US" sz="2400" baseline="30000" dirty="0"/>
              <a:t>2+</a:t>
            </a:r>
            <a:r>
              <a:rPr lang="en-US" altLang="en-US" sz="2400" dirty="0"/>
              <a:t> enters the cytosol, binds to the troponin complex causing it to move and open myosin binding sites stimulating contraction of the muscle.</a:t>
            </a:r>
          </a:p>
        </p:txBody>
      </p:sp>
      <p:pic>
        <p:nvPicPr>
          <p:cNvPr id="36872" name="Picture 8">
            <a:extLst>
              <a:ext uri="{FF2B5EF4-FFF2-40B4-BE49-F238E27FC236}">
                <a16:creationId xmlns:a16="http://schemas.microsoft.com/office/drawing/2014/main" id="{F6CED401-8469-C4F5-5547-46E809A8C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2005013"/>
            <a:ext cx="3951288"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reeform 1">
            <a:extLst>
              <a:ext uri="{FF2B5EF4-FFF2-40B4-BE49-F238E27FC236}">
                <a16:creationId xmlns:a16="http://schemas.microsoft.com/office/drawing/2014/main" id="{B6F609AF-FA63-0B13-521D-E4B567C1B603}"/>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0" name="Freeform 2">
            <a:extLst>
              <a:ext uri="{FF2B5EF4-FFF2-40B4-BE49-F238E27FC236}">
                <a16:creationId xmlns:a16="http://schemas.microsoft.com/office/drawing/2014/main" id="{00101E71-1273-179E-8212-442EEC542BEA}"/>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37893" name="Group 5">
            <a:extLst>
              <a:ext uri="{FF2B5EF4-FFF2-40B4-BE49-F238E27FC236}">
                <a16:creationId xmlns:a16="http://schemas.microsoft.com/office/drawing/2014/main" id="{56F9D60C-C984-C961-29C2-A025AC4F4B68}"/>
              </a:ext>
            </a:extLst>
          </p:cNvPr>
          <p:cNvGrpSpPr>
            <a:grpSpLocks/>
          </p:cNvGrpSpPr>
          <p:nvPr/>
        </p:nvGrpSpPr>
        <p:grpSpPr bwMode="auto">
          <a:xfrm>
            <a:off x="-28575" y="-15875"/>
            <a:ext cx="9196388" cy="1098550"/>
            <a:chOff x="0" y="0"/>
            <a:chExt cx="5793" cy="693"/>
          </a:xfrm>
        </p:grpSpPr>
        <p:sp>
          <p:nvSpPr>
            <p:cNvPr id="37891" name="Freeform 3">
              <a:extLst>
                <a:ext uri="{FF2B5EF4-FFF2-40B4-BE49-F238E27FC236}">
                  <a16:creationId xmlns:a16="http://schemas.microsoft.com/office/drawing/2014/main" id="{A0D8B105-27E1-09F8-599D-961218F02FF8}"/>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7892" name="Freeform 4">
              <a:extLst>
                <a:ext uri="{FF2B5EF4-FFF2-40B4-BE49-F238E27FC236}">
                  <a16:creationId xmlns:a16="http://schemas.microsoft.com/office/drawing/2014/main" id="{73456E19-B17A-ECD9-43D0-C5E65D6DAC91}"/>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7894" name="Rectangle 6">
            <a:extLst>
              <a:ext uri="{FF2B5EF4-FFF2-40B4-BE49-F238E27FC236}">
                <a16:creationId xmlns:a16="http://schemas.microsoft.com/office/drawing/2014/main" id="{540E1830-FE6E-14EF-41A3-638844C092A8}"/>
              </a:ext>
            </a:extLst>
          </p:cNvPr>
          <p:cNvSpPr>
            <a:spLocks noGrp="1" noChangeArrowheads="1"/>
          </p:cNvSpPr>
          <p:nvPr>
            <p:ph type="title"/>
          </p:nvPr>
        </p:nvSpPr>
        <p:spPr>
          <a:xfrm>
            <a:off x="457200" y="639763"/>
            <a:ext cx="8229600" cy="1320800"/>
          </a:xfrm>
          <a:ln/>
        </p:spPr>
        <p:txBody>
          <a:bodyPr/>
          <a:lstStyle/>
          <a:p>
            <a:r>
              <a:rPr lang="en-US" altLang="en-US" sz="4500" dirty="0"/>
              <a:t>Motor Neurons and Muscle Contraction</a:t>
            </a:r>
          </a:p>
        </p:txBody>
      </p:sp>
      <p:sp>
        <p:nvSpPr>
          <p:cNvPr id="37895" name="Rectangle 7">
            <a:extLst>
              <a:ext uri="{FF2B5EF4-FFF2-40B4-BE49-F238E27FC236}">
                <a16:creationId xmlns:a16="http://schemas.microsoft.com/office/drawing/2014/main" id="{738EB79F-294C-A084-66EC-6484570B1808}"/>
              </a:ext>
            </a:extLst>
          </p:cNvPr>
          <p:cNvSpPr>
            <a:spLocks noGrp="1" noChangeArrowheads="1"/>
          </p:cNvSpPr>
          <p:nvPr>
            <p:ph type="body" idx="1"/>
          </p:nvPr>
        </p:nvSpPr>
        <p:spPr>
          <a:xfrm>
            <a:off x="368300" y="2265363"/>
            <a:ext cx="4465638" cy="4389437"/>
          </a:xfrm>
          <a:ln/>
        </p:spPr>
        <p:txBody>
          <a:bodyPr/>
          <a:lstStyle/>
          <a:p>
            <a:pPr marL="234950" indent="-234950">
              <a:spcBef>
                <a:spcPct val="0"/>
              </a:spcBef>
            </a:pPr>
            <a:r>
              <a:rPr lang="en-US" altLang="en-US" sz="2400" dirty="0"/>
              <a:t>Relaxation of the muscle occurs when the neural input stops.</a:t>
            </a:r>
          </a:p>
          <a:p>
            <a:pPr marL="234950" indent="-234950"/>
            <a:r>
              <a:rPr lang="en-US" altLang="en-US" sz="2400" dirty="0"/>
              <a:t>During this phase, transport proteins within the SR pump Ca</a:t>
            </a:r>
            <a:r>
              <a:rPr lang="en-US" altLang="en-US" sz="2400" baseline="30000" dirty="0"/>
              <a:t>2+</a:t>
            </a:r>
            <a:r>
              <a:rPr lang="en-US" altLang="en-US" sz="2400" dirty="0"/>
              <a:t> out of the cytosol allowing regulatory proteins to bind to the thin filament and block the myosin binding sites.</a:t>
            </a:r>
          </a:p>
          <a:p>
            <a:pPr marL="234950" indent="-234950"/>
            <a:r>
              <a:rPr lang="en-US" altLang="en-US" sz="2400" dirty="0"/>
              <a:t>Ca</a:t>
            </a:r>
            <a:r>
              <a:rPr lang="en-US" altLang="en-US" sz="2400" baseline="30000" dirty="0"/>
              <a:t>2+</a:t>
            </a:r>
            <a:r>
              <a:rPr lang="en-US" altLang="en-US" sz="2400" dirty="0"/>
              <a:t> accumulates in the SR and the muscle cell is ready for the next round of contraction.</a:t>
            </a:r>
          </a:p>
        </p:txBody>
      </p:sp>
      <p:pic>
        <p:nvPicPr>
          <p:cNvPr id="37896" name="Picture 8">
            <a:extLst>
              <a:ext uri="{FF2B5EF4-FFF2-40B4-BE49-F238E27FC236}">
                <a16:creationId xmlns:a16="http://schemas.microsoft.com/office/drawing/2014/main" id="{6B7A4E36-2780-6459-C96D-6ABD77FAE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2005013"/>
            <a:ext cx="3951288"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Freeform 1">
            <a:extLst>
              <a:ext uri="{FF2B5EF4-FFF2-40B4-BE49-F238E27FC236}">
                <a16:creationId xmlns:a16="http://schemas.microsoft.com/office/drawing/2014/main" id="{D2D1AF60-1731-3BF1-21FF-30D81A65AF6A}"/>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6" name="Freeform 2">
            <a:extLst>
              <a:ext uri="{FF2B5EF4-FFF2-40B4-BE49-F238E27FC236}">
                <a16:creationId xmlns:a16="http://schemas.microsoft.com/office/drawing/2014/main" id="{D7D7D180-F9AE-F684-AA7B-3864698391E1}"/>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6149" name="Group 5">
            <a:extLst>
              <a:ext uri="{FF2B5EF4-FFF2-40B4-BE49-F238E27FC236}">
                <a16:creationId xmlns:a16="http://schemas.microsoft.com/office/drawing/2014/main" id="{0A8ECB6C-4FCF-7307-5AFD-C936AFD96D6C}"/>
              </a:ext>
            </a:extLst>
          </p:cNvPr>
          <p:cNvGrpSpPr>
            <a:grpSpLocks/>
          </p:cNvGrpSpPr>
          <p:nvPr/>
        </p:nvGrpSpPr>
        <p:grpSpPr bwMode="auto">
          <a:xfrm>
            <a:off x="-28575" y="-15875"/>
            <a:ext cx="9196388" cy="1098550"/>
            <a:chOff x="0" y="0"/>
            <a:chExt cx="5793" cy="693"/>
          </a:xfrm>
        </p:grpSpPr>
        <p:sp>
          <p:nvSpPr>
            <p:cNvPr id="6147" name="Freeform 3">
              <a:extLst>
                <a:ext uri="{FF2B5EF4-FFF2-40B4-BE49-F238E27FC236}">
                  <a16:creationId xmlns:a16="http://schemas.microsoft.com/office/drawing/2014/main" id="{08080F5E-317D-BD59-4C44-C542EB7B181A}"/>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48" name="Freeform 4">
              <a:extLst>
                <a:ext uri="{FF2B5EF4-FFF2-40B4-BE49-F238E27FC236}">
                  <a16:creationId xmlns:a16="http://schemas.microsoft.com/office/drawing/2014/main" id="{1C767BC7-7C97-B6D7-E4F5-8752D0CC46CF}"/>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6150" name="Rectangle 6">
            <a:extLst>
              <a:ext uri="{FF2B5EF4-FFF2-40B4-BE49-F238E27FC236}">
                <a16:creationId xmlns:a16="http://schemas.microsoft.com/office/drawing/2014/main" id="{30ECDB89-F0C7-1BCF-F64E-9FCBB432A2F4}"/>
              </a:ext>
            </a:extLst>
          </p:cNvPr>
          <p:cNvSpPr>
            <a:spLocks noGrp="1" noChangeArrowheads="1"/>
          </p:cNvSpPr>
          <p:nvPr>
            <p:ph type="title"/>
          </p:nvPr>
        </p:nvSpPr>
        <p:spPr>
          <a:ln/>
        </p:spPr>
        <p:txBody>
          <a:bodyPr/>
          <a:lstStyle/>
          <a:p>
            <a:r>
              <a:rPr lang="en-US" altLang="en-US"/>
              <a:t>Skeletons</a:t>
            </a:r>
          </a:p>
        </p:txBody>
      </p:sp>
      <p:sp>
        <p:nvSpPr>
          <p:cNvPr id="6151" name="Rectangle 7">
            <a:extLst>
              <a:ext uri="{FF2B5EF4-FFF2-40B4-BE49-F238E27FC236}">
                <a16:creationId xmlns:a16="http://schemas.microsoft.com/office/drawing/2014/main" id="{6F75E7A0-EF93-8CA1-9026-24E73768DA72}"/>
              </a:ext>
            </a:extLst>
          </p:cNvPr>
          <p:cNvSpPr>
            <a:spLocks noGrp="1" noChangeArrowheads="1"/>
          </p:cNvSpPr>
          <p:nvPr>
            <p:ph type="body" idx="1"/>
          </p:nvPr>
        </p:nvSpPr>
        <p:spPr>
          <a:xfrm>
            <a:off x="457200" y="1935163"/>
            <a:ext cx="4051300" cy="4389437"/>
          </a:xfrm>
          <a:ln/>
        </p:spPr>
        <p:txBody>
          <a:bodyPr/>
          <a:lstStyle/>
          <a:p>
            <a:pPr marL="234950" indent="-234950">
              <a:spcBef>
                <a:spcPct val="0"/>
              </a:spcBef>
            </a:pPr>
            <a:r>
              <a:rPr lang="en-US" altLang="en-US"/>
              <a:t>Endoskeletons consists of hard supporting elements like bones, cartilage, bony plates.</a:t>
            </a:r>
          </a:p>
          <a:p>
            <a:pPr marL="234950" indent="-234950"/>
            <a:r>
              <a:rPr lang="en-US" altLang="en-US"/>
              <a:t>These are most familiar to us.</a:t>
            </a:r>
          </a:p>
          <a:p>
            <a:pPr marL="234950" indent="-234950"/>
            <a:r>
              <a:rPr lang="en-US" altLang="en-US"/>
              <a:t>Within our body, bones are comprised of calcium carbonate.</a:t>
            </a:r>
          </a:p>
        </p:txBody>
      </p:sp>
      <p:pic>
        <p:nvPicPr>
          <p:cNvPr id="6152" name="Picture 8">
            <a:extLst>
              <a:ext uri="{FF2B5EF4-FFF2-40B4-BE49-F238E27FC236}">
                <a16:creationId xmlns:a16="http://schemas.microsoft.com/office/drawing/2014/main" id="{D31B7F14-8680-B086-A449-9AD057488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0" y="703263"/>
            <a:ext cx="4487863"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E9283-C95F-E7AA-F6DD-C3900067B2BD}"/>
            </a:ext>
          </a:extLst>
        </p:cNvPr>
        <p:cNvGrpSpPr/>
        <p:nvPr/>
      </p:nvGrpSpPr>
      <p:grpSpPr>
        <a:xfrm>
          <a:off x="0" y="0"/>
          <a:ext cx="0" cy="0"/>
          <a:chOff x="0" y="0"/>
          <a:chExt cx="0" cy="0"/>
        </a:xfrm>
      </p:grpSpPr>
      <p:sp>
        <p:nvSpPr>
          <p:cNvPr id="37889" name="Freeform 1">
            <a:extLst>
              <a:ext uri="{FF2B5EF4-FFF2-40B4-BE49-F238E27FC236}">
                <a16:creationId xmlns:a16="http://schemas.microsoft.com/office/drawing/2014/main" id="{41854252-2D8B-D831-C187-D918C88517BF}"/>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0" name="Freeform 2">
            <a:extLst>
              <a:ext uri="{FF2B5EF4-FFF2-40B4-BE49-F238E27FC236}">
                <a16:creationId xmlns:a16="http://schemas.microsoft.com/office/drawing/2014/main" id="{4F94AFAD-0EAE-6CA1-439C-FDB5E1C44DC0}"/>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37893" name="Group 5">
            <a:extLst>
              <a:ext uri="{FF2B5EF4-FFF2-40B4-BE49-F238E27FC236}">
                <a16:creationId xmlns:a16="http://schemas.microsoft.com/office/drawing/2014/main" id="{11BF1D01-9071-B989-7BF8-E352AF02AC9A}"/>
              </a:ext>
            </a:extLst>
          </p:cNvPr>
          <p:cNvGrpSpPr>
            <a:grpSpLocks/>
          </p:cNvGrpSpPr>
          <p:nvPr/>
        </p:nvGrpSpPr>
        <p:grpSpPr bwMode="auto">
          <a:xfrm>
            <a:off x="-28575" y="-15875"/>
            <a:ext cx="9196388" cy="1098550"/>
            <a:chOff x="0" y="0"/>
            <a:chExt cx="5793" cy="693"/>
          </a:xfrm>
        </p:grpSpPr>
        <p:sp>
          <p:nvSpPr>
            <p:cNvPr id="37891" name="Freeform 3">
              <a:extLst>
                <a:ext uri="{FF2B5EF4-FFF2-40B4-BE49-F238E27FC236}">
                  <a16:creationId xmlns:a16="http://schemas.microsoft.com/office/drawing/2014/main" id="{5AD97514-D186-8E7B-9BAC-EE3A52EC48ED}"/>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7892" name="Freeform 4">
              <a:extLst>
                <a:ext uri="{FF2B5EF4-FFF2-40B4-BE49-F238E27FC236}">
                  <a16:creationId xmlns:a16="http://schemas.microsoft.com/office/drawing/2014/main" id="{32B05C6A-A795-1667-2E2D-EA0DFA051DBF}"/>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7894" name="Rectangle 6">
            <a:extLst>
              <a:ext uri="{FF2B5EF4-FFF2-40B4-BE49-F238E27FC236}">
                <a16:creationId xmlns:a16="http://schemas.microsoft.com/office/drawing/2014/main" id="{06057A86-295A-BD10-FD4A-6D5FBD414D05}"/>
              </a:ext>
            </a:extLst>
          </p:cNvPr>
          <p:cNvSpPr>
            <a:spLocks noGrp="1" noChangeArrowheads="1"/>
          </p:cNvSpPr>
          <p:nvPr>
            <p:ph type="title"/>
          </p:nvPr>
        </p:nvSpPr>
        <p:spPr>
          <a:xfrm>
            <a:off x="457200" y="639763"/>
            <a:ext cx="8229600" cy="1320800"/>
          </a:xfrm>
          <a:ln/>
        </p:spPr>
        <p:txBody>
          <a:bodyPr/>
          <a:lstStyle/>
          <a:p>
            <a:r>
              <a:rPr lang="en-US" altLang="en-US" sz="4500" dirty="0"/>
              <a:t>Adaptations for Swimming</a:t>
            </a:r>
          </a:p>
        </p:txBody>
      </p:sp>
      <p:sp>
        <p:nvSpPr>
          <p:cNvPr id="37895" name="Rectangle 7">
            <a:extLst>
              <a:ext uri="{FF2B5EF4-FFF2-40B4-BE49-F238E27FC236}">
                <a16:creationId xmlns:a16="http://schemas.microsoft.com/office/drawing/2014/main" id="{49EF78C2-31CB-44B5-B569-3A7F77042D0F}"/>
              </a:ext>
            </a:extLst>
          </p:cNvPr>
          <p:cNvSpPr>
            <a:spLocks noGrp="1" noChangeArrowheads="1"/>
          </p:cNvSpPr>
          <p:nvPr>
            <p:ph type="body" idx="1"/>
          </p:nvPr>
        </p:nvSpPr>
        <p:spPr>
          <a:xfrm>
            <a:off x="368300" y="2265363"/>
            <a:ext cx="8318500" cy="4389437"/>
          </a:xfrm>
          <a:ln/>
        </p:spPr>
        <p:txBody>
          <a:bodyPr/>
          <a:lstStyle/>
          <a:p>
            <a:pPr marL="234950" indent="-234950">
              <a:spcBef>
                <a:spcPct val="0"/>
              </a:spcBef>
            </a:pPr>
            <a:r>
              <a:rPr lang="en-US" altLang="en-US" sz="2400" dirty="0"/>
              <a:t>Marine and fresh-water organisms have a variety of adaptations for swimming.</a:t>
            </a:r>
          </a:p>
          <a:p>
            <a:pPr marL="234950" indent="-234950">
              <a:spcBef>
                <a:spcPct val="0"/>
              </a:spcBef>
            </a:pPr>
            <a:r>
              <a:rPr lang="en-US" altLang="en-US" sz="2400" b="1" dirty="0"/>
              <a:t>Using your device</a:t>
            </a:r>
            <a:r>
              <a:rPr lang="en-US" altLang="en-US" sz="2400" dirty="0"/>
              <a:t>, find some different adaptations for swimming and explain how the muscle contractions are involved in these adaptations.</a:t>
            </a:r>
          </a:p>
          <a:p>
            <a:pPr marL="563563" lvl="1" indent="-234950">
              <a:spcBef>
                <a:spcPct val="0"/>
              </a:spcBef>
            </a:pPr>
            <a:r>
              <a:rPr lang="en-US" altLang="en-US" sz="2200" dirty="0"/>
              <a:t>*Not all of the adaptations involve muscle contractions. </a:t>
            </a:r>
          </a:p>
        </p:txBody>
      </p:sp>
      <p:pic>
        <p:nvPicPr>
          <p:cNvPr id="2" name="Picture 1">
            <a:extLst>
              <a:ext uri="{FF2B5EF4-FFF2-40B4-BE49-F238E27FC236}">
                <a16:creationId xmlns:a16="http://schemas.microsoft.com/office/drawing/2014/main" id="{19CE7F80-EC39-1353-65DC-D3BCD86F31E4}"/>
              </a:ext>
            </a:extLst>
          </p:cNvPr>
          <p:cNvPicPr>
            <a:picLocks noChangeAspect="1"/>
          </p:cNvPicPr>
          <p:nvPr/>
        </p:nvPicPr>
        <p:blipFill>
          <a:blip r:embed="rId2"/>
          <a:stretch>
            <a:fillRect/>
          </a:stretch>
        </p:blipFill>
        <p:spPr>
          <a:xfrm>
            <a:off x="676275" y="5562600"/>
            <a:ext cx="7772400" cy="98371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28368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Freeform 1">
            <a:extLst>
              <a:ext uri="{FF2B5EF4-FFF2-40B4-BE49-F238E27FC236}">
                <a16:creationId xmlns:a16="http://schemas.microsoft.com/office/drawing/2014/main" id="{736D842B-0B87-7CC6-A8E1-6A0D570202BE}"/>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0" name="Freeform 2">
            <a:extLst>
              <a:ext uri="{FF2B5EF4-FFF2-40B4-BE49-F238E27FC236}">
                <a16:creationId xmlns:a16="http://schemas.microsoft.com/office/drawing/2014/main" id="{C4C383B3-87C7-E4BF-5887-DD63C45C26D0}"/>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7173" name="Group 5">
            <a:extLst>
              <a:ext uri="{FF2B5EF4-FFF2-40B4-BE49-F238E27FC236}">
                <a16:creationId xmlns:a16="http://schemas.microsoft.com/office/drawing/2014/main" id="{6281DDB8-56F3-CE20-EBCA-807718E42E49}"/>
              </a:ext>
            </a:extLst>
          </p:cNvPr>
          <p:cNvGrpSpPr>
            <a:grpSpLocks/>
          </p:cNvGrpSpPr>
          <p:nvPr/>
        </p:nvGrpSpPr>
        <p:grpSpPr bwMode="auto">
          <a:xfrm>
            <a:off x="-28575" y="-15875"/>
            <a:ext cx="9196388" cy="1098550"/>
            <a:chOff x="0" y="0"/>
            <a:chExt cx="5793" cy="693"/>
          </a:xfrm>
        </p:grpSpPr>
        <p:sp>
          <p:nvSpPr>
            <p:cNvPr id="7171" name="Freeform 3">
              <a:extLst>
                <a:ext uri="{FF2B5EF4-FFF2-40B4-BE49-F238E27FC236}">
                  <a16:creationId xmlns:a16="http://schemas.microsoft.com/office/drawing/2014/main" id="{D30C3651-F734-E13C-61F2-FF01C73BA2FD}"/>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72" name="Freeform 4">
              <a:extLst>
                <a:ext uri="{FF2B5EF4-FFF2-40B4-BE49-F238E27FC236}">
                  <a16:creationId xmlns:a16="http://schemas.microsoft.com/office/drawing/2014/main" id="{D45596A0-AF04-3C99-3B13-73722C2700D5}"/>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7174" name="Rectangle 6">
            <a:extLst>
              <a:ext uri="{FF2B5EF4-FFF2-40B4-BE49-F238E27FC236}">
                <a16:creationId xmlns:a16="http://schemas.microsoft.com/office/drawing/2014/main" id="{F4488491-9786-CD9E-C7CE-1A5E1F78A524}"/>
              </a:ext>
            </a:extLst>
          </p:cNvPr>
          <p:cNvSpPr>
            <a:spLocks noGrp="1" noChangeArrowheads="1"/>
          </p:cNvSpPr>
          <p:nvPr>
            <p:ph type="title"/>
          </p:nvPr>
        </p:nvSpPr>
        <p:spPr>
          <a:ln/>
        </p:spPr>
        <p:txBody>
          <a:bodyPr/>
          <a:lstStyle/>
          <a:p>
            <a:r>
              <a:rPr lang="en-US" altLang="en-US"/>
              <a:t>Synovial Joints</a:t>
            </a:r>
          </a:p>
        </p:txBody>
      </p:sp>
      <p:sp>
        <p:nvSpPr>
          <p:cNvPr id="7175" name="Rectangle 7">
            <a:extLst>
              <a:ext uri="{FF2B5EF4-FFF2-40B4-BE49-F238E27FC236}">
                <a16:creationId xmlns:a16="http://schemas.microsoft.com/office/drawing/2014/main" id="{1C52323C-74DA-A5F1-D7C4-C3066E3993EF}"/>
              </a:ext>
            </a:extLst>
          </p:cNvPr>
          <p:cNvSpPr>
            <a:spLocks noGrp="1" noChangeArrowheads="1"/>
          </p:cNvSpPr>
          <p:nvPr>
            <p:ph type="body" idx="1"/>
          </p:nvPr>
        </p:nvSpPr>
        <p:spPr>
          <a:ln/>
        </p:spPr>
        <p:txBody>
          <a:bodyPr/>
          <a:lstStyle/>
          <a:p>
            <a:r>
              <a:rPr lang="en-US" altLang="en-US" dirty="0"/>
              <a:t>Synovial joints are the most common joint in the human body. </a:t>
            </a:r>
          </a:p>
          <a:p>
            <a:r>
              <a:rPr lang="en-US" altLang="en-US" dirty="0"/>
              <a:t>They are freely moveable and are characterized by having a joint cavity filled with fluid to ease the movement of the joint and to reduce friction.</a:t>
            </a:r>
          </a:p>
        </p:txBody>
      </p:sp>
      <p:pic>
        <p:nvPicPr>
          <p:cNvPr id="2" name="Picture 1">
            <a:extLst>
              <a:ext uri="{FF2B5EF4-FFF2-40B4-BE49-F238E27FC236}">
                <a16:creationId xmlns:a16="http://schemas.microsoft.com/office/drawing/2014/main" id="{1E7BBF7A-3527-F85F-7E59-52E4915F5868}"/>
              </a:ext>
            </a:extLst>
          </p:cNvPr>
          <p:cNvPicPr>
            <a:picLocks noChangeAspect="1"/>
          </p:cNvPicPr>
          <p:nvPr/>
        </p:nvPicPr>
        <p:blipFill>
          <a:blip r:embed="rId2"/>
          <a:stretch>
            <a:fillRect/>
          </a:stretch>
        </p:blipFill>
        <p:spPr>
          <a:xfrm>
            <a:off x="685800" y="5103069"/>
            <a:ext cx="7772400" cy="1221531"/>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AFEEE-46F3-724B-D863-F96FFEEC4E9C}"/>
            </a:ext>
          </a:extLst>
        </p:cNvPr>
        <p:cNvGrpSpPr/>
        <p:nvPr/>
      </p:nvGrpSpPr>
      <p:grpSpPr>
        <a:xfrm>
          <a:off x="0" y="0"/>
          <a:ext cx="0" cy="0"/>
          <a:chOff x="0" y="0"/>
          <a:chExt cx="0" cy="0"/>
        </a:xfrm>
      </p:grpSpPr>
      <p:sp>
        <p:nvSpPr>
          <p:cNvPr id="7169" name="Freeform 1">
            <a:extLst>
              <a:ext uri="{FF2B5EF4-FFF2-40B4-BE49-F238E27FC236}">
                <a16:creationId xmlns:a16="http://schemas.microsoft.com/office/drawing/2014/main" id="{DC0792D8-B0D2-CDF5-803A-3E518E6B10C5}"/>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0" name="Freeform 2">
            <a:extLst>
              <a:ext uri="{FF2B5EF4-FFF2-40B4-BE49-F238E27FC236}">
                <a16:creationId xmlns:a16="http://schemas.microsoft.com/office/drawing/2014/main" id="{93AA3701-01EE-E5E1-EB4C-CD479EC8DD00}"/>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7173" name="Group 5">
            <a:extLst>
              <a:ext uri="{FF2B5EF4-FFF2-40B4-BE49-F238E27FC236}">
                <a16:creationId xmlns:a16="http://schemas.microsoft.com/office/drawing/2014/main" id="{22443E7B-6E57-783D-4025-FFA6991BDC85}"/>
              </a:ext>
            </a:extLst>
          </p:cNvPr>
          <p:cNvGrpSpPr>
            <a:grpSpLocks/>
          </p:cNvGrpSpPr>
          <p:nvPr/>
        </p:nvGrpSpPr>
        <p:grpSpPr bwMode="auto">
          <a:xfrm>
            <a:off x="-28575" y="-15875"/>
            <a:ext cx="9196388" cy="1098550"/>
            <a:chOff x="0" y="0"/>
            <a:chExt cx="5793" cy="693"/>
          </a:xfrm>
        </p:grpSpPr>
        <p:sp>
          <p:nvSpPr>
            <p:cNvPr id="7171" name="Freeform 3">
              <a:extLst>
                <a:ext uri="{FF2B5EF4-FFF2-40B4-BE49-F238E27FC236}">
                  <a16:creationId xmlns:a16="http://schemas.microsoft.com/office/drawing/2014/main" id="{9B761ECD-91AB-FCA4-D4F9-E5F78329D7F7}"/>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72" name="Freeform 4">
              <a:extLst>
                <a:ext uri="{FF2B5EF4-FFF2-40B4-BE49-F238E27FC236}">
                  <a16:creationId xmlns:a16="http://schemas.microsoft.com/office/drawing/2014/main" id="{EA9737D0-C9CA-07C8-2D4F-885F426F4273}"/>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7174" name="Rectangle 6">
            <a:extLst>
              <a:ext uri="{FF2B5EF4-FFF2-40B4-BE49-F238E27FC236}">
                <a16:creationId xmlns:a16="http://schemas.microsoft.com/office/drawing/2014/main" id="{215CF96D-6E71-31CB-ECC0-0ACDED4C3B0B}"/>
              </a:ext>
            </a:extLst>
          </p:cNvPr>
          <p:cNvSpPr>
            <a:spLocks noGrp="1" noChangeArrowheads="1"/>
          </p:cNvSpPr>
          <p:nvPr>
            <p:ph type="title"/>
          </p:nvPr>
        </p:nvSpPr>
        <p:spPr>
          <a:ln/>
        </p:spPr>
        <p:txBody>
          <a:bodyPr/>
          <a:lstStyle/>
          <a:p>
            <a:r>
              <a:rPr lang="en-US" altLang="en-US"/>
              <a:t>Synovial Joints</a:t>
            </a:r>
          </a:p>
        </p:txBody>
      </p:sp>
      <p:sp>
        <p:nvSpPr>
          <p:cNvPr id="7175" name="Rectangle 7">
            <a:extLst>
              <a:ext uri="{FF2B5EF4-FFF2-40B4-BE49-F238E27FC236}">
                <a16:creationId xmlns:a16="http://schemas.microsoft.com/office/drawing/2014/main" id="{36C52A65-C9D3-A478-BB0D-34629D9F525D}"/>
              </a:ext>
            </a:extLst>
          </p:cNvPr>
          <p:cNvSpPr>
            <a:spLocks noGrp="1" noChangeArrowheads="1"/>
          </p:cNvSpPr>
          <p:nvPr>
            <p:ph type="body" idx="1"/>
          </p:nvPr>
        </p:nvSpPr>
        <p:spPr>
          <a:ln/>
        </p:spPr>
        <p:txBody>
          <a:bodyPr/>
          <a:lstStyle/>
          <a:p>
            <a:r>
              <a:rPr lang="en-US" altLang="en-US"/>
              <a:t>There are six major types of synovial joints, and they all allow for different types of movements.</a:t>
            </a:r>
          </a:p>
          <a:p>
            <a:r>
              <a:rPr lang="en-US" altLang="en-US"/>
              <a:t>1. Ball and socket joint (shoulder/hip)</a:t>
            </a:r>
          </a:p>
          <a:p>
            <a:r>
              <a:rPr lang="en-US" altLang="en-US"/>
              <a:t>2. Gliding joint (small wrist bones)</a:t>
            </a:r>
          </a:p>
          <a:p>
            <a:r>
              <a:rPr lang="en-US" altLang="en-US"/>
              <a:t>3. Saddle joint (between thumb and wrist)</a:t>
            </a:r>
          </a:p>
          <a:p>
            <a:r>
              <a:rPr lang="en-US" altLang="en-US"/>
              <a:t>4. Hinge joint (elbow)</a:t>
            </a:r>
          </a:p>
          <a:p>
            <a:r>
              <a:rPr lang="en-US" altLang="en-US"/>
              <a:t>5. Pivot joint (radioulnar joints)</a:t>
            </a:r>
          </a:p>
          <a:p>
            <a:r>
              <a:rPr lang="en-US" altLang="en-US"/>
              <a:t>6. Condyloid/ellipsoid joint (radiocarpal joint) </a:t>
            </a:r>
          </a:p>
        </p:txBody>
      </p:sp>
    </p:spTree>
    <p:extLst>
      <p:ext uri="{BB962C8B-B14F-4D97-AF65-F5344CB8AC3E}">
        <p14:creationId xmlns:p14="http://schemas.microsoft.com/office/powerpoint/2010/main" val="16437553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7FECFAE9-F27C-45CA-42D8-625D112C1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863" y="3159125"/>
            <a:ext cx="2935287"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194" name="Freeform 2">
            <a:extLst>
              <a:ext uri="{FF2B5EF4-FFF2-40B4-BE49-F238E27FC236}">
                <a16:creationId xmlns:a16="http://schemas.microsoft.com/office/drawing/2014/main" id="{B4207F7E-95F9-8C2A-6792-FD7FB7BD117F}"/>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5" name="Freeform 3">
            <a:extLst>
              <a:ext uri="{FF2B5EF4-FFF2-40B4-BE49-F238E27FC236}">
                <a16:creationId xmlns:a16="http://schemas.microsoft.com/office/drawing/2014/main" id="{4B5278EB-F2D4-D127-2368-57A6FE73AC7C}"/>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8198" name="Group 6">
            <a:extLst>
              <a:ext uri="{FF2B5EF4-FFF2-40B4-BE49-F238E27FC236}">
                <a16:creationId xmlns:a16="http://schemas.microsoft.com/office/drawing/2014/main" id="{8E23C14C-3795-DA43-D17C-EF6E622AFD20}"/>
              </a:ext>
            </a:extLst>
          </p:cNvPr>
          <p:cNvGrpSpPr>
            <a:grpSpLocks/>
          </p:cNvGrpSpPr>
          <p:nvPr/>
        </p:nvGrpSpPr>
        <p:grpSpPr bwMode="auto">
          <a:xfrm>
            <a:off x="-28575" y="-15875"/>
            <a:ext cx="9196388" cy="1098550"/>
            <a:chOff x="0" y="0"/>
            <a:chExt cx="5793" cy="693"/>
          </a:xfrm>
        </p:grpSpPr>
        <p:sp>
          <p:nvSpPr>
            <p:cNvPr id="8196" name="Freeform 4">
              <a:extLst>
                <a:ext uri="{FF2B5EF4-FFF2-40B4-BE49-F238E27FC236}">
                  <a16:creationId xmlns:a16="http://schemas.microsoft.com/office/drawing/2014/main" id="{36256B7A-DC8A-686F-303F-3AE00C145AC6}"/>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197" name="Freeform 5">
              <a:extLst>
                <a:ext uri="{FF2B5EF4-FFF2-40B4-BE49-F238E27FC236}">
                  <a16:creationId xmlns:a16="http://schemas.microsoft.com/office/drawing/2014/main" id="{2759D9E5-22CE-C0B5-D097-C6DDD5787EE5}"/>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8199" name="Rectangle 7">
            <a:extLst>
              <a:ext uri="{FF2B5EF4-FFF2-40B4-BE49-F238E27FC236}">
                <a16:creationId xmlns:a16="http://schemas.microsoft.com/office/drawing/2014/main" id="{1DF60821-1C66-A240-D10D-13DC8C161F6D}"/>
              </a:ext>
            </a:extLst>
          </p:cNvPr>
          <p:cNvSpPr>
            <a:spLocks noGrp="1" noChangeArrowheads="1"/>
          </p:cNvSpPr>
          <p:nvPr>
            <p:ph type="title"/>
          </p:nvPr>
        </p:nvSpPr>
        <p:spPr>
          <a:xfrm>
            <a:off x="279400" y="601663"/>
            <a:ext cx="4038600" cy="1854200"/>
          </a:xfrm>
          <a:ln/>
        </p:spPr>
        <p:txBody>
          <a:bodyPr/>
          <a:lstStyle/>
          <a:p>
            <a:r>
              <a:rPr lang="en-US" altLang="en-US"/>
              <a:t>Ball and Socket Joints</a:t>
            </a:r>
          </a:p>
        </p:txBody>
      </p:sp>
      <p:sp>
        <p:nvSpPr>
          <p:cNvPr id="8200" name="Rectangle 8">
            <a:extLst>
              <a:ext uri="{FF2B5EF4-FFF2-40B4-BE49-F238E27FC236}">
                <a16:creationId xmlns:a16="http://schemas.microsoft.com/office/drawing/2014/main" id="{ED176BE7-0F18-6261-ED89-7AA164E69248}"/>
              </a:ext>
            </a:extLst>
          </p:cNvPr>
          <p:cNvSpPr>
            <a:spLocks noGrp="1" noChangeArrowheads="1"/>
          </p:cNvSpPr>
          <p:nvPr>
            <p:ph type="body" idx="1"/>
          </p:nvPr>
        </p:nvSpPr>
        <p:spPr>
          <a:xfrm>
            <a:off x="190500" y="2493963"/>
            <a:ext cx="4200525" cy="4389437"/>
          </a:xfrm>
          <a:ln/>
        </p:spPr>
        <p:txBody>
          <a:bodyPr/>
          <a:lstStyle/>
          <a:p>
            <a:pPr marL="234950" indent="-234950">
              <a:spcBef>
                <a:spcPct val="0"/>
              </a:spcBef>
            </a:pPr>
            <a:r>
              <a:rPr lang="en-US" altLang="en-US"/>
              <a:t>1.  Ball and socket joints—allows for rotation around the joint. </a:t>
            </a:r>
          </a:p>
          <a:p>
            <a:pPr lvl="1"/>
            <a:r>
              <a:rPr lang="en-US" altLang="en-US"/>
              <a:t>Hip and shoulder.</a:t>
            </a:r>
          </a:p>
        </p:txBody>
      </p:sp>
      <p:pic>
        <p:nvPicPr>
          <p:cNvPr id="8201" name="Picture 9">
            <a:extLst>
              <a:ext uri="{FF2B5EF4-FFF2-40B4-BE49-F238E27FC236}">
                <a16:creationId xmlns:a16="http://schemas.microsoft.com/office/drawing/2014/main" id="{4D233D6E-74AF-5649-457E-375CA09F8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133350"/>
            <a:ext cx="448786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reeform 1">
            <a:extLst>
              <a:ext uri="{FF2B5EF4-FFF2-40B4-BE49-F238E27FC236}">
                <a16:creationId xmlns:a16="http://schemas.microsoft.com/office/drawing/2014/main" id="{80B572E5-A52C-5CD9-CC30-4CEBD8833991}"/>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8" name="Freeform 2">
            <a:extLst>
              <a:ext uri="{FF2B5EF4-FFF2-40B4-BE49-F238E27FC236}">
                <a16:creationId xmlns:a16="http://schemas.microsoft.com/office/drawing/2014/main" id="{B5D136EB-458C-650A-F1F6-1DD26EA7DDEB}"/>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9221" name="Group 5">
            <a:extLst>
              <a:ext uri="{FF2B5EF4-FFF2-40B4-BE49-F238E27FC236}">
                <a16:creationId xmlns:a16="http://schemas.microsoft.com/office/drawing/2014/main" id="{4F2D3E9E-CA8A-C66E-F1A9-46A2EFC6B4CA}"/>
              </a:ext>
            </a:extLst>
          </p:cNvPr>
          <p:cNvGrpSpPr>
            <a:grpSpLocks/>
          </p:cNvGrpSpPr>
          <p:nvPr/>
        </p:nvGrpSpPr>
        <p:grpSpPr bwMode="auto">
          <a:xfrm>
            <a:off x="-28575" y="-15875"/>
            <a:ext cx="9196388" cy="1098550"/>
            <a:chOff x="0" y="0"/>
            <a:chExt cx="5793" cy="693"/>
          </a:xfrm>
        </p:grpSpPr>
        <p:sp>
          <p:nvSpPr>
            <p:cNvPr id="9219" name="Freeform 3">
              <a:extLst>
                <a:ext uri="{FF2B5EF4-FFF2-40B4-BE49-F238E27FC236}">
                  <a16:creationId xmlns:a16="http://schemas.microsoft.com/office/drawing/2014/main" id="{839ADAF8-FE34-BA43-A960-968E8CF2B78B}"/>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20" name="Freeform 4">
              <a:extLst>
                <a:ext uri="{FF2B5EF4-FFF2-40B4-BE49-F238E27FC236}">
                  <a16:creationId xmlns:a16="http://schemas.microsoft.com/office/drawing/2014/main" id="{FB51CC31-1DF1-5C04-2E2F-D8CAB583A581}"/>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9222" name="Rectangle 6">
            <a:extLst>
              <a:ext uri="{FF2B5EF4-FFF2-40B4-BE49-F238E27FC236}">
                <a16:creationId xmlns:a16="http://schemas.microsoft.com/office/drawing/2014/main" id="{ABAE8126-3446-9D70-B398-DBF7A3A34D48}"/>
              </a:ext>
            </a:extLst>
          </p:cNvPr>
          <p:cNvSpPr>
            <a:spLocks noGrp="1" noChangeArrowheads="1"/>
          </p:cNvSpPr>
          <p:nvPr>
            <p:ph type="title"/>
          </p:nvPr>
        </p:nvSpPr>
        <p:spPr>
          <a:ln/>
        </p:spPr>
        <p:txBody>
          <a:bodyPr/>
          <a:lstStyle/>
          <a:p>
            <a:r>
              <a:rPr lang="en-US" altLang="en-US"/>
              <a:t>Gliding Joints</a:t>
            </a:r>
          </a:p>
        </p:txBody>
      </p:sp>
      <p:sp>
        <p:nvSpPr>
          <p:cNvPr id="9223" name="Rectangle 7">
            <a:extLst>
              <a:ext uri="{FF2B5EF4-FFF2-40B4-BE49-F238E27FC236}">
                <a16:creationId xmlns:a16="http://schemas.microsoft.com/office/drawing/2014/main" id="{7CE5CAD2-2178-612D-7020-74C2AA1728DC}"/>
              </a:ext>
            </a:extLst>
          </p:cNvPr>
          <p:cNvSpPr>
            <a:spLocks noGrp="1" noChangeArrowheads="1"/>
          </p:cNvSpPr>
          <p:nvPr>
            <p:ph type="body" idx="1"/>
          </p:nvPr>
        </p:nvSpPr>
        <p:spPr>
          <a:xfrm>
            <a:off x="457200" y="1931988"/>
            <a:ext cx="4013200" cy="4394200"/>
          </a:xfrm>
          <a:ln/>
        </p:spPr>
        <p:txBody>
          <a:bodyPr/>
          <a:lstStyle/>
          <a:p>
            <a:r>
              <a:rPr lang="en-US" altLang="en-US"/>
              <a:t>2. Gliding joints allow for movement in multiple directions.</a:t>
            </a:r>
          </a:p>
          <a:p>
            <a:r>
              <a:rPr lang="en-US" altLang="en-US"/>
              <a:t>These joints are common where bones meet in flat or nearly flat surfaces.</a:t>
            </a:r>
          </a:p>
        </p:txBody>
      </p:sp>
      <p:pic>
        <p:nvPicPr>
          <p:cNvPr id="9224" name="Picture 8">
            <a:extLst>
              <a:ext uri="{FF2B5EF4-FFF2-40B4-BE49-F238E27FC236}">
                <a16:creationId xmlns:a16="http://schemas.microsoft.com/office/drawing/2014/main" id="{BF0F1298-4275-714E-5CD0-8F9B76989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325" y="1965325"/>
            <a:ext cx="4449763"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9225" name="Rectangle 9">
            <a:extLst>
              <a:ext uri="{FF2B5EF4-FFF2-40B4-BE49-F238E27FC236}">
                <a16:creationId xmlns:a16="http://schemas.microsoft.com/office/drawing/2014/main" id="{977DE1FC-330A-B3FD-62EE-51DA129D3A90}"/>
              </a:ext>
            </a:extLst>
          </p:cNvPr>
          <p:cNvSpPr>
            <a:spLocks/>
          </p:cNvSpPr>
          <p:nvPr/>
        </p:nvSpPr>
        <p:spPr bwMode="auto">
          <a:xfrm>
            <a:off x="4889500" y="5803900"/>
            <a:ext cx="73183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r>
              <a:rPr lang="en-US" altLang="en-US" sz="600" u="sng">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hlinkClick r:id="rId3"/>
              </a:rPr>
              <a:t>www.pinterest.com</a:t>
            </a:r>
            <a:endParaRPr lang="en-US" altLang="en-US" sz="600" u="sng">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a:extLst>
              <a:ext uri="{FF2B5EF4-FFF2-40B4-BE49-F238E27FC236}">
                <a16:creationId xmlns:a16="http://schemas.microsoft.com/office/drawing/2014/main" id="{DAD5F2E2-F2C4-1312-8796-B90EB610C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325" y="2238375"/>
            <a:ext cx="4335463"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242" name="Freeform 2">
            <a:extLst>
              <a:ext uri="{FF2B5EF4-FFF2-40B4-BE49-F238E27FC236}">
                <a16:creationId xmlns:a16="http://schemas.microsoft.com/office/drawing/2014/main" id="{713F01BF-C533-466D-29E4-D2A1CE9B8FEF}"/>
              </a:ext>
            </a:extLst>
          </p:cNvPr>
          <p:cNvSpPr>
            <a:spLocks/>
          </p:cNvSpPr>
          <p:nvPr/>
        </p:nvSpPr>
        <p:spPr bwMode="auto">
          <a:xfrm>
            <a:off x="-9525" y="-6350"/>
            <a:ext cx="9163050" cy="1039813"/>
          </a:xfrm>
          <a:custGeom>
            <a:avLst/>
            <a:gdLst>
              <a:gd name="T0" fmla="*/ 22 w 21600"/>
              <a:gd name="T1" fmla="*/ 66 h 21600"/>
              <a:gd name="T2" fmla="*/ 9513 w 21600"/>
              <a:gd name="T3" fmla="*/ 0 h 21600"/>
              <a:gd name="T4" fmla="*/ 16368 w 21600"/>
              <a:gd name="T5" fmla="*/ 12084 h 21600"/>
              <a:gd name="T6" fmla="*/ 21578 w 21600"/>
              <a:gd name="T7" fmla="*/ 1811 h 21600"/>
              <a:gd name="T8" fmla="*/ 21600 w 21600"/>
              <a:gd name="T9" fmla="*/ 7013 h 21600"/>
              <a:gd name="T10" fmla="*/ 16099 w 21600"/>
              <a:gd name="T11" fmla="*/ 14455 h 21600"/>
              <a:gd name="T12" fmla="*/ 5568 w 21600"/>
              <a:gd name="T13" fmla="*/ 6618 h 21600"/>
              <a:gd name="T14" fmla="*/ 0 w 21600"/>
              <a:gd name="T15" fmla="*/ 21600 h 21600"/>
              <a:gd name="T16" fmla="*/ 22 w 21600"/>
              <a:gd name="T17" fmla="*/ 66 h 21600"/>
              <a:gd name="T18" fmla="*/ 22 w 21600"/>
              <a:gd name="T19" fmla="*/ 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moveTo>
                  <a:pt x="22" y="66"/>
                </a:moveTo>
              </a:path>
            </a:pathLst>
          </a:custGeom>
          <a:gradFill rotWithShape="0">
            <a:gsLst>
              <a:gs pos="0">
                <a:srgbClr val="72835D">
                  <a:alpha val="45000"/>
                </a:srgbClr>
              </a:gs>
              <a:gs pos="100000">
                <a:srgbClr val="49ABCC">
                  <a:alpha val="54999"/>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0243" name="Freeform 3">
            <a:extLst>
              <a:ext uri="{FF2B5EF4-FFF2-40B4-BE49-F238E27FC236}">
                <a16:creationId xmlns:a16="http://schemas.microsoft.com/office/drawing/2014/main" id="{463015F1-11A9-1E4A-533A-831E712961F6}"/>
              </a:ext>
            </a:extLst>
          </p:cNvPr>
          <p:cNvSpPr>
            <a:spLocks/>
          </p:cNvSpPr>
          <p:nvPr/>
        </p:nvSpPr>
        <p:spPr bwMode="auto">
          <a:xfrm>
            <a:off x="4381500" y="-6350"/>
            <a:ext cx="4762500" cy="604838"/>
          </a:xfrm>
          <a:custGeom>
            <a:avLst/>
            <a:gdLst>
              <a:gd name="T0" fmla="*/ 0 w 21600"/>
              <a:gd name="T1" fmla="*/ 0 h 20552"/>
              <a:gd name="T2" fmla="*/ 12010 w 21600"/>
              <a:gd name="T3" fmla="*/ 20475 h 20552"/>
              <a:gd name="T4" fmla="*/ 21600 w 21600"/>
              <a:gd name="T5" fmla="*/ 6752 h 20552"/>
              <a:gd name="T6" fmla="*/ 21600 w 21600"/>
              <a:gd name="T7" fmla="*/ 218 h 20552"/>
              <a:gd name="T8" fmla="*/ 0 w 21600"/>
              <a:gd name="T9" fmla="*/ 0 h 20552"/>
              <a:gd name="T10" fmla="*/ 0 w 21600"/>
              <a:gd name="T11" fmla="*/ 0 h 20552"/>
            </a:gdLst>
            <a:ahLst/>
            <a:cxnLst>
              <a:cxn ang="0">
                <a:pos x="T0" y="T1"/>
              </a:cxn>
              <a:cxn ang="0">
                <a:pos x="T2" y="T3"/>
              </a:cxn>
              <a:cxn ang="0">
                <a:pos x="T4" y="T5"/>
              </a:cxn>
              <a:cxn ang="0">
                <a:pos x="T6" y="T7"/>
              </a:cxn>
              <a:cxn ang="0">
                <a:pos x="T8" y="T9"/>
              </a:cxn>
              <a:cxn ang="0">
                <a:pos x="T10" y="T11"/>
              </a:cxn>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43869C">
                  <a:alpha val="29999"/>
                </a:srgbClr>
              </a:gs>
              <a:gs pos="100000">
                <a:srgbClr val="89A26C">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nvGrpSpPr>
          <p:cNvPr id="10246" name="Group 6">
            <a:extLst>
              <a:ext uri="{FF2B5EF4-FFF2-40B4-BE49-F238E27FC236}">
                <a16:creationId xmlns:a16="http://schemas.microsoft.com/office/drawing/2014/main" id="{66BA5101-3029-5A20-A721-6A7496356D14}"/>
              </a:ext>
            </a:extLst>
          </p:cNvPr>
          <p:cNvGrpSpPr>
            <a:grpSpLocks/>
          </p:cNvGrpSpPr>
          <p:nvPr/>
        </p:nvGrpSpPr>
        <p:grpSpPr bwMode="auto">
          <a:xfrm>
            <a:off x="-28575" y="-15875"/>
            <a:ext cx="9196388" cy="1098550"/>
            <a:chOff x="0" y="0"/>
            <a:chExt cx="5793" cy="693"/>
          </a:xfrm>
        </p:grpSpPr>
        <p:sp>
          <p:nvSpPr>
            <p:cNvPr id="10244" name="Freeform 4">
              <a:extLst>
                <a:ext uri="{FF2B5EF4-FFF2-40B4-BE49-F238E27FC236}">
                  <a16:creationId xmlns:a16="http://schemas.microsoft.com/office/drawing/2014/main" id="{3582B1FD-CCA4-2CFA-E148-2204DF448328}"/>
                </a:ext>
              </a:extLst>
            </p:cNvPr>
            <p:cNvSpPr>
              <a:spLocks/>
            </p:cNvSpPr>
            <p:nvPr/>
          </p:nvSpPr>
          <p:spPr bwMode="auto">
            <a:xfrm rot="-180000">
              <a:off x="6" y="150"/>
              <a:ext cx="5772" cy="392"/>
            </a:xfrm>
            <a:custGeom>
              <a:avLst/>
              <a:gdLst>
                <a:gd name="T0" fmla="*/ 0 w 21600"/>
                <a:gd name="T1" fmla="*/ 19778 h 20680"/>
                <a:gd name="T2" fmla="*/ 6017 w 21600"/>
                <a:gd name="T3" fmla="*/ 5774 h 20680"/>
                <a:gd name="T4" fmla="*/ 15380 w 21600"/>
                <a:gd name="T5" fmla="*/ 20638 h 20680"/>
                <a:gd name="T6" fmla="*/ 21600 w 21600"/>
                <a:gd name="T7" fmla="*/ 0 h 20680"/>
              </a:gdLst>
              <a:ahLst/>
              <a:cxnLst>
                <a:cxn ang="0">
                  <a:pos x="T0" y="T1"/>
                </a:cxn>
                <a:cxn ang="0">
                  <a:pos x="T2" y="T3"/>
                </a:cxn>
                <a:cxn ang="0">
                  <a:pos x="T4" y="T5"/>
                </a:cxn>
                <a:cxn ang="0">
                  <a:pos x="T6" y="T7"/>
                </a:cxn>
              </a:cxnLst>
              <a:rect l="0" t="0" r="r" b="b"/>
              <a:pathLst>
                <a:path w="21600" h="2068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739A92">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245" name="Freeform 5">
              <a:extLst>
                <a:ext uri="{FF2B5EF4-FFF2-40B4-BE49-F238E27FC236}">
                  <a16:creationId xmlns:a16="http://schemas.microsoft.com/office/drawing/2014/main" id="{B678E338-CBAD-3EAF-3843-80866C1A82DB}"/>
                </a:ext>
              </a:extLst>
            </p:cNvPr>
            <p:cNvSpPr>
              <a:spLocks/>
            </p:cNvSpPr>
            <p:nvPr/>
          </p:nvSpPr>
          <p:spPr bwMode="auto">
            <a:xfrm rot="-180000">
              <a:off x="9" y="197"/>
              <a:ext cx="5780" cy="319"/>
            </a:xfrm>
            <a:custGeom>
              <a:avLst/>
              <a:gdLst>
                <a:gd name="T0" fmla="*/ 0 w 21600"/>
                <a:gd name="T1" fmla="*/ 18514 h 20682"/>
                <a:gd name="T2" fmla="*/ 6136 w 21600"/>
                <a:gd name="T3" fmla="*/ 5767 h 20682"/>
                <a:gd name="T4" fmla="*/ 15441 w 21600"/>
                <a:gd name="T5" fmla="*/ 20639 h 20682"/>
                <a:gd name="T6" fmla="*/ 21600 w 21600"/>
                <a:gd name="T7" fmla="*/ 0 h 20682"/>
              </a:gdLst>
              <a:ahLst/>
              <a:cxnLst>
                <a:cxn ang="0">
                  <a:pos x="T0" y="T1"/>
                </a:cxn>
                <a:cxn ang="0">
                  <a:pos x="T2" y="T3"/>
                </a:cxn>
                <a:cxn ang="0">
                  <a:pos x="T4" y="T5"/>
                </a:cxn>
                <a:cxn ang="0">
                  <a:pos x="T6" y="T7"/>
                </a:cxn>
              </a:cxnLst>
              <a:rect l="0" t="0" r="r" b="b"/>
              <a:pathLst>
                <a:path w="21600" h="20682">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809AA9">
                  <a:alpha val="78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0247" name="Rectangle 7">
            <a:extLst>
              <a:ext uri="{FF2B5EF4-FFF2-40B4-BE49-F238E27FC236}">
                <a16:creationId xmlns:a16="http://schemas.microsoft.com/office/drawing/2014/main" id="{34A30A11-4EAB-A83E-7602-73DEA7FDFD90}"/>
              </a:ext>
            </a:extLst>
          </p:cNvPr>
          <p:cNvSpPr>
            <a:spLocks noGrp="1" noChangeArrowheads="1"/>
          </p:cNvSpPr>
          <p:nvPr>
            <p:ph type="title"/>
          </p:nvPr>
        </p:nvSpPr>
        <p:spPr>
          <a:ln/>
        </p:spPr>
        <p:txBody>
          <a:bodyPr/>
          <a:lstStyle/>
          <a:p>
            <a:r>
              <a:rPr lang="en-US" altLang="en-US"/>
              <a:t>Saddle Joint</a:t>
            </a:r>
          </a:p>
        </p:txBody>
      </p:sp>
      <p:sp>
        <p:nvSpPr>
          <p:cNvPr id="10248" name="Rectangle 8">
            <a:extLst>
              <a:ext uri="{FF2B5EF4-FFF2-40B4-BE49-F238E27FC236}">
                <a16:creationId xmlns:a16="http://schemas.microsoft.com/office/drawing/2014/main" id="{4A588BA0-0FD9-F94C-F383-BCF5098A7B9F}"/>
              </a:ext>
            </a:extLst>
          </p:cNvPr>
          <p:cNvSpPr>
            <a:spLocks noGrp="1" noChangeArrowheads="1"/>
          </p:cNvSpPr>
          <p:nvPr>
            <p:ph type="body" idx="1"/>
          </p:nvPr>
        </p:nvSpPr>
        <p:spPr>
          <a:xfrm>
            <a:off x="457200" y="1931988"/>
            <a:ext cx="4330700" cy="4394200"/>
          </a:xfrm>
          <a:ln/>
        </p:spPr>
        <p:txBody>
          <a:bodyPr/>
          <a:lstStyle/>
          <a:p>
            <a:r>
              <a:rPr lang="en-US" altLang="en-US" dirty="0"/>
              <a:t>3. A saddle joint is where two bones meet and are shaped like a horse rider on a saddle.</a:t>
            </a:r>
          </a:p>
          <a:p>
            <a:r>
              <a:rPr lang="en-US" altLang="en-US" dirty="0"/>
              <a:t>The thumb joint is a common example.</a:t>
            </a:r>
          </a:p>
        </p:txBody>
      </p:sp>
    </p:spTree>
  </p:cSld>
  <p:clrMapOvr>
    <a:masterClrMapping/>
  </p:clrMapOvr>
  <p:transition/>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Calibri Bold"/>
        <a:ea typeface="ヒラギノ角ゴ ProN W6"/>
        <a:cs typeface="ヒラギノ角ゴ ProN W6"/>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panose="020B0502020104020203" pitchFamily="34" charset="-79"/>
            <a:ea typeface="ヒラギノ角ゴ ProN W3" charset="0"/>
            <a:cs typeface="ヒラギノ角ゴ ProN W3" charset="0"/>
            <a:sym typeface="Gill Sans" panose="020B0502020104020203" pitchFamily="34" charset="-79"/>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panose="020B0502020104020203" pitchFamily="34" charset="-79"/>
            <a:ea typeface="ヒラギノ角ゴ ProN W3" charset="0"/>
            <a:cs typeface="ヒラギノ角ゴ ProN W3" charset="0"/>
            <a:sym typeface="Gill Sans" panose="020B0502020104020203" pitchFamily="34" charset="-79"/>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Calibri"/>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panose="020B0502020104020203" pitchFamily="34" charset="-79"/>
            <a:ea typeface="ヒラギノ角ゴ ProN W3" charset="0"/>
            <a:cs typeface="ヒラギノ角ゴ ProN W3" charset="0"/>
            <a:sym typeface="Gill Sans" panose="020B0502020104020203" pitchFamily="34" charset="-79"/>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panose="020B0502020104020203" pitchFamily="34" charset="-79"/>
            <a:ea typeface="ヒラギノ角ゴ ProN W3" charset="0"/>
            <a:cs typeface="ヒラギノ角ゴ ProN W3" charset="0"/>
            <a:sym typeface="Gill Sans" panose="020B0502020104020203" pitchFamily="34" charset="-79"/>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TotalTime>
  <Pages>0</Pages>
  <Words>1566</Words>
  <Characters>0</Characters>
  <Application>Microsoft Macintosh PowerPoint</Application>
  <PresentationFormat>On-screen Show (4:3)</PresentationFormat>
  <Lines>0</Lines>
  <Paragraphs>135</Paragraphs>
  <Slides>40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Calibri Bold</vt:lpstr>
      <vt:lpstr>Constantia</vt:lpstr>
      <vt:lpstr>Constantia Bold</vt:lpstr>
      <vt:lpstr>Gill Sans</vt:lpstr>
      <vt:lpstr>Wingdings 2</vt:lpstr>
      <vt:lpstr>Default - Title Slide</vt:lpstr>
      <vt:lpstr>Default - Title and Content</vt:lpstr>
      <vt:lpstr>Chapter 50:  Movement</vt:lpstr>
      <vt:lpstr>Skeletons</vt:lpstr>
      <vt:lpstr>Skeletons</vt:lpstr>
      <vt:lpstr>Skeletons</vt:lpstr>
      <vt:lpstr>Synovial Joints</vt:lpstr>
      <vt:lpstr>Synovial Joints</vt:lpstr>
      <vt:lpstr>Ball and Socket Joints</vt:lpstr>
      <vt:lpstr>Gliding Joints</vt:lpstr>
      <vt:lpstr>Saddle Joint</vt:lpstr>
      <vt:lpstr>Joints</vt:lpstr>
      <vt:lpstr>Pivot Joint</vt:lpstr>
      <vt:lpstr>Condyloid Joint</vt:lpstr>
      <vt:lpstr>Movement</vt:lpstr>
      <vt:lpstr>Movement--Locomotion</vt:lpstr>
      <vt:lpstr>Joint Movement</vt:lpstr>
      <vt:lpstr>Joint Movement</vt:lpstr>
      <vt:lpstr>Joint Movement</vt:lpstr>
      <vt:lpstr>Muscle Cell Components</vt:lpstr>
      <vt:lpstr>Muscle Cell Components</vt:lpstr>
      <vt:lpstr>Muscle Cell Components</vt:lpstr>
      <vt:lpstr>Vertebrate Skeletal Muscle</vt:lpstr>
      <vt:lpstr>Vertebrate Skeletal Muscle</vt:lpstr>
      <vt:lpstr>The Sarcomere</vt:lpstr>
      <vt:lpstr>The Sarcomere</vt:lpstr>
      <vt:lpstr>The Sliding-Filament Model</vt:lpstr>
      <vt:lpstr>The Sliding-Filament Model</vt:lpstr>
      <vt:lpstr>The Sliding-Filament Model</vt:lpstr>
      <vt:lpstr>The Sliding-Filament Model</vt:lpstr>
      <vt:lpstr>The Sliding-Filament Model</vt:lpstr>
      <vt:lpstr>The Sliding-Filament Model</vt:lpstr>
      <vt:lpstr>Ca2+ and Regulatory Proteins</vt:lpstr>
      <vt:lpstr>Ca2+ and Regulatory Proteins</vt:lpstr>
      <vt:lpstr>Ca2+ and Regulatory Proteins</vt:lpstr>
      <vt:lpstr>Ca2+ and Regulatory Proteins</vt:lpstr>
      <vt:lpstr>Motor Neurons and Muscle Contraction—The Motor Unit</vt:lpstr>
      <vt:lpstr>Motor Neurons and Muscle Contraction</vt:lpstr>
      <vt:lpstr>Motor Neurons and Muscle Contraction</vt:lpstr>
      <vt:lpstr>Motor Neurons and Muscle Contraction</vt:lpstr>
      <vt:lpstr>Motor Neurons and Muscle Contraction</vt:lpstr>
      <vt:lpstr>Adaptations for Swimming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Chapters 48, 49, and 50:  Sensory and Motor Mechanisms Part II</dc:title>
  <dc:subject/>
  <dc:creator>Travis Multhaupt</dc:creator>
  <cp:keywords/>
  <dc:description/>
  <cp:lastModifiedBy>MULTHAUPT, TRAVIS</cp:lastModifiedBy>
  <cp:revision>14</cp:revision>
  <dcterms:modified xsi:type="dcterms:W3CDTF">2024-11-20T18:38:13Z</dcterms:modified>
</cp:coreProperties>
</file>