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1" r:id="rId6"/>
    <p:sldId id="262" r:id="rId7"/>
    <p:sldId id="260" r:id="rId8"/>
    <p:sldId id="275" r:id="rId9"/>
    <p:sldId id="266" r:id="rId10"/>
    <p:sldId id="274" r:id="rId11"/>
    <p:sldId id="263" r:id="rId12"/>
    <p:sldId id="264" r:id="rId13"/>
    <p:sldId id="271" r:id="rId14"/>
    <p:sldId id="265" r:id="rId15"/>
    <p:sldId id="272" r:id="rId16"/>
    <p:sldId id="270" r:id="rId17"/>
    <p:sldId id="267" r:id="rId18"/>
    <p:sldId id="268" r:id="rId19"/>
    <p:sldId id="269" r:id="rId20"/>
    <p:sldId id="273" r:id="rId21"/>
    <p:sldId id="276" r:id="rId22"/>
    <p:sldId id="277" r:id="rId23"/>
    <p:sldId id="280" r:id="rId24"/>
    <p:sldId id="281" r:id="rId25"/>
    <p:sldId id="282" r:id="rId26"/>
    <p:sldId id="283" r:id="rId27"/>
    <p:sldId id="284" r:id="rId28"/>
    <p:sldId id="286" r:id="rId29"/>
    <p:sldId id="285" r:id="rId30"/>
    <p:sldId id="28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6"/>
    <p:restoredTop sz="94654"/>
  </p:normalViewPr>
  <p:slideViewPr>
    <p:cSldViewPr snapToGrid="0">
      <p:cViewPr varScale="1">
        <p:scale>
          <a:sx n="160" d="100"/>
          <a:sy n="160" d="100"/>
        </p:scale>
        <p:origin x="4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12/22/24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240141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12/22/24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0198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12/22/24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39625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af Veins">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82810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12/22/24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279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12/22/24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91528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12/22/24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5474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12/22/24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0929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12/22/24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8811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5944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12/22/24</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0997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12/22/24</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9866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160EA64-D806-43AC-9DF2-F8C432F32B4C}" type="datetimeFigureOut">
              <a:rPr lang="en-US" smtClean="0"/>
              <a:t>12/22/24</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703195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EBB6-E13F-8794-A0B9-C94935D2A3E9}"/>
              </a:ext>
            </a:extLst>
          </p:cNvPr>
          <p:cNvSpPr>
            <a:spLocks noGrp="1"/>
          </p:cNvSpPr>
          <p:nvPr>
            <p:ph type="ctrTitle"/>
          </p:nvPr>
        </p:nvSpPr>
        <p:spPr/>
        <p:txBody>
          <a:bodyPr/>
          <a:lstStyle/>
          <a:p>
            <a:r>
              <a:rPr lang="en-US" dirty="0"/>
              <a:t>Integration of Body Systems</a:t>
            </a:r>
          </a:p>
        </p:txBody>
      </p:sp>
      <p:sp>
        <p:nvSpPr>
          <p:cNvPr id="3" name="Subtitle 2">
            <a:extLst>
              <a:ext uri="{FF2B5EF4-FFF2-40B4-BE49-F238E27FC236}">
                <a16:creationId xmlns:a16="http://schemas.microsoft.com/office/drawing/2014/main" id="{C9476A11-1F51-3268-E14B-C7648CC6C362}"/>
              </a:ext>
            </a:extLst>
          </p:cNvPr>
          <p:cNvSpPr>
            <a:spLocks noGrp="1"/>
          </p:cNvSpPr>
          <p:nvPr>
            <p:ph type="subTitle" idx="1"/>
          </p:nvPr>
        </p:nvSpPr>
        <p:spPr/>
        <p:txBody>
          <a:bodyPr/>
          <a:lstStyle/>
          <a:p>
            <a:r>
              <a:rPr lang="en-US" dirty="0"/>
              <a:t>Organisms must have a way to integrate information from the surroundings within a central processor to coordinate an output.</a:t>
            </a:r>
          </a:p>
        </p:txBody>
      </p:sp>
    </p:spTree>
    <p:extLst>
      <p:ext uri="{BB962C8B-B14F-4D97-AF65-F5344CB8AC3E}">
        <p14:creationId xmlns:p14="http://schemas.microsoft.com/office/powerpoint/2010/main" val="103380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F128C-E93B-3202-F49D-CA5E2BEABA09}"/>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578CFC99-76F7-518D-874F-74FA2A1AC7EC}"/>
              </a:ext>
            </a:extLst>
          </p:cNvPr>
          <p:cNvSpPr txBox="1">
            <a:spLocks noGrp="1"/>
          </p:cNvSpPr>
          <p:nvPr>
            <p:ph type="title"/>
          </p:nvPr>
        </p:nvSpPr>
        <p:spPr>
          <a:xfrm>
            <a:off x="365759" y="329184"/>
            <a:ext cx="8412480" cy="1188720"/>
          </a:xfrm>
          <a:prstGeom prst="rect">
            <a:avLst/>
          </a:prstGeom>
        </p:spPr>
        <p:txBody>
          <a:bodyPr/>
          <a:lstStyle/>
          <a:p>
            <a:r>
              <a:rPr lang="en-US" dirty="0"/>
              <a:t>How do nerve systems work?</a:t>
            </a:r>
            <a:endParaRPr dirty="0"/>
          </a:p>
        </p:txBody>
      </p:sp>
      <p:sp>
        <p:nvSpPr>
          <p:cNvPr id="59" name="The nervous system is the pathway of communication involving high speed electrical signals.…">
            <a:extLst>
              <a:ext uri="{FF2B5EF4-FFF2-40B4-BE49-F238E27FC236}">
                <a16:creationId xmlns:a16="http://schemas.microsoft.com/office/drawing/2014/main" id="{912F6107-FEC7-CAD7-1AB2-B8B79D6CA6F9}"/>
              </a:ext>
            </a:extLst>
          </p:cNvPr>
          <p:cNvSpPr txBox="1">
            <a:spLocks noGrp="1"/>
          </p:cNvSpPr>
          <p:nvPr>
            <p:ph type="body" idx="1"/>
          </p:nvPr>
        </p:nvSpPr>
        <p:spPr>
          <a:xfrm>
            <a:off x="365759" y="1857081"/>
            <a:ext cx="8412480" cy="3882948"/>
          </a:xfrm>
          <a:prstGeom prst="rect">
            <a:avLst/>
          </a:prstGeom>
        </p:spPr>
        <p:txBody>
          <a:bodyPr/>
          <a:lstStyle/>
          <a:p>
            <a:r>
              <a:rPr lang="en-US" dirty="0"/>
              <a:t>Nerve systems work by processing information in 3 stages:</a:t>
            </a:r>
            <a:endParaRPr dirty="0"/>
          </a:p>
          <a:p>
            <a:pPr lvl="1"/>
            <a:r>
              <a:rPr lang="en-US" dirty="0"/>
              <a:t>Sensory input</a:t>
            </a:r>
            <a:endParaRPr dirty="0"/>
          </a:p>
          <a:p>
            <a:pPr lvl="1"/>
            <a:r>
              <a:rPr lang="en-US" dirty="0"/>
              <a:t>Integration</a:t>
            </a:r>
          </a:p>
          <a:p>
            <a:pPr lvl="1"/>
            <a:r>
              <a:rPr lang="en-US" dirty="0"/>
              <a:t>Motor output</a:t>
            </a:r>
            <a:endParaRPr dirty="0"/>
          </a:p>
        </p:txBody>
      </p:sp>
      <p:pic>
        <p:nvPicPr>
          <p:cNvPr id="6" name="Picture 4" descr="48_03InfoProcessing_L">
            <a:extLst>
              <a:ext uri="{FF2B5EF4-FFF2-40B4-BE49-F238E27FC236}">
                <a16:creationId xmlns:a16="http://schemas.microsoft.com/office/drawing/2014/main" id="{E752A9D0-06C8-87F3-4C15-34D8836D03C6}"/>
              </a:ext>
            </a:extLst>
          </p:cNvPr>
          <p:cNvPicPr>
            <a:picLocks noChangeAspect="1" noChangeArrowheads="1"/>
          </p:cNvPicPr>
          <p:nvPr/>
        </p:nvPicPr>
        <p:blipFill>
          <a:blip r:embed="rId2"/>
          <a:srcRect/>
          <a:stretch>
            <a:fillRect/>
          </a:stretch>
        </p:blipFill>
        <p:spPr bwMode="auto">
          <a:xfrm>
            <a:off x="2655166" y="2606711"/>
            <a:ext cx="6243151" cy="4057136"/>
          </a:xfrm>
          <a:prstGeom prst="rect">
            <a:avLst/>
          </a:prstGeom>
          <a:noFill/>
          <a:ln w="12700">
            <a:solidFill>
              <a:schemeClr val="bg2">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89699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474C6-5D81-E8B1-0158-9A2FA941B6FD}"/>
            </a:ext>
          </a:extLst>
        </p:cNvPr>
        <p:cNvGrpSpPr/>
        <p:nvPr/>
      </p:nvGrpSpPr>
      <p:grpSpPr>
        <a:xfrm>
          <a:off x="0" y="0"/>
          <a:ext cx="0" cy="0"/>
          <a:chOff x="0" y="0"/>
          <a:chExt cx="0" cy="0"/>
        </a:xfrm>
      </p:grpSpPr>
      <p:sp>
        <p:nvSpPr>
          <p:cNvPr id="64" name="Endocrine Glands">
            <a:extLst>
              <a:ext uri="{FF2B5EF4-FFF2-40B4-BE49-F238E27FC236}">
                <a16:creationId xmlns:a16="http://schemas.microsoft.com/office/drawing/2014/main" id="{998DD8B8-0189-FAD0-E5D5-598661363203}"/>
              </a:ext>
            </a:extLst>
          </p:cNvPr>
          <p:cNvSpPr txBox="1">
            <a:spLocks noGrp="1"/>
          </p:cNvSpPr>
          <p:nvPr>
            <p:ph type="title"/>
          </p:nvPr>
        </p:nvSpPr>
        <p:spPr>
          <a:xfrm>
            <a:off x="365760" y="329184"/>
            <a:ext cx="8412480" cy="1188720"/>
          </a:xfrm>
          <a:prstGeom prst="rect">
            <a:avLst/>
          </a:prstGeom>
        </p:spPr>
        <p:txBody>
          <a:bodyPr/>
          <a:lstStyle/>
          <a:p>
            <a:r>
              <a:rPr lang="en-US" dirty="0"/>
              <a:t>The brain</a:t>
            </a:r>
            <a:endParaRPr dirty="0"/>
          </a:p>
        </p:txBody>
      </p:sp>
      <p:sp>
        <p:nvSpPr>
          <p:cNvPr id="65" name="Endocrine glands are hormone secreting organs.…">
            <a:extLst>
              <a:ext uri="{FF2B5EF4-FFF2-40B4-BE49-F238E27FC236}">
                <a16:creationId xmlns:a16="http://schemas.microsoft.com/office/drawing/2014/main" id="{3E09C7A2-8003-3589-838F-A34565CE6278}"/>
              </a:ext>
            </a:extLst>
          </p:cNvPr>
          <p:cNvSpPr txBox="1">
            <a:spLocks noGrp="1"/>
          </p:cNvSpPr>
          <p:nvPr>
            <p:ph type="body" idx="1"/>
          </p:nvPr>
        </p:nvSpPr>
        <p:spPr>
          <a:xfrm>
            <a:off x="365760" y="1761352"/>
            <a:ext cx="8561424" cy="4677155"/>
          </a:xfrm>
          <a:prstGeom prst="rect">
            <a:avLst/>
          </a:prstGeom>
        </p:spPr>
        <p:txBody>
          <a:bodyPr/>
          <a:lstStyle/>
          <a:p>
            <a:r>
              <a:rPr lang="en-US" dirty="0"/>
              <a:t>The brain is the central processing organ used to integrate the input and make sense of the information it receives from a variety of sources. </a:t>
            </a:r>
            <a:endParaRPr dirty="0"/>
          </a:p>
        </p:txBody>
      </p:sp>
      <p:pic>
        <p:nvPicPr>
          <p:cNvPr id="5122" name="Picture 2" descr="The language network as a natural kind within the broader landscape of the  human brain | Nature Reviews Neuroscience">
            <a:extLst>
              <a:ext uri="{FF2B5EF4-FFF2-40B4-BE49-F238E27FC236}">
                <a16:creationId xmlns:a16="http://schemas.microsoft.com/office/drawing/2014/main" id="{EDE729B8-7483-7F6C-EB15-C016C3ACE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533" y="2510594"/>
            <a:ext cx="5231877" cy="2964730"/>
          </a:xfrm>
          <a:prstGeom prst="rect">
            <a:avLst/>
          </a:prstGeom>
          <a:noFill/>
          <a:ln>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0483FC-752F-2283-9F81-76A8EC7F497A}"/>
              </a:ext>
            </a:extLst>
          </p:cNvPr>
          <p:cNvSpPr txBox="1"/>
          <p:nvPr/>
        </p:nvSpPr>
        <p:spPr>
          <a:xfrm>
            <a:off x="1947579" y="5475324"/>
            <a:ext cx="4572000" cy="184666"/>
          </a:xfrm>
          <a:prstGeom prst="rect">
            <a:avLst/>
          </a:prstGeom>
          <a:noFill/>
        </p:spPr>
        <p:txBody>
          <a:bodyPr wrap="square">
            <a:spAutoFit/>
          </a:bodyPr>
          <a:lstStyle/>
          <a:p>
            <a:r>
              <a:rPr lang="en-US" sz="600" dirty="0"/>
              <a:t>https://</a:t>
            </a:r>
            <a:r>
              <a:rPr lang="en-US" sz="600" dirty="0" err="1"/>
              <a:t>www.nature.com</a:t>
            </a:r>
            <a:r>
              <a:rPr lang="en-US" sz="600" dirty="0"/>
              <a:t>/articles/s41583-024-00802-4</a:t>
            </a:r>
          </a:p>
        </p:txBody>
      </p:sp>
      <p:pic>
        <p:nvPicPr>
          <p:cNvPr id="5" name="Picture 4">
            <a:extLst>
              <a:ext uri="{FF2B5EF4-FFF2-40B4-BE49-F238E27FC236}">
                <a16:creationId xmlns:a16="http://schemas.microsoft.com/office/drawing/2014/main" id="{BFB91A84-271E-5E06-CAFB-F03442698A71}"/>
              </a:ext>
            </a:extLst>
          </p:cNvPr>
          <p:cNvPicPr>
            <a:picLocks noChangeAspect="1"/>
          </p:cNvPicPr>
          <p:nvPr/>
        </p:nvPicPr>
        <p:blipFill>
          <a:blip r:embed="rId3"/>
          <a:stretch>
            <a:fillRect/>
          </a:stretch>
        </p:blipFill>
        <p:spPr>
          <a:xfrm>
            <a:off x="685800" y="5731080"/>
            <a:ext cx="7772400" cy="986971"/>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27836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A047-46F2-7E4E-8B28-740B8D7FCFF9}"/>
            </a:ext>
          </a:extLst>
        </p:cNvPr>
        <p:cNvGrpSpPr/>
        <p:nvPr/>
      </p:nvGrpSpPr>
      <p:grpSpPr>
        <a:xfrm>
          <a:off x="0" y="0"/>
          <a:ext cx="0" cy="0"/>
          <a:chOff x="0" y="0"/>
          <a:chExt cx="0" cy="0"/>
        </a:xfrm>
      </p:grpSpPr>
      <p:sp>
        <p:nvSpPr>
          <p:cNvPr id="64" name="Endocrine Glands">
            <a:extLst>
              <a:ext uri="{FF2B5EF4-FFF2-40B4-BE49-F238E27FC236}">
                <a16:creationId xmlns:a16="http://schemas.microsoft.com/office/drawing/2014/main" id="{E1B3B94C-E0D6-07FA-2857-81350C673B5D}"/>
              </a:ext>
            </a:extLst>
          </p:cNvPr>
          <p:cNvSpPr txBox="1">
            <a:spLocks noGrp="1"/>
          </p:cNvSpPr>
          <p:nvPr>
            <p:ph type="title"/>
          </p:nvPr>
        </p:nvSpPr>
        <p:spPr>
          <a:xfrm>
            <a:off x="365760" y="329184"/>
            <a:ext cx="8412480" cy="1188720"/>
          </a:xfrm>
          <a:prstGeom prst="rect">
            <a:avLst/>
          </a:prstGeom>
        </p:spPr>
        <p:txBody>
          <a:bodyPr/>
          <a:lstStyle/>
          <a:p>
            <a:r>
              <a:rPr lang="en-US" dirty="0"/>
              <a:t>The brain</a:t>
            </a:r>
            <a:endParaRPr dirty="0"/>
          </a:p>
        </p:txBody>
      </p:sp>
      <p:sp>
        <p:nvSpPr>
          <p:cNvPr id="65" name="Endocrine glands are hormone secreting organs.…">
            <a:extLst>
              <a:ext uri="{FF2B5EF4-FFF2-40B4-BE49-F238E27FC236}">
                <a16:creationId xmlns:a16="http://schemas.microsoft.com/office/drawing/2014/main" id="{2DB08D23-3477-C6DA-5CFE-473622459C8B}"/>
              </a:ext>
            </a:extLst>
          </p:cNvPr>
          <p:cNvSpPr txBox="1">
            <a:spLocks noGrp="1"/>
          </p:cNvSpPr>
          <p:nvPr>
            <p:ph type="body" idx="1"/>
          </p:nvPr>
        </p:nvSpPr>
        <p:spPr>
          <a:xfrm>
            <a:off x="365760" y="2139885"/>
            <a:ext cx="3442669" cy="4298622"/>
          </a:xfrm>
          <a:prstGeom prst="rect">
            <a:avLst/>
          </a:prstGeom>
        </p:spPr>
        <p:txBody>
          <a:bodyPr/>
          <a:lstStyle/>
          <a:p>
            <a:r>
              <a:rPr lang="en-US" dirty="0"/>
              <a:t>The brain receives information from multiple inputs. </a:t>
            </a:r>
          </a:p>
          <a:p>
            <a:r>
              <a:rPr lang="en-US" dirty="0"/>
              <a:t>It must then coordinate an output based on memories built from learning, and from reacting to the stimulus.  </a:t>
            </a:r>
          </a:p>
          <a:p>
            <a:r>
              <a:rPr lang="en-US" dirty="0"/>
              <a:t>The response is often fast and doesn’t always require conscious thought. </a:t>
            </a:r>
          </a:p>
          <a:p>
            <a:r>
              <a:rPr lang="en-US" dirty="0"/>
              <a:t>Think of a time when you got out of the way of something to avoid being injured.</a:t>
            </a:r>
            <a:endParaRPr dirty="0"/>
          </a:p>
        </p:txBody>
      </p:sp>
      <p:sp>
        <p:nvSpPr>
          <p:cNvPr id="4" name="TextBox 3">
            <a:extLst>
              <a:ext uri="{FF2B5EF4-FFF2-40B4-BE49-F238E27FC236}">
                <a16:creationId xmlns:a16="http://schemas.microsoft.com/office/drawing/2014/main" id="{D8638AB9-2DD6-5C29-17D6-E9E83047D515}"/>
              </a:ext>
            </a:extLst>
          </p:cNvPr>
          <p:cNvSpPr txBox="1"/>
          <p:nvPr/>
        </p:nvSpPr>
        <p:spPr>
          <a:xfrm>
            <a:off x="3910234" y="5747077"/>
            <a:ext cx="4572000" cy="184666"/>
          </a:xfrm>
          <a:prstGeom prst="rect">
            <a:avLst/>
          </a:prstGeom>
          <a:noFill/>
        </p:spPr>
        <p:txBody>
          <a:bodyPr wrap="square">
            <a:spAutoFit/>
          </a:bodyPr>
          <a:lstStyle/>
          <a:p>
            <a:r>
              <a:rPr lang="en-US" sz="600" dirty="0"/>
              <a:t>https://</a:t>
            </a:r>
            <a:r>
              <a:rPr lang="en-US" sz="600" dirty="0" err="1"/>
              <a:t>thehighestofthemountains.com</a:t>
            </a:r>
            <a:r>
              <a:rPr lang="en-US" sz="600" dirty="0"/>
              <a:t>/</a:t>
            </a:r>
            <a:r>
              <a:rPr lang="en-US" sz="600" dirty="0" err="1"/>
              <a:t>brainmaps.html</a:t>
            </a:r>
            <a:endParaRPr lang="en-US" sz="600" dirty="0"/>
          </a:p>
        </p:txBody>
      </p:sp>
      <p:pic>
        <p:nvPicPr>
          <p:cNvPr id="6146" name="Picture 2" descr="Brain Maps">
            <a:extLst>
              <a:ext uri="{FF2B5EF4-FFF2-40B4-BE49-F238E27FC236}">
                <a16:creationId xmlns:a16="http://schemas.microsoft.com/office/drawing/2014/main" id="{2EE6A331-3B16-525E-FCFD-BD5E92B0E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222" y="2479249"/>
            <a:ext cx="5049005" cy="3267828"/>
          </a:xfrm>
          <a:prstGeom prst="rect">
            <a:avLst/>
          </a:prstGeom>
          <a:noFill/>
          <a:ln>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9902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93BFD-0F33-150A-A901-86BAEE99DA59}"/>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EFDA6917-E562-D2A1-81C0-03ECF55D8515}"/>
              </a:ext>
            </a:extLst>
          </p:cNvPr>
          <p:cNvSpPr txBox="1">
            <a:spLocks noGrp="1"/>
          </p:cNvSpPr>
          <p:nvPr>
            <p:ph type="title"/>
          </p:nvPr>
        </p:nvSpPr>
        <p:spPr>
          <a:xfrm>
            <a:off x="365759" y="329184"/>
            <a:ext cx="8412480" cy="1188720"/>
          </a:xfrm>
          <a:prstGeom prst="rect">
            <a:avLst/>
          </a:prstGeom>
        </p:spPr>
        <p:txBody>
          <a:bodyPr/>
          <a:lstStyle/>
          <a:p>
            <a:r>
              <a:rPr lang="en-US" dirty="0"/>
              <a:t>Conscious vs. unconscious processes</a:t>
            </a:r>
            <a:endParaRPr dirty="0"/>
          </a:p>
        </p:txBody>
      </p:sp>
      <p:sp>
        <p:nvSpPr>
          <p:cNvPr id="59" name="The nervous system is the pathway of communication involving high speed electrical signals.…">
            <a:extLst>
              <a:ext uri="{FF2B5EF4-FFF2-40B4-BE49-F238E27FC236}">
                <a16:creationId xmlns:a16="http://schemas.microsoft.com/office/drawing/2014/main" id="{885A0E0A-6E9E-7089-E059-A14DE26C368E}"/>
              </a:ext>
            </a:extLst>
          </p:cNvPr>
          <p:cNvSpPr txBox="1">
            <a:spLocks noGrp="1"/>
          </p:cNvSpPr>
          <p:nvPr>
            <p:ph type="body" idx="1"/>
          </p:nvPr>
        </p:nvSpPr>
        <p:spPr>
          <a:xfrm>
            <a:off x="365759" y="1857081"/>
            <a:ext cx="8412480" cy="3882948"/>
          </a:xfrm>
          <a:prstGeom prst="rect">
            <a:avLst/>
          </a:prstGeom>
        </p:spPr>
        <p:txBody>
          <a:bodyPr/>
          <a:lstStyle/>
          <a:p>
            <a:r>
              <a:rPr lang="en-US" dirty="0"/>
              <a:t>Some of the processes occurring in nerve systems are conscious, others are unconscious.</a:t>
            </a:r>
          </a:p>
          <a:p>
            <a:pPr lvl="1"/>
            <a:r>
              <a:rPr lang="en-US" dirty="0"/>
              <a:t>A conscious process is one that involves intentional, voluntary, and deliberate actions.</a:t>
            </a:r>
          </a:p>
          <a:p>
            <a:pPr lvl="1"/>
            <a:r>
              <a:rPr lang="en-US" dirty="0"/>
              <a:t>Unconscious processes occur automatically, involuntarily, and are reflexive. </a:t>
            </a:r>
            <a:endParaRPr dirty="0"/>
          </a:p>
        </p:txBody>
      </p:sp>
      <p:pic>
        <p:nvPicPr>
          <p:cNvPr id="13314" name="Picture 2" descr="What is the Difference Between NLP conscious and unconscious mind?">
            <a:extLst>
              <a:ext uri="{FF2B5EF4-FFF2-40B4-BE49-F238E27FC236}">
                <a16:creationId xmlns:a16="http://schemas.microsoft.com/office/drawing/2014/main" id="{EFB618EF-2ADA-212E-283D-AECAEA1AA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713" y="3344623"/>
            <a:ext cx="5012573" cy="2653356"/>
          </a:xfrm>
          <a:prstGeom prst="rect">
            <a:avLst/>
          </a:prstGeom>
          <a:noFill/>
          <a:ln>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C8C0C9E-2DCE-D962-B151-78FADDA3C8C1}"/>
              </a:ext>
            </a:extLst>
          </p:cNvPr>
          <p:cNvPicPr>
            <a:picLocks noChangeAspect="1"/>
          </p:cNvPicPr>
          <p:nvPr/>
        </p:nvPicPr>
        <p:blipFill>
          <a:blip r:embed="rId3"/>
          <a:stretch>
            <a:fillRect/>
          </a:stretch>
        </p:blipFill>
        <p:spPr>
          <a:xfrm>
            <a:off x="685799" y="6079206"/>
            <a:ext cx="7772400" cy="740228"/>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45106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ABDF-5245-E828-FE20-D6F87247EC59}"/>
            </a:ext>
          </a:extLst>
        </p:cNvPr>
        <p:cNvGrpSpPr/>
        <p:nvPr/>
      </p:nvGrpSpPr>
      <p:grpSpPr>
        <a:xfrm>
          <a:off x="0" y="0"/>
          <a:ext cx="0" cy="0"/>
          <a:chOff x="0" y="0"/>
          <a:chExt cx="0" cy="0"/>
        </a:xfrm>
      </p:grpSpPr>
      <p:sp>
        <p:nvSpPr>
          <p:cNvPr id="64" name="Endocrine Glands">
            <a:extLst>
              <a:ext uri="{FF2B5EF4-FFF2-40B4-BE49-F238E27FC236}">
                <a16:creationId xmlns:a16="http://schemas.microsoft.com/office/drawing/2014/main" id="{BA4AE6AB-F452-07FA-44F4-B809FB0ADA43}"/>
              </a:ext>
            </a:extLst>
          </p:cNvPr>
          <p:cNvSpPr txBox="1">
            <a:spLocks noGrp="1"/>
          </p:cNvSpPr>
          <p:nvPr>
            <p:ph type="title"/>
          </p:nvPr>
        </p:nvSpPr>
        <p:spPr>
          <a:xfrm>
            <a:off x="365760" y="329184"/>
            <a:ext cx="8412480" cy="1188720"/>
          </a:xfrm>
          <a:prstGeom prst="rect">
            <a:avLst/>
          </a:prstGeom>
        </p:spPr>
        <p:txBody>
          <a:bodyPr/>
          <a:lstStyle/>
          <a:p>
            <a:r>
              <a:rPr lang="en-US" dirty="0"/>
              <a:t>A conscious process</a:t>
            </a:r>
            <a:endParaRPr dirty="0"/>
          </a:p>
        </p:txBody>
      </p:sp>
      <p:sp>
        <p:nvSpPr>
          <p:cNvPr id="65" name="Endocrine glands are hormone secreting organs.…">
            <a:extLst>
              <a:ext uri="{FF2B5EF4-FFF2-40B4-BE49-F238E27FC236}">
                <a16:creationId xmlns:a16="http://schemas.microsoft.com/office/drawing/2014/main" id="{6A4DD8E8-7635-C211-D502-017D981C7E4E}"/>
              </a:ext>
            </a:extLst>
          </p:cNvPr>
          <p:cNvSpPr txBox="1">
            <a:spLocks noGrp="1"/>
          </p:cNvSpPr>
          <p:nvPr>
            <p:ph type="body" idx="1"/>
          </p:nvPr>
        </p:nvSpPr>
        <p:spPr>
          <a:xfrm>
            <a:off x="365760" y="2139885"/>
            <a:ext cx="3442669" cy="4298622"/>
          </a:xfrm>
          <a:prstGeom prst="rect">
            <a:avLst/>
          </a:prstGeom>
        </p:spPr>
        <p:txBody>
          <a:bodyPr/>
          <a:lstStyle/>
          <a:p>
            <a:r>
              <a:rPr lang="en-US" dirty="0"/>
              <a:t>We make conscious decisions all the time. I am going to go for a walk. </a:t>
            </a:r>
          </a:p>
          <a:p>
            <a:r>
              <a:rPr lang="en-US" dirty="0"/>
              <a:t>I am going to eat a sandwich.</a:t>
            </a:r>
          </a:p>
          <a:p>
            <a:r>
              <a:rPr lang="en-US" dirty="0"/>
              <a:t>These are different from unconscious decisions. </a:t>
            </a:r>
          </a:p>
        </p:txBody>
      </p:sp>
      <p:sp>
        <p:nvSpPr>
          <p:cNvPr id="4" name="TextBox 3">
            <a:extLst>
              <a:ext uri="{FF2B5EF4-FFF2-40B4-BE49-F238E27FC236}">
                <a16:creationId xmlns:a16="http://schemas.microsoft.com/office/drawing/2014/main" id="{5B73FB9B-3C1E-A947-BD56-C28A1E492C3D}"/>
              </a:ext>
            </a:extLst>
          </p:cNvPr>
          <p:cNvSpPr txBox="1"/>
          <p:nvPr/>
        </p:nvSpPr>
        <p:spPr>
          <a:xfrm>
            <a:off x="3910234" y="5747077"/>
            <a:ext cx="4572000" cy="184666"/>
          </a:xfrm>
          <a:prstGeom prst="rect">
            <a:avLst/>
          </a:prstGeom>
          <a:noFill/>
        </p:spPr>
        <p:txBody>
          <a:bodyPr wrap="square">
            <a:spAutoFit/>
          </a:bodyPr>
          <a:lstStyle/>
          <a:p>
            <a:r>
              <a:rPr lang="en-US" sz="600" dirty="0"/>
              <a:t>https://</a:t>
            </a:r>
            <a:r>
              <a:rPr lang="en-US" sz="600" dirty="0" err="1"/>
              <a:t>thehighestofthemountains.com</a:t>
            </a:r>
            <a:r>
              <a:rPr lang="en-US" sz="600" dirty="0"/>
              <a:t>/</a:t>
            </a:r>
            <a:r>
              <a:rPr lang="en-US" sz="600" dirty="0" err="1"/>
              <a:t>brainmaps.html</a:t>
            </a:r>
            <a:endParaRPr lang="en-US" sz="600" dirty="0"/>
          </a:p>
        </p:txBody>
      </p:sp>
      <p:pic>
        <p:nvPicPr>
          <p:cNvPr id="6146" name="Picture 2" descr="Brain Maps">
            <a:extLst>
              <a:ext uri="{FF2B5EF4-FFF2-40B4-BE49-F238E27FC236}">
                <a16:creationId xmlns:a16="http://schemas.microsoft.com/office/drawing/2014/main" id="{78321B92-BABD-BD7B-47D4-A3700055F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222" y="2479249"/>
            <a:ext cx="5049005" cy="3267828"/>
          </a:xfrm>
          <a:prstGeom prst="rect">
            <a:avLst/>
          </a:prstGeom>
          <a:noFill/>
          <a:ln>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89722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17937-9F91-D691-3B51-16DFE351C57F}"/>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C09967E1-C566-991E-D5A4-017A2D12C815}"/>
              </a:ext>
            </a:extLst>
          </p:cNvPr>
          <p:cNvSpPr txBox="1">
            <a:spLocks noGrp="1"/>
          </p:cNvSpPr>
          <p:nvPr>
            <p:ph type="title"/>
          </p:nvPr>
        </p:nvSpPr>
        <p:spPr>
          <a:xfrm>
            <a:off x="365759" y="329184"/>
            <a:ext cx="8412480" cy="1188720"/>
          </a:xfrm>
          <a:prstGeom prst="rect">
            <a:avLst/>
          </a:prstGeom>
        </p:spPr>
        <p:txBody>
          <a:bodyPr/>
          <a:lstStyle/>
          <a:p>
            <a:r>
              <a:rPr lang="en-US" dirty="0"/>
              <a:t>Sensory input</a:t>
            </a:r>
            <a:endParaRPr dirty="0"/>
          </a:p>
        </p:txBody>
      </p:sp>
      <p:sp>
        <p:nvSpPr>
          <p:cNvPr id="59" name="The nervous system is the pathway of communication involving high speed electrical signals.…">
            <a:extLst>
              <a:ext uri="{FF2B5EF4-FFF2-40B4-BE49-F238E27FC236}">
                <a16:creationId xmlns:a16="http://schemas.microsoft.com/office/drawing/2014/main" id="{4B37A622-45FF-2F20-3CD1-7CDED428D590}"/>
              </a:ext>
            </a:extLst>
          </p:cNvPr>
          <p:cNvSpPr txBox="1">
            <a:spLocks noGrp="1"/>
          </p:cNvSpPr>
          <p:nvPr>
            <p:ph type="body" idx="1"/>
          </p:nvPr>
        </p:nvSpPr>
        <p:spPr>
          <a:xfrm>
            <a:off x="365759" y="1962150"/>
            <a:ext cx="3588945" cy="4729594"/>
          </a:xfrm>
          <a:prstGeom prst="rect">
            <a:avLst/>
          </a:prstGeom>
        </p:spPr>
        <p:txBody>
          <a:bodyPr/>
          <a:lstStyle/>
          <a:p>
            <a:r>
              <a:rPr lang="en-US" dirty="0"/>
              <a:t>All sensory input comes from sensory nerves.</a:t>
            </a:r>
          </a:p>
          <a:p>
            <a:r>
              <a:rPr lang="en-US" dirty="0"/>
              <a:t>Sensory nerves transmit information to the brain and spinal cord. </a:t>
            </a:r>
            <a:endParaRPr dirty="0"/>
          </a:p>
        </p:txBody>
      </p:sp>
      <p:pic>
        <p:nvPicPr>
          <p:cNvPr id="4" name="Picture 3">
            <a:extLst>
              <a:ext uri="{FF2B5EF4-FFF2-40B4-BE49-F238E27FC236}">
                <a16:creationId xmlns:a16="http://schemas.microsoft.com/office/drawing/2014/main" id="{EEB35969-5F81-A265-5013-DC33C593D9AA}"/>
              </a:ext>
            </a:extLst>
          </p:cNvPr>
          <p:cNvPicPr>
            <a:picLocks noChangeAspect="1"/>
          </p:cNvPicPr>
          <p:nvPr/>
        </p:nvPicPr>
        <p:blipFill>
          <a:blip r:embed="rId2"/>
          <a:stretch>
            <a:fillRect/>
          </a:stretch>
        </p:blipFill>
        <p:spPr>
          <a:xfrm>
            <a:off x="685799" y="5795092"/>
            <a:ext cx="7772400" cy="986971"/>
          </a:xfrm>
          <a:prstGeom prst="rect">
            <a:avLst/>
          </a:prstGeom>
          <a:ln w="9525">
            <a:solidFill>
              <a:schemeClr val="bg2">
                <a:lumMod val="50000"/>
              </a:schemeClr>
            </a:solidFill>
          </a:ln>
          <a:effectLst>
            <a:outerShdw blurRad="50800" dist="38100" dir="2700000" algn="tl" rotWithShape="0">
              <a:prstClr val="black">
                <a:alpha val="40000"/>
              </a:prstClr>
            </a:outerShdw>
          </a:effectLst>
        </p:spPr>
      </p:pic>
      <p:pic>
        <p:nvPicPr>
          <p:cNvPr id="14338" name="Picture 2" descr="Introduction to Sensory and Motor Pathways | Anatomy">
            <a:extLst>
              <a:ext uri="{FF2B5EF4-FFF2-40B4-BE49-F238E27FC236}">
                <a16:creationId xmlns:a16="http://schemas.microsoft.com/office/drawing/2014/main" id="{E0153081-D47E-6C6E-39CA-33B84E76C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154" y="1799703"/>
            <a:ext cx="5189296" cy="371359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4139C7-D945-0978-F785-170DF10E2E10}"/>
              </a:ext>
            </a:extLst>
          </p:cNvPr>
          <p:cNvSpPr txBox="1"/>
          <p:nvPr/>
        </p:nvSpPr>
        <p:spPr>
          <a:xfrm>
            <a:off x="3648075" y="5491074"/>
            <a:ext cx="4572000" cy="184666"/>
          </a:xfrm>
          <a:prstGeom prst="rect">
            <a:avLst/>
          </a:prstGeom>
          <a:noFill/>
        </p:spPr>
        <p:txBody>
          <a:bodyPr wrap="square">
            <a:spAutoFit/>
          </a:bodyPr>
          <a:lstStyle/>
          <a:p>
            <a:r>
              <a:rPr lang="en-US" sz="600" dirty="0"/>
              <a:t>https://</a:t>
            </a:r>
            <a:r>
              <a:rPr lang="en-US" sz="600" dirty="0" err="1"/>
              <a:t>courses.lumenlearning.com</a:t>
            </a:r>
            <a:r>
              <a:rPr lang="en-US" sz="600" dirty="0"/>
              <a:t>/</a:t>
            </a:r>
            <a:r>
              <a:rPr lang="en-US" sz="600" dirty="0" err="1"/>
              <a:t>suny</a:t>
            </a:r>
            <a:r>
              <a:rPr lang="en-US" sz="600" dirty="0"/>
              <a:t>-</a:t>
            </a:r>
            <a:r>
              <a:rPr lang="en-US" sz="600" dirty="0" err="1"/>
              <a:t>dutchess</a:t>
            </a:r>
            <a:r>
              <a:rPr lang="en-US" sz="600" dirty="0"/>
              <a:t>-anatomy-physiology/chapter/the-function-of-nervous-tissue/</a:t>
            </a:r>
          </a:p>
        </p:txBody>
      </p:sp>
    </p:spTree>
    <p:extLst>
      <p:ext uri="{BB962C8B-B14F-4D97-AF65-F5344CB8AC3E}">
        <p14:creationId xmlns:p14="http://schemas.microsoft.com/office/powerpoint/2010/main" val="5509670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44B70-9CAE-B95B-FF4D-2C85697A5017}"/>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5BBD500D-E32A-FE29-FBD0-ADCA00F5E036}"/>
              </a:ext>
            </a:extLst>
          </p:cNvPr>
          <p:cNvSpPr txBox="1">
            <a:spLocks noGrp="1"/>
          </p:cNvSpPr>
          <p:nvPr>
            <p:ph type="title"/>
          </p:nvPr>
        </p:nvSpPr>
        <p:spPr>
          <a:xfrm>
            <a:off x="365759" y="329184"/>
            <a:ext cx="8412480" cy="1188720"/>
          </a:xfrm>
          <a:prstGeom prst="rect">
            <a:avLst/>
          </a:prstGeom>
        </p:spPr>
        <p:txBody>
          <a:bodyPr/>
          <a:lstStyle/>
          <a:p>
            <a:r>
              <a:rPr lang="en-US" dirty="0"/>
              <a:t>Unconscious Processes—a Reflex</a:t>
            </a:r>
            <a:endParaRPr dirty="0"/>
          </a:p>
        </p:txBody>
      </p:sp>
      <p:sp>
        <p:nvSpPr>
          <p:cNvPr id="59" name="The nervous system is the pathway of communication involving high speed electrical signals.…">
            <a:extLst>
              <a:ext uri="{FF2B5EF4-FFF2-40B4-BE49-F238E27FC236}">
                <a16:creationId xmlns:a16="http://schemas.microsoft.com/office/drawing/2014/main" id="{8E066F27-8992-4D77-57C5-5EF60A9C5DBA}"/>
              </a:ext>
            </a:extLst>
          </p:cNvPr>
          <p:cNvSpPr txBox="1">
            <a:spLocks noGrp="1"/>
          </p:cNvSpPr>
          <p:nvPr>
            <p:ph type="body" idx="1"/>
          </p:nvPr>
        </p:nvSpPr>
        <p:spPr>
          <a:xfrm>
            <a:off x="290946" y="2219497"/>
            <a:ext cx="3338080" cy="4197927"/>
          </a:xfrm>
          <a:prstGeom prst="rect">
            <a:avLst/>
          </a:prstGeom>
        </p:spPr>
        <p:txBody>
          <a:bodyPr/>
          <a:lstStyle/>
          <a:p>
            <a:r>
              <a:rPr lang="en-US" dirty="0"/>
              <a:t>Motor output leaves the CNS via motor neurons which communicate with effector cells eliciting a change.</a:t>
            </a:r>
          </a:p>
          <a:p>
            <a:r>
              <a:rPr lang="en-US" dirty="0"/>
              <a:t>These motor neurons can be due to voluntary control, or involuntary control.</a:t>
            </a:r>
            <a:endParaRPr dirty="0"/>
          </a:p>
        </p:txBody>
      </p:sp>
      <p:pic>
        <p:nvPicPr>
          <p:cNvPr id="3" name="Picture 2">
            <a:extLst>
              <a:ext uri="{FF2B5EF4-FFF2-40B4-BE49-F238E27FC236}">
                <a16:creationId xmlns:a16="http://schemas.microsoft.com/office/drawing/2014/main" id="{8F70444E-8C36-BF08-5243-2319F384D23E}"/>
              </a:ext>
            </a:extLst>
          </p:cNvPr>
          <p:cNvPicPr>
            <a:picLocks noChangeAspect="1"/>
          </p:cNvPicPr>
          <p:nvPr/>
        </p:nvPicPr>
        <p:blipFill>
          <a:blip r:embed="rId2"/>
          <a:stretch>
            <a:fillRect/>
          </a:stretch>
        </p:blipFill>
        <p:spPr>
          <a:xfrm>
            <a:off x="685799" y="5917098"/>
            <a:ext cx="7772400" cy="757853"/>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2" descr="Introduction to Sensory and Motor Pathways | Anatomy">
            <a:extLst>
              <a:ext uri="{FF2B5EF4-FFF2-40B4-BE49-F238E27FC236}">
                <a16:creationId xmlns:a16="http://schemas.microsoft.com/office/drawing/2014/main" id="{52939B6B-E14D-3C1C-AA0C-410A4EB62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154" y="1799703"/>
            <a:ext cx="5189296" cy="371359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2944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7039D-019D-83CD-0897-DA4BBE598D61}"/>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3A0C87EA-D4E0-B563-2D4D-317A8A715DE4}"/>
              </a:ext>
            </a:extLst>
          </p:cNvPr>
          <p:cNvSpPr txBox="1">
            <a:spLocks noGrp="1"/>
          </p:cNvSpPr>
          <p:nvPr>
            <p:ph type="title"/>
          </p:nvPr>
        </p:nvSpPr>
        <p:spPr>
          <a:xfrm>
            <a:off x="365759" y="329184"/>
            <a:ext cx="8412480" cy="1188720"/>
          </a:xfrm>
          <a:prstGeom prst="rect">
            <a:avLst/>
          </a:prstGeom>
        </p:spPr>
        <p:txBody>
          <a:bodyPr/>
          <a:lstStyle/>
          <a:p>
            <a:r>
              <a:rPr lang="en-US" dirty="0"/>
              <a:t>Unconscious Processes—a Reflex</a:t>
            </a:r>
            <a:endParaRPr dirty="0"/>
          </a:p>
        </p:txBody>
      </p:sp>
      <p:sp>
        <p:nvSpPr>
          <p:cNvPr id="59" name="The nervous system is the pathway of communication involving high speed electrical signals.…">
            <a:extLst>
              <a:ext uri="{FF2B5EF4-FFF2-40B4-BE49-F238E27FC236}">
                <a16:creationId xmlns:a16="http://schemas.microsoft.com/office/drawing/2014/main" id="{AC8F6313-5382-CE60-F5F1-F089950C1BEA}"/>
              </a:ext>
            </a:extLst>
          </p:cNvPr>
          <p:cNvSpPr txBox="1">
            <a:spLocks noGrp="1"/>
          </p:cNvSpPr>
          <p:nvPr>
            <p:ph type="body" idx="1"/>
          </p:nvPr>
        </p:nvSpPr>
        <p:spPr>
          <a:xfrm>
            <a:off x="365759" y="2438400"/>
            <a:ext cx="3588945" cy="4253344"/>
          </a:xfrm>
          <a:prstGeom prst="rect">
            <a:avLst/>
          </a:prstGeom>
        </p:spPr>
        <p:txBody>
          <a:bodyPr/>
          <a:lstStyle/>
          <a:p>
            <a:r>
              <a:rPr lang="en-US" dirty="0"/>
              <a:t>The three stages are handled by specialized neurons.</a:t>
            </a:r>
          </a:p>
          <a:p>
            <a:r>
              <a:rPr lang="en-US" dirty="0"/>
              <a:t>Sensory neurons transmit information from sensors that detect external stimuli and internal conditions.</a:t>
            </a:r>
          </a:p>
          <a:p>
            <a:pPr lvl="1"/>
            <a:r>
              <a:rPr lang="en-US" dirty="0"/>
              <a:t>All sensory input comes from sensory nerves.</a:t>
            </a:r>
          </a:p>
          <a:p>
            <a:r>
              <a:rPr lang="en-US" dirty="0"/>
              <a:t>These receptors are usually specialized neurons or epithelial cells.</a:t>
            </a:r>
            <a:endParaRPr dirty="0"/>
          </a:p>
        </p:txBody>
      </p:sp>
      <p:pic>
        <p:nvPicPr>
          <p:cNvPr id="2" name="Picture 1" descr="49_03KneeJerkReflex-L.jpg">
            <a:extLst>
              <a:ext uri="{FF2B5EF4-FFF2-40B4-BE49-F238E27FC236}">
                <a16:creationId xmlns:a16="http://schemas.microsoft.com/office/drawing/2014/main" id="{E77BF999-823C-94F1-68EF-DCAA11E26928}"/>
              </a:ext>
            </a:extLst>
          </p:cNvPr>
          <p:cNvPicPr>
            <a:picLocks noChangeAspect="1"/>
          </p:cNvPicPr>
          <p:nvPr/>
        </p:nvPicPr>
        <p:blipFill>
          <a:blip r:embed="rId2"/>
          <a:stretch>
            <a:fillRect/>
          </a:stretch>
        </p:blipFill>
        <p:spPr>
          <a:xfrm>
            <a:off x="3954704" y="2211185"/>
            <a:ext cx="5056291" cy="3975265"/>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224902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B555B-B80F-4585-752E-0BEF0B9A8436}"/>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BC03B829-36DB-062A-3A80-BDBBD70D56D7}"/>
              </a:ext>
            </a:extLst>
          </p:cNvPr>
          <p:cNvSpPr txBox="1">
            <a:spLocks noGrp="1"/>
          </p:cNvSpPr>
          <p:nvPr>
            <p:ph type="title"/>
          </p:nvPr>
        </p:nvSpPr>
        <p:spPr>
          <a:xfrm>
            <a:off x="365759" y="329184"/>
            <a:ext cx="8412480" cy="1188720"/>
          </a:xfrm>
          <a:prstGeom prst="rect">
            <a:avLst/>
          </a:prstGeom>
        </p:spPr>
        <p:txBody>
          <a:bodyPr/>
          <a:lstStyle/>
          <a:p>
            <a:r>
              <a:rPr lang="en-US" dirty="0"/>
              <a:t>Unconscious Processes—a Reflex</a:t>
            </a:r>
            <a:endParaRPr dirty="0"/>
          </a:p>
        </p:txBody>
      </p:sp>
      <p:sp>
        <p:nvSpPr>
          <p:cNvPr id="59" name="The nervous system is the pathway of communication involving high speed electrical signals.…">
            <a:extLst>
              <a:ext uri="{FF2B5EF4-FFF2-40B4-BE49-F238E27FC236}">
                <a16:creationId xmlns:a16="http://schemas.microsoft.com/office/drawing/2014/main" id="{26F442BF-3594-1099-E8B1-30FF51E11318}"/>
              </a:ext>
            </a:extLst>
          </p:cNvPr>
          <p:cNvSpPr txBox="1">
            <a:spLocks noGrp="1"/>
          </p:cNvSpPr>
          <p:nvPr>
            <p:ph type="body" idx="1"/>
          </p:nvPr>
        </p:nvSpPr>
        <p:spPr>
          <a:xfrm>
            <a:off x="290945" y="2219497"/>
            <a:ext cx="3588945" cy="4197927"/>
          </a:xfrm>
          <a:prstGeom prst="rect">
            <a:avLst/>
          </a:prstGeom>
        </p:spPr>
        <p:txBody>
          <a:bodyPr/>
          <a:lstStyle/>
          <a:p>
            <a:r>
              <a:rPr lang="en-US" dirty="0"/>
              <a:t>The three stages are handled by specialized neurons.</a:t>
            </a:r>
          </a:p>
          <a:p>
            <a:r>
              <a:rPr lang="en-US" dirty="0"/>
              <a:t>Interneurons integrate and analyze sensory input. They allow the spinal cord to work independently of the brain and provide reflexes.</a:t>
            </a:r>
          </a:p>
          <a:p>
            <a:r>
              <a:rPr lang="en-US" dirty="0"/>
              <a:t>The reflex is an automatic response to certain stimuli and acts to protect the body from harm—think about touching something hot.</a:t>
            </a:r>
            <a:endParaRPr dirty="0"/>
          </a:p>
        </p:txBody>
      </p:sp>
      <p:pic>
        <p:nvPicPr>
          <p:cNvPr id="2" name="Picture 1" descr="49_03KneeJerkReflex-L.jpg">
            <a:extLst>
              <a:ext uri="{FF2B5EF4-FFF2-40B4-BE49-F238E27FC236}">
                <a16:creationId xmlns:a16="http://schemas.microsoft.com/office/drawing/2014/main" id="{E85874A9-1485-4957-9749-7E75100D9760}"/>
              </a:ext>
            </a:extLst>
          </p:cNvPr>
          <p:cNvPicPr>
            <a:picLocks noChangeAspect="1"/>
          </p:cNvPicPr>
          <p:nvPr/>
        </p:nvPicPr>
        <p:blipFill>
          <a:blip r:embed="rId2"/>
          <a:stretch>
            <a:fillRect/>
          </a:stretch>
        </p:blipFill>
        <p:spPr>
          <a:xfrm>
            <a:off x="3954704" y="2088929"/>
            <a:ext cx="5056291" cy="3975265"/>
          </a:xfrm>
          <a:prstGeom prst="rect">
            <a:avLst/>
          </a:prstGeom>
          <a:ln w="12700">
            <a:solidFill>
              <a:schemeClr val="tx1"/>
            </a:solidFill>
          </a:ln>
        </p:spPr>
      </p:pic>
    </p:spTree>
    <p:extLst>
      <p:ext uri="{BB962C8B-B14F-4D97-AF65-F5344CB8AC3E}">
        <p14:creationId xmlns:p14="http://schemas.microsoft.com/office/powerpoint/2010/main" val="152489843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93B66-3B63-A901-4D06-E5C6DB0A8720}"/>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B9BDFD77-2A2E-CAB9-E3E2-287A1B98B357}"/>
              </a:ext>
            </a:extLst>
          </p:cNvPr>
          <p:cNvSpPr txBox="1">
            <a:spLocks noGrp="1"/>
          </p:cNvSpPr>
          <p:nvPr>
            <p:ph type="title"/>
          </p:nvPr>
        </p:nvSpPr>
        <p:spPr>
          <a:xfrm>
            <a:off x="365759" y="329184"/>
            <a:ext cx="8412480" cy="1188720"/>
          </a:xfrm>
          <a:prstGeom prst="rect">
            <a:avLst/>
          </a:prstGeom>
        </p:spPr>
        <p:txBody>
          <a:bodyPr/>
          <a:lstStyle/>
          <a:p>
            <a:r>
              <a:rPr lang="en-US" dirty="0"/>
              <a:t>Unconscious Processes—a Reflex</a:t>
            </a:r>
          </a:p>
        </p:txBody>
      </p:sp>
      <p:sp>
        <p:nvSpPr>
          <p:cNvPr id="59" name="The nervous system is the pathway of communication involving high speed electrical signals.…">
            <a:extLst>
              <a:ext uri="{FF2B5EF4-FFF2-40B4-BE49-F238E27FC236}">
                <a16:creationId xmlns:a16="http://schemas.microsoft.com/office/drawing/2014/main" id="{806A56A5-B0D4-0378-8158-BA88A15058DC}"/>
              </a:ext>
            </a:extLst>
          </p:cNvPr>
          <p:cNvSpPr txBox="1">
            <a:spLocks noGrp="1"/>
          </p:cNvSpPr>
          <p:nvPr>
            <p:ph type="body" idx="1"/>
          </p:nvPr>
        </p:nvSpPr>
        <p:spPr>
          <a:xfrm>
            <a:off x="290945" y="2219497"/>
            <a:ext cx="3588945" cy="4197927"/>
          </a:xfrm>
          <a:prstGeom prst="rect">
            <a:avLst/>
          </a:prstGeom>
        </p:spPr>
        <p:txBody>
          <a:bodyPr/>
          <a:lstStyle/>
          <a:p>
            <a:r>
              <a:rPr lang="en-US" dirty="0"/>
              <a:t>The interneurons also provide inhibitory signals to opposing muscles allowing the reflex to produce the desired result.</a:t>
            </a:r>
          </a:p>
          <a:p>
            <a:r>
              <a:rPr lang="en-US" dirty="0"/>
              <a:t>The CNS also provides integrative power for the organism—specifically the brain.</a:t>
            </a:r>
            <a:endParaRPr dirty="0"/>
          </a:p>
        </p:txBody>
      </p:sp>
      <p:pic>
        <p:nvPicPr>
          <p:cNvPr id="2" name="Picture 1" descr="49_03KneeJerkReflex-L.jpg">
            <a:extLst>
              <a:ext uri="{FF2B5EF4-FFF2-40B4-BE49-F238E27FC236}">
                <a16:creationId xmlns:a16="http://schemas.microsoft.com/office/drawing/2014/main" id="{7066A5FF-B1F4-B076-C89D-FB753E22EFFD}"/>
              </a:ext>
            </a:extLst>
          </p:cNvPr>
          <p:cNvPicPr>
            <a:picLocks noChangeAspect="1"/>
          </p:cNvPicPr>
          <p:nvPr/>
        </p:nvPicPr>
        <p:blipFill>
          <a:blip r:embed="rId2"/>
          <a:stretch>
            <a:fillRect/>
          </a:stretch>
        </p:blipFill>
        <p:spPr>
          <a:xfrm>
            <a:off x="3954704" y="2088929"/>
            <a:ext cx="5056291" cy="3975265"/>
          </a:xfrm>
          <a:prstGeom prst="rect">
            <a:avLst/>
          </a:prstGeom>
          <a:ln w="12700">
            <a:solidFill>
              <a:schemeClr val="tx1"/>
            </a:solidFill>
          </a:ln>
        </p:spPr>
      </p:pic>
    </p:spTree>
    <p:extLst>
      <p:ext uri="{BB962C8B-B14F-4D97-AF65-F5344CB8AC3E}">
        <p14:creationId xmlns:p14="http://schemas.microsoft.com/office/powerpoint/2010/main" val="30970630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42A9-75C4-C02E-AEC9-D7ED60A4B45C}"/>
              </a:ext>
            </a:extLst>
          </p:cNvPr>
          <p:cNvSpPr>
            <a:spLocks noGrp="1"/>
          </p:cNvSpPr>
          <p:nvPr>
            <p:ph type="title"/>
          </p:nvPr>
        </p:nvSpPr>
        <p:spPr>
          <a:xfrm>
            <a:off x="365760" y="357863"/>
            <a:ext cx="8412479" cy="1188720"/>
          </a:xfrm>
        </p:spPr>
        <p:txBody>
          <a:bodyPr/>
          <a:lstStyle/>
          <a:p>
            <a:r>
              <a:rPr lang="en-US" dirty="0"/>
              <a:t>System integration</a:t>
            </a:r>
          </a:p>
        </p:txBody>
      </p:sp>
      <p:sp>
        <p:nvSpPr>
          <p:cNvPr id="3" name="Content Placeholder 2">
            <a:extLst>
              <a:ext uri="{FF2B5EF4-FFF2-40B4-BE49-F238E27FC236}">
                <a16:creationId xmlns:a16="http://schemas.microsoft.com/office/drawing/2014/main" id="{8A844860-A5A1-47D2-7901-E52B82927935}"/>
              </a:ext>
            </a:extLst>
          </p:cNvPr>
          <p:cNvSpPr>
            <a:spLocks noGrp="1"/>
          </p:cNvSpPr>
          <p:nvPr>
            <p:ph idx="1"/>
          </p:nvPr>
        </p:nvSpPr>
        <p:spPr>
          <a:xfrm>
            <a:off x="365760" y="1961805"/>
            <a:ext cx="8412479" cy="3848792"/>
          </a:xfrm>
        </p:spPr>
        <p:txBody>
          <a:bodyPr/>
          <a:lstStyle/>
          <a:p>
            <a:r>
              <a:rPr lang="en-US" dirty="0"/>
              <a:t>Living systems need to be able to integrate information from the surroundings to coordinate a response. </a:t>
            </a:r>
          </a:p>
          <a:p>
            <a:r>
              <a:rPr lang="en-US" dirty="0"/>
              <a:t>There are usually several components to the system that allow for an organism to perform an overall function.</a:t>
            </a:r>
          </a:p>
        </p:txBody>
      </p:sp>
      <p:pic>
        <p:nvPicPr>
          <p:cNvPr id="4" name="Picture 3">
            <a:extLst>
              <a:ext uri="{FF2B5EF4-FFF2-40B4-BE49-F238E27FC236}">
                <a16:creationId xmlns:a16="http://schemas.microsoft.com/office/drawing/2014/main" id="{4826A0E9-7B9A-5990-59D8-C0F8D6391B02}"/>
              </a:ext>
            </a:extLst>
          </p:cNvPr>
          <p:cNvPicPr>
            <a:picLocks noChangeAspect="1"/>
          </p:cNvPicPr>
          <p:nvPr/>
        </p:nvPicPr>
        <p:blipFill>
          <a:blip r:embed="rId2"/>
          <a:stretch>
            <a:fillRect/>
          </a:stretch>
        </p:blipFill>
        <p:spPr>
          <a:xfrm>
            <a:off x="685799" y="5872028"/>
            <a:ext cx="7772400" cy="969346"/>
          </a:xfrm>
          <a:prstGeom prst="rect">
            <a:avLst/>
          </a:prstGeom>
          <a:ln>
            <a:solidFill>
              <a:schemeClr val="bg2">
                <a:lumMod val="50000"/>
              </a:schemeClr>
            </a:solidFill>
          </a:ln>
          <a:effectLst>
            <a:outerShdw blurRad="50800" dist="38100" dir="2700000" algn="tl" rotWithShape="0">
              <a:prstClr val="black">
                <a:alpha val="40000"/>
              </a:prstClr>
            </a:outerShdw>
          </a:effectLst>
        </p:spPr>
      </p:pic>
      <p:pic>
        <p:nvPicPr>
          <p:cNvPr id="1026" name="Picture 2" descr="What Is Systems Biology · Institute for Systems Biology">
            <a:extLst>
              <a:ext uri="{FF2B5EF4-FFF2-40B4-BE49-F238E27FC236}">
                <a16:creationId xmlns:a16="http://schemas.microsoft.com/office/drawing/2014/main" id="{EECEF4B3-65BA-018E-9D20-D6E3DFC2B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59" y="3030880"/>
            <a:ext cx="5212080" cy="2738152"/>
          </a:xfrm>
          <a:prstGeom prst="rect">
            <a:avLst/>
          </a:prstGeom>
          <a:noFill/>
          <a:ln>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B90C46-FD9C-E3AE-90D4-A8D70B544DB1}"/>
              </a:ext>
            </a:extLst>
          </p:cNvPr>
          <p:cNvSpPr txBox="1"/>
          <p:nvPr/>
        </p:nvSpPr>
        <p:spPr>
          <a:xfrm>
            <a:off x="3474720" y="5718264"/>
            <a:ext cx="1645920" cy="184666"/>
          </a:xfrm>
          <a:prstGeom prst="rect">
            <a:avLst/>
          </a:prstGeom>
          <a:noFill/>
        </p:spPr>
        <p:txBody>
          <a:bodyPr wrap="square">
            <a:spAutoFit/>
          </a:bodyPr>
          <a:lstStyle/>
          <a:p>
            <a:r>
              <a:rPr lang="en-US" sz="600" dirty="0"/>
              <a:t>https://</a:t>
            </a:r>
            <a:r>
              <a:rPr lang="en-US" sz="600" dirty="0" err="1"/>
              <a:t>isbscience.org</a:t>
            </a:r>
            <a:r>
              <a:rPr lang="en-US" sz="600" dirty="0"/>
              <a:t>/what-is-systems-biology/</a:t>
            </a:r>
          </a:p>
        </p:txBody>
      </p:sp>
    </p:spTree>
    <p:extLst>
      <p:ext uri="{BB962C8B-B14F-4D97-AF65-F5344CB8AC3E}">
        <p14:creationId xmlns:p14="http://schemas.microsoft.com/office/powerpoint/2010/main" val="34623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3796E-A0B2-6271-260C-B570DF5F9F42}"/>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BDD4EC44-ADC9-37E8-AC7A-6DCACA890A9D}"/>
              </a:ext>
            </a:extLst>
          </p:cNvPr>
          <p:cNvSpPr txBox="1">
            <a:spLocks noGrp="1"/>
          </p:cNvSpPr>
          <p:nvPr>
            <p:ph type="title"/>
          </p:nvPr>
        </p:nvSpPr>
        <p:spPr>
          <a:xfrm>
            <a:off x="365759" y="329184"/>
            <a:ext cx="8412480" cy="1188720"/>
          </a:xfrm>
          <a:prstGeom prst="rect">
            <a:avLst/>
          </a:prstGeom>
        </p:spPr>
        <p:txBody>
          <a:bodyPr/>
          <a:lstStyle/>
          <a:p>
            <a:r>
              <a:rPr lang="en-US" dirty="0"/>
              <a:t>Unconscious Processes—a Reflex</a:t>
            </a:r>
            <a:endParaRPr dirty="0"/>
          </a:p>
        </p:txBody>
      </p:sp>
      <p:sp>
        <p:nvSpPr>
          <p:cNvPr id="59" name="The nervous system is the pathway of communication involving high speed electrical signals.…">
            <a:extLst>
              <a:ext uri="{FF2B5EF4-FFF2-40B4-BE49-F238E27FC236}">
                <a16:creationId xmlns:a16="http://schemas.microsoft.com/office/drawing/2014/main" id="{39D891C3-0C69-881B-ABDC-9ABB9C27BF1C}"/>
              </a:ext>
            </a:extLst>
          </p:cNvPr>
          <p:cNvSpPr txBox="1">
            <a:spLocks noGrp="1"/>
          </p:cNvSpPr>
          <p:nvPr>
            <p:ph type="body" idx="1"/>
          </p:nvPr>
        </p:nvSpPr>
        <p:spPr>
          <a:xfrm>
            <a:off x="290945" y="2886075"/>
            <a:ext cx="3588945" cy="3531349"/>
          </a:xfrm>
          <a:prstGeom prst="rect">
            <a:avLst/>
          </a:prstGeom>
        </p:spPr>
        <p:txBody>
          <a:bodyPr/>
          <a:lstStyle/>
          <a:p>
            <a:r>
              <a:rPr lang="en-US" dirty="0"/>
              <a:t>Motor output leaves the CNS via motor neurons which communicates with the quads causing them to contract, and with the hamstrings, causing them to relax.</a:t>
            </a:r>
          </a:p>
        </p:txBody>
      </p:sp>
      <p:pic>
        <p:nvPicPr>
          <p:cNvPr id="2" name="Picture 1" descr="49_03KneeJerkReflex-L.jpg">
            <a:extLst>
              <a:ext uri="{FF2B5EF4-FFF2-40B4-BE49-F238E27FC236}">
                <a16:creationId xmlns:a16="http://schemas.microsoft.com/office/drawing/2014/main" id="{0270D3BC-51B6-3A66-1466-D4CC4F5DB102}"/>
              </a:ext>
            </a:extLst>
          </p:cNvPr>
          <p:cNvPicPr>
            <a:picLocks noChangeAspect="1"/>
          </p:cNvPicPr>
          <p:nvPr/>
        </p:nvPicPr>
        <p:blipFill>
          <a:blip r:embed="rId2"/>
          <a:stretch>
            <a:fillRect/>
          </a:stretch>
        </p:blipFill>
        <p:spPr>
          <a:xfrm>
            <a:off x="3879890" y="2219497"/>
            <a:ext cx="5056291" cy="3975265"/>
          </a:xfrm>
          <a:prstGeom prst="rect">
            <a:avLst/>
          </a:prstGeom>
          <a:ln w="12700">
            <a:solidFill>
              <a:schemeClr val="tx1"/>
            </a:solidFill>
          </a:ln>
        </p:spPr>
      </p:pic>
    </p:spTree>
    <p:extLst>
      <p:ext uri="{BB962C8B-B14F-4D97-AF65-F5344CB8AC3E}">
        <p14:creationId xmlns:p14="http://schemas.microsoft.com/office/powerpoint/2010/main" val="32156289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8F75F-B5BA-006E-A70C-50FB9CE06EB3}"/>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CEC4F2F5-3CAD-4C06-F2EE-E7E9E7C0ACFA}"/>
              </a:ext>
            </a:extLst>
          </p:cNvPr>
          <p:cNvSpPr txBox="1">
            <a:spLocks noGrp="1"/>
          </p:cNvSpPr>
          <p:nvPr>
            <p:ph type="title"/>
          </p:nvPr>
        </p:nvSpPr>
        <p:spPr>
          <a:xfrm>
            <a:off x="365759" y="329184"/>
            <a:ext cx="8412480" cy="1188720"/>
          </a:xfrm>
          <a:prstGeom prst="rect">
            <a:avLst/>
          </a:prstGeom>
        </p:spPr>
        <p:txBody>
          <a:bodyPr/>
          <a:lstStyle/>
          <a:p>
            <a:r>
              <a:rPr lang="en-US" dirty="0"/>
              <a:t>The pain reflex arc</a:t>
            </a:r>
            <a:endParaRPr dirty="0"/>
          </a:p>
        </p:txBody>
      </p:sp>
      <p:sp>
        <p:nvSpPr>
          <p:cNvPr id="59" name="The nervous system is the pathway of communication involving high speed electrical signals.…">
            <a:extLst>
              <a:ext uri="{FF2B5EF4-FFF2-40B4-BE49-F238E27FC236}">
                <a16:creationId xmlns:a16="http://schemas.microsoft.com/office/drawing/2014/main" id="{8FAC9100-D32B-8AB3-883F-A06812E3D028}"/>
              </a:ext>
            </a:extLst>
          </p:cNvPr>
          <p:cNvSpPr txBox="1">
            <a:spLocks noGrp="1"/>
          </p:cNvSpPr>
          <p:nvPr>
            <p:ph type="body" idx="1"/>
          </p:nvPr>
        </p:nvSpPr>
        <p:spPr>
          <a:xfrm>
            <a:off x="224270" y="2105025"/>
            <a:ext cx="3588945" cy="3531349"/>
          </a:xfrm>
          <a:prstGeom prst="rect">
            <a:avLst/>
          </a:prstGeom>
        </p:spPr>
        <p:txBody>
          <a:bodyPr/>
          <a:lstStyle/>
          <a:p>
            <a:r>
              <a:rPr lang="en-US" dirty="0"/>
              <a:t>Hand touches the hot pan.</a:t>
            </a:r>
          </a:p>
          <a:p>
            <a:r>
              <a:rPr lang="en-US" dirty="0"/>
              <a:t>Motor neurons carry the information to the PNS.</a:t>
            </a:r>
          </a:p>
          <a:p>
            <a:r>
              <a:rPr lang="en-US" dirty="0"/>
              <a:t>Spinal cord processes the signal and sends information to the antagonistic pairs of muscles.</a:t>
            </a:r>
          </a:p>
          <a:p>
            <a:r>
              <a:rPr lang="en-US" dirty="0"/>
              <a:t>Hand is withdrawn from stimulus.</a:t>
            </a:r>
          </a:p>
          <a:p>
            <a:r>
              <a:rPr lang="en-US" dirty="0"/>
              <a:t>Other sensory information is sent to the brain for processing—pain.</a:t>
            </a:r>
          </a:p>
        </p:txBody>
      </p:sp>
      <p:pic>
        <p:nvPicPr>
          <p:cNvPr id="21506" name="Picture 2" descr="Arduino Mechanotronic Human Pain Reflex">
            <a:extLst>
              <a:ext uri="{FF2B5EF4-FFF2-40B4-BE49-F238E27FC236}">
                <a16:creationId xmlns:a16="http://schemas.microsoft.com/office/drawing/2014/main" id="{BE593953-D0A7-E890-A3A1-9D80D574E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1790367"/>
            <a:ext cx="4991100" cy="386338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C454EE-EB0D-6B2B-BB8A-9302483AD176}"/>
              </a:ext>
            </a:extLst>
          </p:cNvPr>
          <p:cNvSpPr txBox="1"/>
          <p:nvPr/>
        </p:nvSpPr>
        <p:spPr>
          <a:xfrm>
            <a:off x="3851315" y="5641731"/>
            <a:ext cx="4572000" cy="184666"/>
          </a:xfrm>
          <a:prstGeom prst="rect">
            <a:avLst/>
          </a:prstGeom>
          <a:noFill/>
        </p:spPr>
        <p:txBody>
          <a:bodyPr wrap="square">
            <a:spAutoFit/>
          </a:bodyPr>
          <a:lstStyle/>
          <a:p>
            <a:r>
              <a:rPr lang="en-US" sz="600" dirty="0"/>
              <a:t>https://</a:t>
            </a:r>
            <a:r>
              <a:rPr lang="en-US" sz="600" dirty="0" err="1"/>
              <a:t>www.instructables.com</a:t>
            </a:r>
            <a:r>
              <a:rPr lang="en-US" sz="600" dirty="0"/>
              <a:t>/Arduino-</a:t>
            </a:r>
            <a:r>
              <a:rPr lang="en-US" sz="600" dirty="0" err="1"/>
              <a:t>Mechanotronic</a:t>
            </a:r>
            <a:r>
              <a:rPr lang="en-US" sz="600" dirty="0"/>
              <a:t>-Human-Pain-Reflex/</a:t>
            </a:r>
          </a:p>
        </p:txBody>
      </p:sp>
      <p:pic>
        <p:nvPicPr>
          <p:cNvPr id="5" name="Picture 4">
            <a:extLst>
              <a:ext uri="{FF2B5EF4-FFF2-40B4-BE49-F238E27FC236}">
                <a16:creationId xmlns:a16="http://schemas.microsoft.com/office/drawing/2014/main" id="{BD0D10A8-8585-5FBC-CDB9-B8A1BAA12B0E}"/>
              </a:ext>
            </a:extLst>
          </p:cNvPr>
          <p:cNvPicPr>
            <a:picLocks noChangeAspect="1"/>
          </p:cNvPicPr>
          <p:nvPr/>
        </p:nvPicPr>
        <p:blipFill>
          <a:blip r:embed="rId3"/>
          <a:stretch>
            <a:fillRect/>
          </a:stretch>
        </p:blipFill>
        <p:spPr>
          <a:xfrm>
            <a:off x="720685" y="5829314"/>
            <a:ext cx="7772400" cy="97815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869751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AD63B-EE73-3041-D60A-D2DAB66D195E}"/>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7D17E450-0344-6EA7-186A-65DF0B415145}"/>
              </a:ext>
            </a:extLst>
          </p:cNvPr>
          <p:cNvSpPr txBox="1">
            <a:spLocks noGrp="1"/>
          </p:cNvSpPr>
          <p:nvPr>
            <p:ph type="title"/>
          </p:nvPr>
        </p:nvSpPr>
        <p:spPr>
          <a:xfrm>
            <a:off x="365759" y="329184"/>
            <a:ext cx="8412480" cy="1188720"/>
          </a:xfrm>
          <a:prstGeom prst="rect">
            <a:avLst/>
          </a:prstGeom>
        </p:spPr>
        <p:txBody>
          <a:bodyPr/>
          <a:lstStyle/>
          <a:p>
            <a:r>
              <a:rPr lang="en-US" dirty="0"/>
              <a:t>The cerebellum and balance</a:t>
            </a:r>
            <a:endParaRPr dirty="0"/>
          </a:p>
        </p:txBody>
      </p:sp>
      <p:sp>
        <p:nvSpPr>
          <p:cNvPr id="59" name="The nervous system is the pathway of communication involving high speed electrical signals.…">
            <a:extLst>
              <a:ext uri="{FF2B5EF4-FFF2-40B4-BE49-F238E27FC236}">
                <a16:creationId xmlns:a16="http://schemas.microsoft.com/office/drawing/2014/main" id="{9962AB89-86AC-CB71-802A-652C1F89ACBD}"/>
              </a:ext>
            </a:extLst>
          </p:cNvPr>
          <p:cNvSpPr txBox="1">
            <a:spLocks noGrp="1"/>
          </p:cNvSpPr>
          <p:nvPr>
            <p:ph type="body" idx="1"/>
          </p:nvPr>
        </p:nvSpPr>
        <p:spPr>
          <a:xfrm>
            <a:off x="224270" y="2400300"/>
            <a:ext cx="4154951" cy="3236074"/>
          </a:xfrm>
          <a:prstGeom prst="rect">
            <a:avLst/>
          </a:prstGeom>
        </p:spPr>
        <p:txBody>
          <a:bodyPr/>
          <a:lstStyle/>
          <a:p>
            <a:r>
              <a:rPr lang="en-US" dirty="0"/>
              <a:t>The cerebellum functions in balance by coordinating skeletal muscle contractions and normal muscle tone. Normal muscle tone controls posture and balance. </a:t>
            </a:r>
          </a:p>
        </p:txBody>
      </p:sp>
      <p:sp>
        <p:nvSpPr>
          <p:cNvPr id="4" name="TextBox 3">
            <a:extLst>
              <a:ext uri="{FF2B5EF4-FFF2-40B4-BE49-F238E27FC236}">
                <a16:creationId xmlns:a16="http://schemas.microsoft.com/office/drawing/2014/main" id="{9EDFD82D-63EA-10B4-5472-531B46F6CCC6}"/>
              </a:ext>
            </a:extLst>
          </p:cNvPr>
          <p:cNvSpPr txBox="1"/>
          <p:nvPr/>
        </p:nvSpPr>
        <p:spPr>
          <a:xfrm>
            <a:off x="3851315" y="5641731"/>
            <a:ext cx="4572000" cy="184666"/>
          </a:xfrm>
          <a:prstGeom prst="rect">
            <a:avLst/>
          </a:prstGeom>
          <a:noFill/>
        </p:spPr>
        <p:txBody>
          <a:bodyPr wrap="square">
            <a:spAutoFit/>
          </a:bodyPr>
          <a:lstStyle/>
          <a:p>
            <a:r>
              <a:rPr lang="en-US" sz="600" dirty="0"/>
              <a:t>https://</a:t>
            </a:r>
            <a:r>
              <a:rPr lang="en-US" sz="600" dirty="0" err="1"/>
              <a:t>www.instructables.com</a:t>
            </a:r>
            <a:r>
              <a:rPr lang="en-US" sz="600" dirty="0"/>
              <a:t>/Arduino-</a:t>
            </a:r>
            <a:r>
              <a:rPr lang="en-US" sz="600" dirty="0" err="1"/>
              <a:t>Mechanotronic</a:t>
            </a:r>
            <a:r>
              <a:rPr lang="en-US" sz="600" dirty="0"/>
              <a:t>-Human-Pain-Reflex/</a:t>
            </a:r>
          </a:p>
        </p:txBody>
      </p:sp>
      <p:pic>
        <p:nvPicPr>
          <p:cNvPr id="2" name="Picture 1">
            <a:extLst>
              <a:ext uri="{FF2B5EF4-FFF2-40B4-BE49-F238E27FC236}">
                <a16:creationId xmlns:a16="http://schemas.microsoft.com/office/drawing/2014/main" id="{311436E6-EAF6-E3B5-7193-D18379ECA4F0}"/>
              </a:ext>
            </a:extLst>
          </p:cNvPr>
          <p:cNvPicPr>
            <a:picLocks noChangeAspect="1"/>
          </p:cNvPicPr>
          <p:nvPr/>
        </p:nvPicPr>
        <p:blipFill>
          <a:blip r:embed="rId2"/>
          <a:stretch>
            <a:fillRect/>
          </a:stretch>
        </p:blipFill>
        <p:spPr>
          <a:xfrm>
            <a:off x="720685" y="5826397"/>
            <a:ext cx="7772400" cy="978159"/>
          </a:xfrm>
          <a:prstGeom prst="rect">
            <a:avLst/>
          </a:prstGeom>
          <a:ln>
            <a:solidFill>
              <a:schemeClr val="tx1"/>
            </a:solidFill>
          </a:ln>
          <a:effectLst>
            <a:outerShdw blurRad="50800" dist="38100" dir="2700000" algn="tl" rotWithShape="0">
              <a:prstClr val="black">
                <a:alpha val="40000"/>
              </a:prstClr>
            </a:outerShdw>
          </a:effectLst>
        </p:spPr>
      </p:pic>
      <p:pic>
        <p:nvPicPr>
          <p:cNvPr id="22530" name="Picture 2" descr="Cerebellum: What It Is, Function &amp; Anatomy | Descubra a emoção do jogo com  olimpia - sol de américa - vitis.sk">
            <a:extLst>
              <a:ext uri="{FF2B5EF4-FFF2-40B4-BE49-F238E27FC236}">
                <a16:creationId xmlns:a16="http://schemas.microsoft.com/office/drawing/2014/main" id="{AFDE5D7C-6A0D-8EAB-766E-87FBB3263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550" y="1662375"/>
            <a:ext cx="3658535" cy="401955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492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ineal Gland"/>
          <p:cNvSpPr txBox="1">
            <a:spLocks noGrp="1"/>
          </p:cNvSpPr>
          <p:nvPr>
            <p:ph type="title"/>
          </p:nvPr>
        </p:nvSpPr>
        <p:spPr>
          <a:xfrm>
            <a:off x="365760" y="329184"/>
            <a:ext cx="8412480" cy="1188720"/>
          </a:xfrm>
          <a:prstGeom prst="rect">
            <a:avLst/>
          </a:prstGeom>
        </p:spPr>
        <p:txBody>
          <a:bodyPr/>
          <a:lstStyle/>
          <a:p>
            <a:r>
              <a:rPr lang="en-US" dirty="0"/>
              <a:t>Modulation of Sleep patterns</a:t>
            </a:r>
            <a:endParaRPr dirty="0"/>
          </a:p>
        </p:txBody>
      </p:sp>
      <p:sp>
        <p:nvSpPr>
          <p:cNvPr id="129" name="During the hours of darkness, the pineal gland secretes melatonin.…"/>
          <p:cNvSpPr txBox="1">
            <a:spLocks noGrp="1"/>
          </p:cNvSpPr>
          <p:nvPr>
            <p:ph type="body" idx="1"/>
          </p:nvPr>
        </p:nvSpPr>
        <p:spPr>
          <a:xfrm>
            <a:off x="365760" y="2238375"/>
            <a:ext cx="4282439" cy="3529966"/>
          </a:xfrm>
          <a:prstGeom prst="rect">
            <a:avLst/>
          </a:prstGeom>
        </p:spPr>
        <p:txBody>
          <a:bodyPr/>
          <a:lstStyle/>
          <a:p>
            <a:r>
              <a:rPr lang="en-US" dirty="0"/>
              <a:t>The circadian rhythm is the body’s 24-hour cycle that regulates physical, mental, and behavioral changes within our bodies.</a:t>
            </a:r>
          </a:p>
          <a:p>
            <a:r>
              <a:rPr lang="en-US" dirty="0"/>
              <a:t>During the day, cortisol levels are high, and melatonin levels are low.</a:t>
            </a:r>
          </a:p>
          <a:p>
            <a:r>
              <a:rPr dirty="0"/>
              <a:t>During the hours of darkness,</a:t>
            </a:r>
            <a:r>
              <a:rPr lang="en-US" dirty="0"/>
              <a:t> cortisol secretion slows, and</a:t>
            </a:r>
            <a:r>
              <a:rPr dirty="0"/>
              <a:t> the pineal gland secretes melatonin.</a:t>
            </a:r>
          </a:p>
        </p:txBody>
      </p:sp>
      <p:pic>
        <p:nvPicPr>
          <p:cNvPr id="23554" name="Picture 2" descr="Pineal Gland : Structure And Function - My Endo Consult">
            <a:extLst>
              <a:ext uri="{FF2B5EF4-FFF2-40B4-BE49-F238E27FC236}">
                <a16:creationId xmlns:a16="http://schemas.microsoft.com/office/drawing/2014/main" id="{D28AC325-0067-9BFA-3C37-550935196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083" y="1600200"/>
            <a:ext cx="4053841" cy="405384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D804535-92F3-D2C8-E8EF-651D0314747B}"/>
              </a:ext>
            </a:extLst>
          </p:cNvPr>
          <p:cNvPicPr>
            <a:picLocks noChangeAspect="1"/>
          </p:cNvPicPr>
          <p:nvPr/>
        </p:nvPicPr>
        <p:blipFill>
          <a:blip r:embed="rId3"/>
          <a:stretch>
            <a:fillRect/>
          </a:stretch>
        </p:blipFill>
        <p:spPr>
          <a:xfrm>
            <a:off x="685800" y="5835016"/>
            <a:ext cx="7772400" cy="969346"/>
          </a:xfrm>
          <a:prstGeom prst="rect">
            <a:avLst/>
          </a:prstGeom>
          <a:ln>
            <a:solidFill>
              <a:schemeClr val="tx1"/>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9272FEEB-8B12-6539-10FD-6DC5C450B245}"/>
              </a:ext>
            </a:extLst>
          </p:cNvPr>
          <p:cNvSpPr txBox="1"/>
          <p:nvPr/>
        </p:nvSpPr>
        <p:spPr>
          <a:xfrm>
            <a:off x="4781550" y="5617013"/>
            <a:ext cx="4143374" cy="184666"/>
          </a:xfrm>
          <a:prstGeom prst="rect">
            <a:avLst/>
          </a:prstGeom>
          <a:noFill/>
        </p:spPr>
        <p:txBody>
          <a:bodyPr wrap="square">
            <a:spAutoFit/>
          </a:bodyPr>
          <a:lstStyle/>
          <a:p>
            <a:r>
              <a:rPr lang="en-US" sz="600" dirty="0"/>
              <a:t>https://</a:t>
            </a:r>
            <a:r>
              <a:rPr lang="en-US" sz="600" dirty="0" err="1"/>
              <a:t>myendoconsult.com</a:t>
            </a:r>
            <a:r>
              <a:rPr lang="en-US" sz="600" dirty="0"/>
              <a:t>/learn/pineal-gland/</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69DB5-EA74-4F21-0D8A-27A88973A8AC}"/>
            </a:ext>
          </a:extLst>
        </p:cNvPr>
        <p:cNvGrpSpPr/>
        <p:nvPr/>
      </p:nvGrpSpPr>
      <p:grpSpPr>
        <a:xfrm>
          <a:off x="0" y="0"/>
          <a:ext cx="0" cy="0"/>
          <a:chOff x="0" y="0"/>
          <a:chExt cx="0" cy="0"/>
        </a:xfrm>
      </p:grpSpPr>
      <p:sp>
        <p:nvSpPr>
          <p:cNvPr id="128" name="Pineal Gland">
            <a:extLst>
              <a:ext uri="{FF2B5EF4-FFF2-40B4-BE49-F238E27FC236}">
                <a16:creationId xmlns:a16="http://schemas.microsoft.com/office/drawing/2014/main" id="{70AD5004-20E9-CE09-B40A-BE61995EE9FD}"/>
              </a:ext>
            </a:extLst>
          </p:cNvPr>
          <p:cNvSpPr txBox="1">
            <a:spLocks noGrp="1"/>
          </p:cNvSpPr>
          <p:nvPr>
            <p:ph type="title"/>
          </p:nvPr>
        </p:nvSpPr>
        <p:spPr>
          <a:xfrm>
            <a:off x="365760" y="329184"/>
            <a:ext cx="8412480" cy="1188720"/>
          </a:xfrm>
          <a:prstGeom prst="rect">
            <a:avLst/>
          </a:prstGeom>
        </p:spPr>
        <p:txBody>
          <a:bodyPr/>
          <a:lstStyle/>
          <a:p>
            <a:r>
              <a:rPr lang="en-US" dirty="0"/>
              <a:t>The pineal gland</a:t>
            </a:r>
            <a:endParaRPr dirty="0"/>
          </a:p>
        </p:txBody>
      </p:sp>
      <p:sp>
        <p:nvSpPr>
          <p:cNvPr id="129" name="During the hours of darkness, the pineal gland secretes melatonin.…">
            <a:extLst>
              <a:ext uri="{FF2B5EF4-FFF2-40B4-BE49-F238E27FC236}">
                <a16:creationId xmlns:a16="http://schemas.microsoft.com/office/drawing/2014/main" id="{ED471872-83E7-EC4E-2550-11831BB752EF}"/>
              </a:ext>
            </a:extLst>
          </p:cNvPr>
          <p:cNvSpPr txBox="1">
            <a:spLocks noGrp="1"/>
          </p:cNvSpPr>
          <p:nvPr>
            <p:ph type="body" idx="1"/>
          </p:nvPr>
        </p:nvSpPr>
        <p:spPr>
          <a:xfrm>
            <a:off x="251460" y="1924050"/>
            <a:ext cx="4206240" cy="4053841"/>
          </a:xfrm>
          <a:prstGeom prst="rect">
            <a:avLst/>
          </a:prstGeom>
        </p:spPr>
        <p:txBody>
          <a:bodyPr/>
          <a:lstStyle/>
          <a:p>
            <a:r>
              <a:rPr lang="en-US" dirty="0"/>
              <a:t>As light levels decrease, that information is relayed in the form of action potentials from the retinal cells to superchiasmatic nucleus in the hypothalamus.</a:t>
            </a:r>
          </a:p>
          <a:p>
            <a:r>
              <a:rPr lang="en-US" dirty="0"/>
              <a:t>The information is then relayed to the pineal gland which controls the release of melatonin.</a:t>
            </a:r>
          </a:p>
          <a:p>
            <a:r>
              <a:rPr dirty="0"/>
              <a:t>Melatonin is involved in controlling circadian rhythms.</a:t>
            </a:r>
          </a:p>
          <a:p>
            <a:r>
              <a:rPr dirty="0"/>
              <a:t>It regulates </a:t>
            </a:r>
            <a:r>
              <a:rPr lang="en-US" dirty="0"/>
              <a:t>metabolism, </a:t>
            </a:r>
            <a:r>
              <a:rPr u="sng" dirty="0"/>
              <a:t>sleep/wake</a:t>
            </a:r>
            <a:r>
              <a:rPr dirty="0"/>
              <a:t> cycles, mood, </a:t>
            </a:r>
            <a:r>
              <a:rPr lang="en-US" dirty="0"/>
              <a:t>body temperature</a:t>
            </a:r>
            <a:r>
              <a:rPr dirty="0"/>
              <a:t>.</a:t>
            </a:r>
          </a:p>
        </p:txBody>
      </p:sp>
      <p:pic>
        <p:nvPicPr>
          <p:cNvPr id="24578" name="Picture 2">
            <a:extLst>
              <a:ext uri="{FF2B5EF4-FFF2-40B4-BE49-F238E27FC236}">
                <a16:creationId xmlns:a16="http://schemas.microsoft.com/office/drawing/2014/main" id="{FA6BFD23-060E-7160-786A-0180313B7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2135664"/>
            <a:ext cx="4571999" cy="321151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6244CA-C4B9-FFBA-9A29-2E0FEBBB1564}"/>
              </a:ext>
            </a:extLst>
          </p:cNvPr>
          <p:cNvSpPr txBox="1"/>
          <p:nvPr/>
        </p:nvSpPr>
        <p:spPr>
          <a:xfrm>
            <a:off x="4381500" y="5347176"/>
            <a:ext cx="2857500" cy="184666"/>
          </a:xfrm>
          <a:prstGeom prst="rect">
            <a:avLst/>
          </a:prstGeom>
          <a:noFill/>
        </p:spPr>
        <p:txBody>
          <a:bodyPr wrap="square">
            <a:spAutoFit/>
          </a:bodyPr>
          <a:lstStyle/>
          <a:p>
            <a:r>
              <a:rPr lang="en-US" sz="600" dirty="0"/>
              <a:t>https://</a:t>
            </a:r>
            <a:r>
              <a:rPr lang="en-US" sz="600" dirty="0" err="1"/>
              <a:t>myendoconsult.com</a:t>
            </a:r>
            <a:r>
              <a:rPr lang="en-US" sz="600" dirty="0"/>
              <a:t>/learn/pineal-gland/</a:t>
            </a:r>
          </a:p>
        </p:txBody>
      </p:sp>
    </p:spTree>
    <p:extLst>
      <p:ext uri="{BB962C8B-B14F-4D97-AF65-F5344CB8AC3E}">
        <p14:creationId xmlns:p14="http://schemas.microsoft.com/office/powerpoint/2010/main" val="10026497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125B-A77F-A865-B3E0-6D713431F3CC}"/>
            </a:ext>
          </a:extLst>
        </p:cNvPr>
        <p:cNvGrpSpPr/>
        <p:nvPr/>
      </p:nvGrpSpPr>
      <p:grpSpPr>
        <a:xfrm>
          <a:off x="0" y="0"/>
          <a:ext cx="0" cy="0"/>
          <a:chOff x="0" y="0"/>
          <a:chExt cx="0" cy="0"/>
        </a:xfrm>
      </p:grpSpPr>
      <p:sp>
        <p:nvSpPr>
          <p:cNvPr id="128" name="Pineal Gland">
            <a:extLst>
              <a:ext uri="{FF2B5EF4-FFF2-40B4-BE49-F238E27FC236}">
                <a16:creationId xmlns:a16="http://schemas.microsoft.com/office/drawing/2014/main" id="{61665AE9-AFCF-5AB9-5A7B-B9E94E9E282A}"/>
              </a:ext>
            </a:extLst>
          </p:cNvPr>
          <p:cNvSpPr txBox="1">
            <a:spLocks noGrp="1"/>
          </p:cNvSpPr>
          <p:nvPr>
            <p:ph type="title"/>
          </p:nvPr>
        </p:nvSpPr>
        <p:spPr>
          <a:xfrm>
            <a:off x="365760" y="329184"/>
            <a:ext cx="8412480" cy="1188720"/>
          </a:xfrm>
          <a:prstGeom prst="rect">
            <a:avLst/>
          </a:prstGeom>
        </p:spPr>
        <p:txBody>
          <a:bodyPr/>
          <a:lstStyle/>
          <a:p>
            <a:r>
              <a:rPr lang="en-US" dirty="0"/>
              <a:t>The Hypothalamus and pituitary gland</a:t>
            </a:r>
            <a:endParaRPr dirty="0"/>
          </a:p>
        </p:txBody>
      </p:sp>
      <p:sp>
        <p:nvSpPr>
          <p:cNvPr id="129" name="During the hours of darkness, the pineal gland secretes melatonin.…">
            <a:extLst>
              <a:ext uri="{FF2B5EF4-FFF2-40B4-BE49-F238E27FC236}">
                <a16:creationId xmlns:a16="http://schemas.microsoft.com/office/drawing/2014/main" id="{B3F1A42F-9C30-98AF-1094-D6ED5A080B41}"/>
              </a:ext>
            </a:extLst>
          </p:cNvPr>
          <p:cNvSpPr txBox="1">
            <a:spLocks noGrp="1"/>
          </p:cNvSpPr>
          <p:nvPr>
            <p:ph type="body" idx="1"/>
          </p:nvPr>
        </p:nvSpPr>
        <p:spPr>
          <a:xfrm>
            <a:off x="251460" y="1924050"/>
            <a:ext cx="4206240" cy="4053841"/>
          </a:xfrm>
          <a:prstGeom prst="rect">
            <a:avLst/>
          </a:prstGeom>
        </p:spPr>
        <p:txBody>
          <a:bodyPr/>
          <a:lstStyle/>
          <a:p>
            <a:r>
              <a:rPr lang="en-US" dirty="0"/>
              <a:t>The hypothalamus and pituitary gland work together to control many functions within the body.</a:t>
            </a:r>
          </a:p>
          <a:p>
            <a:r>
              <a:rPr lang="en-US" dirty="0"/>
              <a:t>The hypothalamus is located at the base of the brain and is involved in regulating body temperature, blood pressure, heart rate, sleep, appetite, and water balance.</a:t>
            </a:r>
          </a:p>
          <a:p>
            <a:r>
              <a:rPr lang="en-US" dirty="0"/>
              <a:t>The pituitary gland is a pea-sized organ located at the base of the brain and controls may endocrine functions.</a:t>
            </a:r>
          </a:p>
          <a:p>
            <a:r>
              <a:rPr lang="en-US" dirty="0"/>
              <a:t>It produces many hormones that control vital aspects of homeostasis.</a:t>
            </a:r>
            <a:endParaRPr dirty="0"/>
          </a:p>
        </p:txBody>
      </p:sp>
      <p:sp>
        <p:nvSpPr>
          <p:cNvPr id="5" name="TextBox 4">
            <a:extLst>
              <a:ext uri="{FF2B5EF4-FFF2-40B4-BE49-F238E27FC236}">
                <a16:creationId xmlns:a16="http://schemas.microsoft.com/office/drawing/2014/main" id="{EEEDD62C-3C38-4B84-DC56-A90D345EFB32}"/>
              </a:ext>
            </a:extLst>
          </p:cNvPr>
          <p:cNvSpPr txBox="1"/>
          <p:nvPr/>
        </p:nvSpPr>
        <p:spPr>
          <a:xfrm>
            <a:off x="4372707" y="4901127"/>
            <a:ext cx="3083169" cy="184666"/>
          </a:xfrm>
          <a:prstGeom prst="rect">
            <a:avLst/>
          </a:prstGeom>
          <a:noFill/>
        </p:spPr>
        <p:txBody>
          <a:bodyPr wrap="square">
            <a:spAutoFit/>
          </a:bodyPr>
          <a:lstStyle/>
          <a:p>
            <a:r>
              <a:rPr lang="en-US" sz="600" dirty="0"/>
              <a:t>https://</a:t>
            </a:r>
            <a:r>
              <a:rPr lang="en-US" sz="600" dirty="0" err="1"/>
              <a:t>courses.lumenlearning.com</a:t>
            </a:r>
            <a:r>
              <a:rPr lang="en-US" sz="600" dirty="0"/>
              <a:t>/suny-ap2/chapter/the-pituitary-gland-and-hypothalamus/</a:t>
            </a:r>
          </a:p>
        </p:txBody>
      </p:sp>
      <p:pic>
        <p:nvPicPr>
          <p:cNvPr id="25602" name="Picture 2" descr="This illustration shows the hypothalamus-pituitary complex, which is located at the base of the brain and shown here from a lateral view. The hypothalamus lies inferior and anterior to the thalamus, which is sits atop the brainstem. The hypothalamus connects to the pituitary gland by the stalk-like infundibulum. The pituitary gland looks like a sac containing two balls hanging from the infundibulum. The “balls” are the anterior and posterior lobes of the pituitary. Each lobe secretes different hormones in response to signals from the hypothalamus.">
            <a:extLst>
              <a:ext uri="{FF2B5EF4-FFF2-40B4-BE49-F238E27FC236}">
                <a16:creationId xmlns:a16="http://schemas.microsoft.com/office/drawing/2014/main" id="{38569A91-F508-F48A-D264-74277BAC2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2242970"/>
            <a:ext cx="4577275" cy="265815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1A87619-FBCC-E549-0D27-36429F96E31C}"/>
              </a:ext>
            </a:extLst>
          </p:cNvPr>
          <p:cNvPicPr>
            <a:picLocks noChangeAspect="1"/>
          </p:cNvPicPr>
          <p:nvPr/>
        </p:nvPicPr>
        <p:blipFill>
          <a:blip r:embed="rId3"/>
          <a:stretch>
            <a:fillRect/>
          </a:stretch>
        </p:blipFill>
        <p:spPr>
          <a:xfrm>
            <a:off x="685800" y="5733611"/>
            <a:ext cx="7772400" cy="96934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322075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E6B07-DE72-8BAA-4615-DBDF8A34B890}"/>
            </a:ext>
          </a:extLst>
        </p:cNvPr>
        <p:cNvGrpSpPr/>
        <p:nvPr/>
      </p:nvGrpSpPr>
      <p:grpSpPr>
        <a:xfrm>
          <a:off x="0" y="0"/>
          <a:ext cx="0" cy="0"/>
          <a:chOff x="0" y="0"/>
          <a:chExt cx="0" cy="0"/>
        </a:xfrm>
      </p:grpSpPr>
      <p:sp>
        <p:nvSpPr>
          <p:cNvPr id="128" name="Pineal Gland">
            <a:extLst>
              <a:ext uri="{FF2B5EF4-FFF2-40B4-BE49-F238E27FC236}">
                <a16:creationId xmlns:a16="http://schemas.microsoft.com/office/drawing/2014/main" id="{3371CB1C-3D48-7790-D67C-52ADDB098688}"/>
              </a:ext>
            </a:extLst>
          </p:cNvPr>
          <p:cNvSpPr txBox="1">
            <a:spLocks noGrp="1"/>
          </p:cNvSpPr>
          <p:nvPr>
            <p:ph type="title"/>
          </p:nvPr>
        </p:nvSpPr>
        <p:spPr>
          <a:xfrm>
            <a:off x="365760" y="329184"/>
            <a:ext cx="8412480" cy="1188720"/>
          </a:xfrm>
          <a:prstGeom prst="rect">
            <a:avLst/>
          </a:prstGeom>
        </p:spPr>
        <p:txBody>
          <a:bodyPr/>
          <a:lstStyle/>
          <a:p>
            <a:r>
              <a:rPr lang="en-US" dirty="0"/>
              <a:t>The Hypothalamus and pituitary gland</a:t>
            </a:r>
            <a:endParaRPr dirty="0"/>
          </a:p>
        </p:txBody>
      </p:sp>
      <p:sp>
        <p:nvSpPr>
          <p:cNvPr id="129" name="During the hours of darkness, the pineal gland secretes melatonin.…">
            <a:extLst>
              <a:ext uri="{FF2B5EF4-FFF2-40B4-BE49-F238E27FC236}">
                <a16:creationId xmlns:a16="http://schemas.microsoft.com/office/drawing/2014/main" id="{EFBC9737-4322-B69E-853D-D0AFA14999C9}"/>
              </a:ext>
            </a:extLst>
          </p:cNvPr>
          <p:cNvSpPr txBox="1">
            <a:spLocks noGrp="1"/>
          </p:cNvSpPr>
          <p:nvPr>
            <p:ph type="body" idx="1"/>
          </p:nvPr>
        </p:nvSpPr>
        <p:spPr>
          <a:xfrm>
            <a:off x="251460" y="1924050"/>
            <a:ext cx="4206240" cy="4053841"/>
          </a:xfrm>
          <a:prstGeom prst="rect">
            <a:avLst/>
          </a:prstGeom>
        </p:spPr>
        <p:txBody>
          <a:bodyPr/>
          <a:lstStyle/>
          <a:p>
            <a:r>
              <a:rPr lang="en-US" dirty="0"/>
              <a:t>The hypothalamus and pituitary gland are connected by a stalk of blood vessels and nerves called the infundibulum which serves as a communication port.</a:t>
            </a:r>
          </a:p>
        </p:txBody>
      </p:sp>
      <p:sp>
        <p:nvSpPr>
          <p:cNvPr id="5" name="TextBox 4">
            <a:extLst>
              <a:ext uri="{FF2B5EF4-FFF2-40B4-BE49-F238E27FC236}">
                <a16:creationId xmlns:a16="http://schemas.microsoft.com/office/drawing/2014/main" id="{C16BAC0E-A1F6-F720-9060-BE92AB7281C0}"/>
              </a:ext>
            </a:extLst>
          </p:cNvPr>
          <p:cNvSpPr txBox="1"/>
          <p:nvPr/>
        </p:nvSpPr>
        <p:spPr>
          <a:xfrm>
            <a:off x="4396154" y="5693300"/>
            <a:ext cx="3083169" cy="184666"/>
          </a:xfrm>
          <a:prstGeom prst="rect">
            <a:avLst/>
          </a:prstGeom>
          <a:noFill/>
        </p:spPr>
        <p:txBody>
          <a:bodyPr wrap="square">
            <a:spAutoFit/>
          </a:bodyPr>
          <a:lstStyle/>
          <a:p>
            <a:r>
              <a:rPr lang="en-US" sz="600" dirty="0"/>
              <a:t>https://</a:t>
            </a:r>
            <a:r>
              <a:rPr lang="en-US" sz="600" dirty="0" err="1"/>
              <a:t>courses.lumenlearning.com</a:t>
            </a:r>
            <a:r>
              <a:rPr lang="en-US" sz="600" dirty="0"/>
              <a:t>/suny-ap2/chapter/the-pituitary-gland-and-hypothalamus/</a:t>
            </a:r>
          </a:p>
        </p:txBody>
      </p:sp>
      <p:pic>
        <p:nvPicPr>
          <p:cNvPr id="26626" name="Picture 2" descr="This illustration zooms in on the hypothalamus and the attached pituitary gland. The posterior pituitary is highlighted. Two nuclei in the hypothalamus contain neurosecretory cells that release different hormones. The neurosecretory cells of the paraventricular nucleus release oxytocin (OT) while the neurosecretory cells of the supraoptic nucleus release anti-diuretic hormone (ADH). The neurosecretory cells stretch down the infundibulum into the posterior pituitary. The tube-like extensions of the neurosecretory cells within the infundibulum are labeled the hypothalamophypophyseal tracts. These tracts connect with a web-like network of blood vessels in the posterior pituitary called the capillary plexus. From the capillary plexus, the posterior pituitary secretes the OT or ADH into a single vein that exits the pituitary.">
            <a:extLst>
              <a:ext uri="{FF2B5EF4-FFF2-40B4-BE49-F238E27FC236}">
                <a16:creationId xmlns:a16="http://schemas.microsoft.com/office/drawing/2014/main" id="{31AED76F-67C7-127A-CA2F-92B26E00B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2083771"/>
            <a:ext cx="4434840" cy="358169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69852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7C4F5-F0DD-EF63-CCD4-A96BB35D7114}"/>
            </a:ext>
          </a:extLst>
        </p:cNvPr>
        <p:cNvGrpSpPr/>
        <p:nvPr/>
      </p:nvGrpSpPr>
      <p:grpSpPr>
        <a:xfrm>
          <a:off x="0" y="0"/>
          <a:ext cx="0" cy="0"/>
          <a:chOff x="0" y="0"/>
          <a:chExt cx="0" cy="0"/>
        </a:xfrm>
      </p:grpSpPr>
      <p:sp>
        <p:nvSpPr>
          <p:cNvPr id="128" name="Pineal Gland">
            <a:extLst>
              <a:ext uri="{FF2B5EF4-FFF2-40B4-BE49-F238E27FC236}">
                <a16:creationId xmlns:a16="http://schemas.microsoft.com/office/drawing/2014/main" id="{64564592-66E5-804E-7260-767906872191}"/>
              </a:ext>
            </a:extLst>
          </p:cNvPr>
          <p:cNvSpPr txBox="1">
            <a:spLocks noGrp="1"/>
          </p:cNvSpPr>
          <p:nvPr>
            <p:ph type="title"/>
          </p:nvPr>
        </p:nvSpPr>
        <p:spPr>
          <a:xfrm>
            <a:off x="365760" y="329184"/>
            <a:ext cx="8412480" cy="1188720"/>
          </a:xfrm>
          <a:prstGeom prst="rect">
            <a:avLst/>
          </a:prstGeom>
        </p:spPr>
        <p:txBody>
          <a:bodyPr/>
          <a:lstStyle/>
          <a:p>
            <a:r>
              <a:rPr lang="en-US" dirty="0"/>
              <a:t>The Hypothalamus and pituitary gland</a:t>
            </a:r>
            <a:endParaRPr dirty="0"/>
          </a:p>
        </p:txBody>
      </p:sp>
      <p:sp>
        <p:nvSpPr>
          <p:cNvPr id="129" name="During the hours of darkness, the pineal gland secretes melatonin.…">
            <a:extLst>
              <a:ext uri="{FF2B5EF4-FFF2-40B4-BE49-F238E27FC236}">
                <a16:creationId xmlns:a16="http://schemas.microsoft.com/office/drawing/2014/main" id="{F2742346-12BB-5293-CF29-10ED13F1BEF3}"/>
              </a:ext>
            </a:extLst>
          </p:cNvPr>
          <p:cNvSpPr txBox="1">
            <a:spLocks noGrp="1"/>
          </p:cNvSpPr>
          <p:nvPr>
            <p:ph type="body" idx="1"/>
          </p:nvPr>
        </p:nvSpPr>
        <p:spPr>
          <a:xfrm>
            <a:off x="251460" y="1924050"/>
            <a:ext cx="4320540" cy="4787835"/>
          </a:xfrm>
          <a:prstGeom prst="rect">
            <a:avLst/>
          </a:prstGeom>
        </p:spPr>
        <p:txBody>
          <a:bodyPr>
            <a:normAutofit/>
          </a:bodyPr>
          <a:lstStyle/>
          <a:p>
            <a:r>
              <a:rPr lang="en-US" dirty="0"/>
              <a:t>The hypothalamus communicates with the pituitary gland using hormones and nerve impulses. </a:t>
            </a:r>
          </a:p>
          <a:p>
            <a:r>
              <a:rPr lang="en-US" dirty="0"/>
              <a:t>Some common examples:</a:t>
            </a:r>
          </a:p>
          <a:p>
            <a:pPr lvl="1"/>
            <a:r>
              <a:rPr lang="en-US" dirty="0"/>
              <a:t>ADH is made by the hypothalamus and stored in the posterior pituitary.</a:t>
            </a:r>
          </a:p>
          <a:p>
            <a:pPr lvl="1"/>
            <a:r>
              <a:rPr lang="en-US" dirty="0"/>
              <a:t>Gonadotropin releasing hormones stimulate the pituitary to release LH and FSH.</a:t>
            </a:r>
          </a:p>
          <a:p>
            <a:pPr lvl="1"/>
            <a:r>
              <a:rPr lang="en-US" dirty="0"/>
              <a:t>Thyroid releasing hormone causes the pituitary to release TSH to stimulate the thyroid and control metabolism.</a:t>
            </a:r>
          </a:p>
          <a:p>
            <a:pPr lvl="1"/>
            <a:r>
              <a:rPr lang="en-US" dirty="0"/>
              <a:t>Corticotropin releasing hormone stimulates the pituitary gland to release ACTH which then works on the adrenal glands to regulate metabolism.</a:t>
            </a:r>
          </a:p>
          <a:p>
            <a:endParaRPr lang="en-US" dirty="0"/>
          </a:p>
          <a:p>
            <a:endParaRPr dirty="0"/>
          </a:p>
        </p:txBody>
      </p:sp>
      <p:sp>
        <p:nvSpPr>
          <p:cNvPr id="5" name="TextBox 4">
            <a:extLst>
              <a:ext uri="{FF2B5EF4-FFF2-40B4-BE49-F238E27FC236}">
                <a16:creationId xmlns:a16="http://schemas.microsoft.com/office/drawing/2014/main" id="{02837B3E-87F1-C5A6-B430-2762C0D69C45}"/>
              </a:ext>
            </a:extLst>
          </p:cNvPr>
          <p:cNvSpPr txBox="1"/>
          <p:nvPr/>
        </p:nvSpPr>
        <p:spPr>
          <a:xfrm>
            <a:off x="4572000" y="6450458"/>
            <a:ext cx="3083169" cy="184666"/>
          </a:xfrm>
          <a:prstGeom prst="rect">
            <a:avLst/>
          </a:prstGeom>
          <a:noFill/>
        </p:spPr>
        <p:txBody>
          <a:bodyPr wrap="square">
            <a:spAutoFit/>
          </a:bodyPr>
          <a:lstStyle/>
          <a:p>
            <a:r>
              <a:rPr lang="en-US" sz="600" dirty="0"/>
              <a:t>https://</a:t>
            </a:r>
            <a:r>
              <a:rPr lang="en-US" sz="600" dirty="0" err="1"/>
              <a:t>courses.lumenlearning.com</a:t>
            </a:r>
            <a:r>
              <a:rPr lang="en-US" sz="600" dirty="0"/>
              <a:t>/suny-ap2/chapter/the-pituitary-gland-and-hypothalamus/</a:t>
            </a:r>
          </a:p>
        </p:txBody>
      </p:sp>
      <p:pic>
        <p:nvPicPr>
          <p:cNvPr id="26628" name="Picture 4" descr="These two diagrammatic tables show the major pituitary hormones, their releasing hormone from the hypothalamus, their target organs, and their effects. The top part of the diagram shows the posterior pituitary hormones. ADH is produced by the hypothalamus and stored in the posterior pituitary. The targets of ADH are the kidneys, sweat glands and circulatory system, as this hormone affects water balance. OT is produced by the posterior pituitary and has no releasing hormone. Its target is the female reproductive system, as this hormone triggers uterine contractions during childbirth. The anterior pituitary hormones are listed in the lower diagram. The release of LH by the anterior pituitary is triggered by the release of GNRH from the hypothalamus. The target of LH is the reproductive system, as this hormone stimulates the production of sex hormones by the gonads. The release of FSH by the anterior pituitary is triggered by the release of GNRH from the hypothalamus. The target of FSH is the reproductive system, as this hormone stimulates the production of sperm and eggs. The release of TSH by the anterior pituitary is triggered by the release of TRH from the hypothalamus. The target of TSH is the thyroid gland, as this hormone stimulates the release of thyroid hormone (TH). TH regulates metabolism. The release of PRL by the anterior pituitary is triggered by the release of PRH and inhibited by the release of PIH from the hypothalamus. The target of PRL is the mammary glands, as this hormone promotes milk production. The release of GH by the anterior pituitary is triggered by the release of GHRH and inhibited by the release of GHIH from the hypothalamus. The targets of GH are the liver, bones and muscles, as it induces its targets to produce insulin-like growth factors (IGH), as this hormone stimulates body growth and a higher metabolic rate. The release of ACTH by the anterior pituitary is triggered by the release of CRH from the hypothalamus. The targets of ACTH are the adrenal glands, as this hormone induces its targets to produce glucocorticoids, which regulate metabolism and the stress response.">
            <a:extLst>
              <a:ext uri="{FF2B5EF4-FFF2-40B4-BE49-F238E27FC236}">
                <a16:creationId xmlns:a16="http://schemas.microsoft.com/office/drawing/2014/main" id="{2A95E8C8-B6FE-5AA3-EB74-0E637F559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2" y="1924050"/>
            <a:ext cx="4277036" cy="452640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6643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70944-7B81-FF9B-E805-6B47F4E1AFEA}"/>
            </a:ext>
          </a:extLst>
        </p:cNvPr>
        <p:cNvGrpSpPr/>
        <p:nvPr/>
      </p:nvGrpSpPr>
      <p:grpSpPr>
        <a:xfrm>
          <a:off x="0" y="0"/>
          <a:ext cx="0" cy="0"/>
          <a:chOff x="0" y="0"/>
          <a:chExt cx="0" cy="0"/>
        </a:xfrm>
      </p:grpSpPr>
      <p:sp>
        <p:nvSpPr>
          <p:cNvPr id="128" name="Pineal Gland">
            <a:extLst>
              <a:ext uri="{FF2B5EF4-FFF2-40B4-BE49-F238E27FC236}">
                <a16:creationId xmlns:a16="http://schemas.microsoft.com/office/drawing/2014/main" id="{1F486005-7B0C-6C74-7383-7730C18AFDD3}"/>
              </a:ext>
            </a:extLst>
          </p:cNvPr>
          <p:cNvSpPr txBox="1">
            <a:spLocks noGrp="1"/>
          </p:cNvSpPr>
          <p:nvPr>
            <p:ph type="title"/>
          </p:nvPr>
        </p:nvSpPr>
        <p:spPr>
          <a:xfrm>
            <a:off x="365760" y="329184"/>
            <a:ext cx="8412480" cy="1188720"/>
          </a:xfrm>
          <a:prstGeom prst="rect">
            <a:avLst/>
          </a:prstGeom>
        </p:spPr>
        <p:txBody>
          <a:bodyPr/>
          <a:lstStyle/>
          <a:p>
            <a:r>
              <a:rPr lang="en-US" dirty="0"/>
              <a:t>Peristalsis</a:t>
            </a:r>
            <a:endParaRPr dirty="0"/>
          </a:p>
        </p:txBody>
      </p:sp>
      <p:sp>
        <p:nvSpPr>
          <p:cNvPr id="129" name="During the hours of darkness, the pineal gland secretes melatonin.…">
            <a:extLst>
              <a:ext uri="{FF2B5EF4-FFF2-40B4-BE49-F238E27FC236}">
                <a16:creationId xmlns:a16="http://schemas.microsoft.com/office/drawing/2014/main" id="{73AE9B22-DD15-36EC-8989-D9E1BE32808C}"/>
              </a:ext>
            </a:extLst>
          </p:cNvPr>
          <p:cNvSpPr txBox="1">
            <a:spLocks noGrp="1"/>
          </p:cNvSpPr>
          <p:nvPr>
            <p:ph type="body" idx="1"/>
          </p:nvPr>
        </p:nvSpPr>
        <p:spPr>
          <a:xfrm>
            <a:off x="251460" y="2234153"/>
            <a:ext cx="5074684" cy="4477732"/>
          </a:xfrm>
          <a:prstGeom prst="rect">
            <a:avLst/>
          </a:prstGeom>
        </p:spPr>
        <p:txBody>
          <a:bodyPr>
            <a:normAutofit/>
          </a:bodyPr>
          <a:lstStyle/>
          <a:p>
            <a:r>
              <a:rPr lang="en-US" dirty="0"/>
              <a:t>The involuntary movement of food through the digestive system is called peristalsis.</a:t>
            </a:r>
          </a:p>
          <a:p>
            <a:r>
              <a:rPr lang="en-US" dirty="0"/>
              <a:t>You voluntarily ingest food and swallow it.  You also can voluntarily control the release of waste when you go to the bathroom.</a:t>
            </a:r>
          </a:p>
        </p:txBody>
      </p:sp>
      <p:sp>
        <p:nvSpPr>
          <p:cNvPr id="5" name="TextBox 4">
            <a:extLst>
              <a:ext uri="{FF2B5EF4-FFF2-40B4-BE49-F238E27FC236}">
                <a16:creationId xmlns:a16="http://schemas.microsoft.com/office/drawing/2014/main" id="{A676499E-C5A6-BB0B-3810-882AF6BA72D1}"/>
              </a:ext>
            </a:extLst>
          </p:cNvPr>
          <p:cNvSpPr txBox="1"/>
          <p:nvPr/>
        </p:nvSpPr>
        <p:spPr>
          <a:xfrm>
            <a:off x="4817097" y="6619552"/>
            <a:ext cx="3083169" cy="184666"/>
          </a:xfrm>
          <a:prstGeom prst="rect">
            <a:avLst/>
          </a:prstGeom>
          <a:noFill/>
        </p:spPr>
        <p:txBody>
          <a:bodyPr wrap="square">
            <a:spAutoFit/>
          </a:bodyPr>
          <a:lstStyle/>
          <a:p>
            <a:r>
              <a:rPr lang="en-US" sz="600" dirty="0"/>
              <a:t>https://</a:t>
            </a:r>
            <a:r>
              <a:rPr lang="en-US" sz="600" dirty="0" err="1"/>
              <a:t>www.dreamstime.com</a:t>
            </a:r>
            <a:r>
              <a:rPr lang="en-US" sz="600" dirty="0"/>
              <a:t>/illustration/enteric-nervous-</a:t>
            </a:r>
            <a:r>
              <a:rPr lang="en-US" sz="600" dirty="0" err="1"/>
              <a:t>system.html</a:t>
            </a:r>
            <a:endParaRPr lang="en-US" sz="600" dirty="0"/>
          </a:p>
        </p:txBody>
      </p:sp>
      <p:pic>
        <p:nvPicPr>
          <p:cNvPr id="28676" name="Picture 4" descr="Peristalsis - Wikipedia">
            <a:extLst>
              <a:ext uri="{FF2B5EF4-FFF2-40B4-BE49-F238E27FC236}">
                <a16:creationId xmlns:a16="http://schemas.microsoft.com/office/drawing/2014/main" id="{59684E1D-8CE9-3730-6D73-B186EC242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287" y="1637311"/>
            <a:ext cx="2989253" cy="489150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19654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67198-9DBA-5D8C-2B4B-467D3B74F4C0}"/>
            </a:ext>
          </a:extLst>
        </p:cNvPr>
        <p:cNvGrpSpPr/>
        <p:nvPr/>
      </p:nvGrpSpPr>
      <p:grpSpPr>
        <a:xfrm>
          <a:off x="0" y="0"/>
          <a:ext cx="0" cy="0"/>
          <a:chOff x="0" y="0"/>
          <a:chExt cx="0" cy="0"/>
        </a:xfrm>
      </p:grpSpPr>
      <p:sp>
        <p:nvSpPr>
          <p:cNvPr id="128" name="Pineal Gland">
            <a:extLst>
              <a:ext uri="{FF2B5EF4-FFF2-40B4-BE49-F238E27FC236}">
                <a16:creationId xmlns:a16="http://schemas.microsoft.com/office/drawing/2014/main" id="{EA11A6DF-77D5-EF5E-42C3-456A4D946249}"/>
              </a:ext>
            </a:extLst>
          </p:cNvPr>
          <p:cNvSpPr txBox="1">
            <a:spLocks noGrp="1"/>
          </p:cNvSpPr>
          <p:nvPr>
            <p:ph type="title"/>
          </p:nvPr>
        </p:nvSpPr>
        <p:spPr>
          <a:xfrm>
            <a:off x="365760" y="329184"/>
            <a:ext cx="8412480" cy="1188720"/>
          </a:xfrm>
          <a:prstGeom prst="rect">
            <a:avLst/>
          </a:prstGeom>
        </p:spPr>
        <p:txBody>
          <a:bodyPr/>
          <a:lstStyle/>
          <a:p>
            <a:r>
              <a:rPr lang="en-US" dirty="0"/>
              <a:t>Peristalsis</a:t>
            </a:r>
            <a:endParaRPr dirty="0"/>
          </a:p>
        </p:txBody>
      </p:sp>
      <p:sp>
        <p:nvSpPr>
          <p:cNvPr id="129" name="During the hours of darkness, the pineal gland secretes melatonin.…">
            <a:extLst>
              <a:ext uri="{FF2B5EF4-FFF2-40B4-BE49-F238E27FC236}">
                <a16:creationId xmlns:a16="http://schemas.microsoft.com/office/drawing/2014/main" id="{D0E3BA94-8BBF-AE3F-437C-B9E5E09184C9}"/>
              </a:ext>
            </a:extLst>
          </p:cNvPr>
          <p:cNvSpPr txBox="1">
            <a:spLocks noGrp="1"/>
          </p:cNvSpPr>
          <p:nvPr>
            <p:ph type="body" idx="1"/>
          </p:nvPr>
        </p:nvSpPr>
        <p:spPr>
          <a:xfrm>
            <a:off x="251460" y="1924050"/>
            <a:ext cx="4565637" cy="4787835"/>
          </a:xfrm>
          <a:prstGeom prst="rect">
            <a:avLst/>
          </a:prstGeom>
        </p:spPr>
        <p:txBody>
          <a:bodyPr>
            <a:normAutofit/>
          </a:bodyPr>
          <a:lstStyle/>
          <a:p>
            <a:r>
              <a:rPr lang="en-US" dirty="0"/>
              <a:t>When food is in between these two processes, it is moved through the rhythmic contraction of smooth muscle within the enteric nervous system (ENS) and the associated smooth muscle.</a:t>
            </a:r>
          </a:p>
        </p:txBody>
      </p:sp>
      <p:sp>
        <p:nvSpPr>
          <p:cNvPr id="5" name="TextBox 4">
            <a:extLst>
              <a:ext uri="{FF2B5EF4-FFF2-40B4-BE49-F238E27FC236}">
                <a16:creationId xmlns:a16="http://schemas.microsoft.com/office/drawing/2014/main" id="{597D5CA0-E21E-3FC6-3DD4-2F1D5D402C45}"/>
              </a:ext>
            </a:extLst>
          </p:cNvPr>
          <p:cNvSpPr txBox="1"/>
          <p:nvPr/>
        </p:nvSpPr>
        <p:spPr>
          <a:xfrm>
            <a:off x="5392132" y="4967471"/>
            <a:ext cx="3083169" cy="184666"/>
          </a:xfrm>
          <a:prstGeom prst="rect">
            <a:avLst/>
          </a:prstGeom>
          <a:noFill/>
        </p:spPr>
        <p:txBody>
          <a:bodyPr wrap="square">
            <a:spAutoFit/>
          </a:bodyPr>
          <a:lstStyle/>
          <a:p>
            <a:r>
              <a:rPr lang="en-US" sz="600" dirty="0"/>
              <a:t>https://</a:t>
            </a:r>
            <a:r>
              <a:rPr lang="en-US" sz="600" dirty="0" err="1"/>
              <a:t>www.dreamstime.com</a:t>
            </a:r>
            <a:r>
              <a:rPr lang="en-US" sz="600" dirty="0"/>
              <a:t>/illustration/enteric-nervous-</a:t>
            </a:r>
            <a:r>
              <a:rPr lang="en-US" sz="600" dirty="0" err="1"/>
              <a:t>system.html</a:t>
            </a:r>
            <a:endParaRPr lang="en-US" sz="600" dirty="0"/>
          </a:p>
        </p:txBody>
      </p:sp>
      <p:pic>
        <p:nvPicPr>
          <p:cNvPr id="28674" name="Picture 2" descr="Enteric Nervous System Stock Illustrations – 101 Enteric Nervous System  Stock Illustrations, Vectors &amp; Clipart - Dreamstime">
            <a:extLst>
              <a:ext uri="{FF2B5EF4-FFF2-40B4-BE49-F238E27FC236}">
                <a16:creationId xmlns:a16="http://schemas.microsoft.com/office/drawing/2014/main" id="{54440FF9-A854-E51D-5A98-0C4C21960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972" y="1623330"/>
            <a:ext cx="3083170" cy="337624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D8E390C-A531-0734-1C40-ECA6694415E7}"/>
              </a:ext>
            </a:extLst>
          </p:cNvPr>
          <p:cNvPicPr>
            <a:picLocks noChangeAspect="1"/>
          </p:cNvPicPr>
          <p:nvPr/>
        </p:nvPicPr>
        <p:blipFill>
          <a:blip r:embed="rId3"/>
          <a:stretch>
            <a:fillRect/>
          </a:stretch>
        </p:blipFill>
        <p:spPr>
          <a:xfrm>
            <a:off x="685800" y="5123856"/>
            <a:ext cx="7772400" cy="170076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80909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A2E7B-2A2E-A63F-17D9-2F8D0E4D3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7A747-E5BE-2B62-A61F-57578BEEEFB3}"/>
              </a:ext>
            </a:extLst>
          </p:cNvPr>
          <p:cNvSpPr>
            <a:spLocks noGrp="1"/>
          </p:cNvSpPr>
          <p:nvPr>
            <p:ph type="title"/>
          </p:nvPr>
        </p:nvSpPr>
        <p:spPr>
          <a:xfrm>
            <a:off x="365760" y="329184"/>
            <a:ext cx="8412480" cy="1188720"/>
          </a:xfrm>
        </p:spPr>
        <p:txBody>
          <a:bodyPr/>
          <a:lstStyle/>
          <a:p>
            <a:r>
              <a:rPr lang="en-US" dirty="0"/>
              <a:t>System integration—Emergent Properties</a:t>
            </a:r>
          </a:p>
        </p:txBody>
      </p:sp>
      <p:sp>
        <p:nvSpPr>
          <p:cNvPr id="3" name="Content Placeholder 2">
            <a:extLst>
              <a:ext uri="{FF2B5EF4-FFF2-40B4-BE49-F238E27FC236}">
                <a16:creationId xmlns:a16="http://schemas.microsoft.com/office/drawing/2014/main" id="{78A21884-BC39-6D2F-9515-80F0DB76147C}"/>
              </a:ext>
            </a:extLst>
          </p:cNvPr>
          <p:cNvSpPr>
            <a:spLocks noGrp="1"/>
          </p:cNvSpPr>
          <p:nvPr>
            <p:ph idx="1"/>
          </p:nvPr>
        </p:nvSpPr>
        <p:spPr>
          <a:xfrm>
            <a:off x="330496" y="2217421"/>
            <a:ext cx="3640632" cy="3482176"/>
          </a:xfrm>
        </p:spPr>
        <p:txBody>
          <a:bodyPr/>
          <a:lstStyle/>
          <a:p>
            <a:r>
              <a:rPr lang="en-US" dirty="0"/>
              <a:t>The way in which you look at an organism reveals certain aspects of that organism—the emergence of properties related to the function of the organism.</a:t>
            </a:r>
          </a:p>
          <a:p>
            <a:r>
              <a:rPr lang="en-US" dirty="0"/>
              <a:t>Examining each part of a cheetah reveals important components of this organism in relation to its ability to capture prey.</a:t>
            </a:r>
          </a:p>
        </p:txBody>
      </p:sp>
      <p:sp>
        <p:nvSpPr>
          <p:cNvPr id="6" name="TextBox 5">
            <a:extLst>
              <a:ext uri="{FF2B5EF4-FFF2-40B4-BE49-F238E27FC236}">
                <a16:creationId xmlns:a16="http://schemas.microsoft.com/office/drawing/2014/main" id="{8AE2B86E-E47D-ABF4-9EEA-9F72CD89E9C8}"/>
              </a:ext>
            </a:extLst>
          </p:cNvPr>
          <p:cNvSpPr txBox="1"/>
          <p:nvPr/>
        </p:nvSpPr>
        <p:spPr>
          <a:xfrm>
            <a:off x="3935862" y="4972702"/>
            <a:ext cx="2059586" cy="184666"/>
          </a:xfrm>
          <a:prstGeom prst="rect">
            <a:avLst/>
          </a:prstGeom>
          <a:noFill/>
        </p:spPr>
        <p:txBody>
          <a:bodyPr wrap="square">
            <a:spAutoFit/>
          </a:bodyPr>
          <a:lstStyle/>
          <a:p>
            <a:r>
              <a:rPr lang="en-US" sz="600" dirty="0"/>
              <a:t>https://</a:t>
            </a:r>
            <a:r>
              <a:rPr lang="en-US" sz="600" dirty="0" err="1"/>
              <a:t>www.pugdundeesafaris.com</a:t>
            </a:r>
            <a:r>
              <a:rPr lang="en-US" sz="600" dirty="0"/>
              <a:t>/blog/species-of-cheetah/</a:t>
            </a:r>
          </a:p>
        </p:txBody>
      </p:sp>
      <p:pic>
        <p:nvPicPr>
          <p:cNvPr id="5" name="Picture 4">
            <a:extLst>
              <a:ext uri="{FF2B5EF4-FFF2-40B4-BE49-F238E27FC236}">
                <a16:creationId xmlns:a16="http://schemas.microsoft.com/office/drawing/2014/main" id="{4A038C12-F310-D4CD-DBF0-C252201AA637}"/>
              </a:ext>
            </a:extLst>
          </p:cNvPr>
          <p:cNvPicPr>
            <a:picLocks noChangeAspect="1"/>
          </p:cNvPicPr>
          <p:nvPr/>
        </p:nvPicPr>
        <p:blipFill>
          <a:blip r:embed="rId2"/>
          <a:stretch>
            <a:fillRect/>
          </a:stretch>
        </p:blipFill>
        <p:spPr>
          <a:xfrm>
            <a:off x="685799" y="5626586"/>
            <a:ext cx="7772400" cy="1198465"/>
          </a:xfrm>
          <a:prstGeom prst="rect">
            <a:avLst/>
          </a:prstGeom>
          <a:ln>
            <a:solidFill>
              <a:schemeClr val="bg2">
                <a:lumMod val="50000"/>
              </a:schemeClr>
            </a:solidFill>
          </a:ln>
          <a:effectLst>
            <a:outerShdw blurRad="50800" dist="38100" dir="2700000" algn="tl" rotWithShape="0">
              <a:prstClr val="black">
                <a:alpha val="40000"/>
              </a:prstClr>
            </a:outerShdw>
          </a:effectLst>
        </p:spPr>
      </p:pic>
      <p:pic>
        <p:nvPicPr>
          <p:cNvPr id="2050" name="Picture 2" descr="Species of Cheetah | Cheetah Species | Pugdundee Safari">
            <a:extLst>
              <a:ext uri="{FF2B5EF4-FFF2-40B4-BE49-F238E27FC236}">
                <a16:creationId xmlns:a16="http://schemas.microsoft.com/office/drawing/2014/main" id="{D4B6A80F-EA7A-9E87-DDE0-2394A0AF1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393" y="2217421"/>
            <a:ext cx="4948555" cy="2783562"/>
          </a:xfrm>
          <a:prstGeom prst="rect">
            <a:avLst/>
          </a:prstGeom>
          <a:noFill/>
          <a:ln>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419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8EBB9-1BF8-C17A-6157-C46FAB01B49A}"/>
            </a:ext>
          </a:extLst>
        </p:cNvPr>
        <p:cNvGrpSpPr/>
        <p:nvPr/>
      </p:nvGrpSpPr>
      <p:grpSpPr>
        <a:xfrm>
          <a:off x="0" y="0"/>
          <a:ext cx="0" cy="0"/>
          <a:chOff x="0" y="0"/>
          <a:chExt cx="0" cy="0"/>
        </a:xfrm>
      </p:grpSpPr>
      <p:sp>
        <p:nvSpPr>
          <p:cNvPr id="128" name="Pineal Gland">
            <a:extLst>
              <a:ext uri="{FF2B5EF4-FFF2-40B4-BE49-F238E27FC236}">
                <a16:creationId xmlns:a16="http://schemas.microsoft.com/office/drawing/2014/main" id="{F9DA9259-94B8-BE82-40B2-D3775A516393}"/>
              </a:ext>
            </a:extLst>
          </p:cNvPr>
          <p:cNvSpPr txBox="1">
            <a:spLocks noGrp="1"/>
          </p:cNvSpPr>
          <p:nvPr>
            <p:ph type="title"/>
          </p:nvPr>
        </p:nvSpPr>
        <p:spPr>
          <a:xfrm>
            <a:off x="365760" y="329184"/>
            <a:ext cx="8412480" cy="1188720"/>
          </a:xfrm>
          <a:prstGeom prst="rect">
            <a:avLst/>
          </a:prstGeom>
        </p:spPr>
        <p:txBody>
          <a:bodyPr/>
          <a:lstStyle/>
          <a:p>
            <a:r>
              <a:rPr lang="en-US" dirty="0"/>
              <a:t>Enteric nervous system</a:t>
            </a:r>
            <a:endParaRPr dirty="0"/>
          </a:p>
        </p:txBody>
      </p:sp>
      <p:sp>
        <p:nvSpPr>
          <p:cNvPr id="129" name="During the hours of darkness, the pineal gland secretes melatonin.…">
            <a:extLst>
              <a:ext uri="{FF2B5EF4-FFF2-40B4-BE49-F238E27FC236}">
                <a16:creationId xmlns:a16="http://schemas.microsoft.com/office/drawing/2014/main" id="{224D3621-A354-FAD9-68E2-4A8A57EA9D7C}"/>
              </a:ext>
            </a:extLst>
          </p:cNvPr>
          <p:cNvSpPr txBox="1">
            <a:spLocks noGrp="1"/>
          </p:cNvSpPr>
          <p:nvPr>
            <p:ph type="body" idx="1"/>
          </p:nvPr>
        </p:nvSpPr>
        <p:spPr>
          <a:xfrm>
            <a:off x="251460" y="1924050"/>
            <a:ext cx="4565637" cy="4787835"/>
          </a:xfrm>
          <a:prstGeom prst="rect">
            <a:avLst/>
          </a:prstGeom>
        </p:spPr>
        <p:txBody>
          <a:bodyPr>
            <a:normAutofit/>
          </a:bodyPr>
          <a:lstStyle/>
          <a:p>
            <a:r>
              <a:rPr lang="en-US" dirty="0"/>
              <a:t>The ENS is located in the walls of the digestive tract.</a:t>
            </a:r>
          </a:p>
          <a:p>
            <a:r>
              <a:rPr lang="en-US" dirty="0"/>
              <a:t>It is made up of two thin layers of neurons with thousands of ganglia associated with many different types of neurons.</a:t>
            </a:r>
          </a:p>
          <a:p>
            <a:r>
              <a:rPr lang="en-US" dirty="0"/>
              <a:t>It is capable of working independently of the CNS, but often communicates with it during homeostasis. </a:t>
            </a:r>
          </a:p>
          <a:p>
            <a:r>
              <a:rPr lang="en-US" dirty="0"/>
              <a:t>It works independently to move food, but stimulus from the digestive system can speed up or slow down movement. </a:t>
            </a:r>
            <a:endParaRPr dirty="0"/>
          </a:p>
        </p:txBody>
      </p:sp>
      <p:sp>
        <p:nvSpPr>
          <p:cNvPr id="5" name="TextBox 4">
            <a:extLst>
              <a:ext uri="{FF2B5EF4-FFF2-40B4-BE49-F238E27FC236}">
                <a16:creationId xmlns:a16="http://schemas.microsoft.com/office/drawing/2014/main" id="{5D1D2C23-66C9-BE94-DB74-B4DBF2FFB508}"/>
              </a:ext>
            </a:extLst>
          </p:cNvPr>
          <p:cNvSpPr txBox="1"/>
          <p:nvPr/>
        </p:nvSpPr>
        <p:spPr>
          <a:xfrm>
            <a:off x="5121915" y="6498938"/>
            <a:ext cx="3083169" cy="184666"/>
          </a:xfrm>
          <a:prstGeom prst="rect">
            <a:avLst/>
          </a:prstGeom>
          <a:noFill/>
        </p:spPr>
        <p:txBody>
          <a:bodyPr wrap="square">
            <a:spAutoFit/>
          </a:bodyPr>
          <a:lstStyle/>
          <a:p>
            <a:r>
              <a:rPr lang="en-US" sz="600" dirty="0"/>
              <a:t>https://</a:t>
            </a:r>
            <a:r>
              <a:rPr lang="en-US" sz="600" dirty="0" err="1"/>
              <a:t>www.nature.com</a:t>
            </a:r>
            <a:r>
              <a:rPr lang="en-US" sz="600" dirty="0"/>
              <a:t>/articles/nrgastro.2012.32</a:t>
            </a:r>
          </a:p>
        </p:txBody>
      </p:sp>
      <p:pic>
        <p:nvPicPr>
          <p:cNvPr id="30722" name="Picture 2" descr="The enteric nervous system and neurogastroenterology | Nature Reviews  Gastroenterology &amp; Hepatology">
            <a:extLst>
              <a:ext uri="{FF2B5EF4-FFF2-40B4-BE49-F238E27FC236}">
                <a16:creationId xmlns:a16="http://schemas.microsoft.com/office/drawing/2014/main" id="{B760FF03-FA8F-513B-445E-322B9D0F7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904" y="1740980"/>
            <a:ext cx="3585336" cy="478783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052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nternal Communication"/>
          <p:cNvSpPr txBox="1">
            <a:spLocks noGrp="1"/>
          </p:cNvSpPr>
          <p:nvPr>
            <p:ph type="title"/>
          </p:nvPr>
        </p:nvSpPr>
        <p:spPr>
          <a:xfrm>
            <a:off x="311085" y="267108"/>
            <a:ext cx="8412480" cy="1188720"/>
          </a:xfrm>
          <a:prstGeom prst="rect">
            <a:avLst/>
          </a:prstGeom>
        </p:spPr>
        <p:txBody>
          <a:bodyPr/>
          <a:lstStyle/>
          <a:p>
            <a:r>
              <a:rPr dirty="0"/>
              <a:t>Internal Communication</a:t>
            </a:r>
          </a:p>
        </p:txBody>
      </p:sp>
      <p:sp>
        <p:nvSpPr>
          <p:cNvPr id="56" name="Animals have 2 systems of internal communication to regulate and maintain homeostasis:…"/>
          <p:cNvSpPr txBox="1">
            <a:spLocks noGrp="1"/>
          </p:cNvSpPr>
          <p:nvPr>
            <p:ph type="body" idx="1"/>
          </p:nvPr>
        </p:nvSpPr>
        <p:spPr>
          <a:xfrm>
            <a:off x="311086" y="1809947"/>
            <a:ext cx="3308808" cy="3930082"/>
          </a:xfrm>
          <a:prstGeom prst="rect">
            <a:avLst/>
          </a:prstGeom>
        </p:spPr>
        <p:txBody>
          <a:bodyPr/>
          <a:lstStyle/>
          <a:p>
            <a:r>
              <a:rPr dirty="0"/>
              <a:t>Animals have 2 systems of internal communication to regulate and maintain homeostasis:</a:t>
            </a:r>
          </a:p>
          <a:p>
            <a:pPr lvl="1"/>
            <a:r>
              <a:rPr dirty="0"/>
              <a:t>1.  The </a:t>
            </a:r>
            <a:r>
              <a:rPr lang="en-US" dirty="0"/>
              <a:t>endocrine system—often a slower and more sustained response to a stimulus</a:t>
            </a:r>
            <a:r>
              <a:rPr dirty="0"/>
              <a:t>.</a:t>
            </a:r>
          </a:p>
          <a:p>
            <a:pPr lvl="1"/>
            <a:r>
              <a:rPr dirty="0"/>
              <a:t>2.  The</a:t>
            </a:r>
            <a:r>
              <a:rPr lang="en-US" dirty="0"/>
              <a:t> nervous system—usually a rapid response to a stimulus</a:t>
            </a:r>
            <a:r>
              <a:rPr dirty="0"/>
              <a:t>.</a:t>
            </a:r>
          </a:p>
        </p:txBody>
      </p:sp>
      <p:pic>
        <p:nvPicPr>
          <p:cNvPr id="2" name="Picture 1">
            <a:extLst>
              <a:ext uri="{FF2B5EF4-FFF2-40B4-BE49-F238E27FC236}">
                <a16:creationId xmlns:a16="http://schemas.microsoft.com/office/drawing/2014/main" id="{BD20C936-B980-08EA-735B-C2C909E52B75}"/>
              </a:ext>
            </a:extLst>
          </p:cNvPr>
          <p:cNvPicPr>
            <a:picLocks noChangeAspect="1"/>
          </p:cNvPicPr>
          <p:nvPr/>
        </p:nvPicPr>
        <p:blipFill>
          <a:blip r:embed="rId2"/>
          <a:stretch>
            <a:fillRect/>
          </a:stretch>
        </p:blipFill>
        <p:spPr>
          <a:xfrm>
            <a:off x="685800" y="5597762"/>
            <a:ext cx="7772400" cy="1216089"/>
          </a:xfrm>
          <a:prstGeom prst="rect">
            <a:avLst/>
          </a:prstGeom>
          <a:ln>
            <a:solidFill>
              <a:schemeClr val="bg2">
                <a:lumMod val="50000"/>
              </a:schemeClr>
            </a:solidFill>
          </a:ln>
          <a:effectLst>
            <a:outerShdw blurRad="50800" dist="38100" dir="2700000" algn="tl" rotWithShape="0">
              <a:prstClr val="black">
                <a:alpha val="40000"/>
              </a:prstClr>
            </a:outerShdw>
          </a:effectLst>
        </p:spPr>
      </p:pic>
      <p:pic>
        <p:nvPicPr>
          <p:cNvPr id="3074" name="Picture 2" descr="The endocrine system - San Francisco de Paula, Science Department.">
            <a:extLst>
              <a:ext uri="{FF2B5EF4-FFF2-40B4-BE49-F238E27FC236}">
                <a16:creationId xmlns:a16="http://schemas.microsoft.com/office/drawing/2014/main" id="{79F04459-CDAB-13FD-F09F-A4D745E73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134" y="1626123"/>
            <a:ext cx="5147036" cy="3860277"/>
          </a:xfrm>
          <a:prstGeom prst="rect">
            <a:avLst/>
          </a:prstGeom>
          <a:noFill/>
          <a:ln>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2.  The Endocrine System"/>
          <p:cNvSpPr txBox="1">
            <a:spLocks noGrp="1"/>
          </p:cNvSpPr>
          <p:nvPr>
            <p:ph type="title"/>
          </p:nvPr>
        </p:nvSpPr>
        <p:spPr>
          <a:xfrm>
            <a:off x="365760" y="329184"/>
            <a:ext cx="8412480" cy="1188720"/>
          </a:xfrm>
          <a:prstGeom prst="rect">
            <a:avLst/>
          </a:prstGeom>
        </p:spPr>
        <p:txBody>
          <a:bodyPr/>
          <a:lstStyle/>
          <a:p>
            <a:r>
              <a:rPr lang="en-US" dirty="0"/>
              <a:t>1</a:t>
            </a:r>
            <a:r>
              <a:rPr dirty="0"/>
              <a:t>.  The Endocrine System</a:t>
            </a:r>
          </a:p>
        </p:txBody>
      </p:sp>
      <p:sp>
        <p:nvSpPr>
          <p:cNvPr id="62" name="The endocrine system is all of the animal’s hormone secreting cells.…"/>
          <p:cNvSpPr txBox="1">
            <a:spLocks noGrp="1"/>
          </p:cNvSpPr>
          <p:nvPr>
            <p:ph type="body" idx="1"/>
          </p:nvPr>
        </p:nvSpPr>
        <p:spPr>
          <a:xfrm>
            <a:off x="365760" y="1743959"/>
            <a:ext cx="8412479" cy="3996069"/>
          </a:xfrm>
          <a:prstGeom prst="rect">
            <a:avLst/>
          </a:prstGeom>
        </p:spPr>
        <p:txBody>
          <a:bodyPr/>
          <a:lstStyle/>
          <a:p>
            <a:r>
              <a:rPr dirty="0"/>
              <a:t>The endocrine system is</a:t>
            </a:r>
            <a:r>
              <a:rPr lang="en-US" dirty="0"/>
              <a:t> composed of</a:t>
            </a:r>
            <a:r>
              <a:rPr dirty="0"/>
              <a:t> all of the animal’s hormone secreting cells.</a:t>
            </a:r>
          </a:p>
          <a:p>
            <a:r>
              <a:rPr dirty="0"/>
              <a:t>The endocrine system coordinates a slow, long-lasting response.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ndocrine Glands"/>
          <p:cNvSpPr txBox="1">
            <a:spLocks noGrp="1"/>
          </p:cNvSpPr>
          <p:nvPr>
            <p:ph type="title"/>
          </p:nvPr>
        </p:nvSpPr>
        <p:spPr>
          <a:xfrm>
            <a:off x="365760" y="329184"/>
            <a:ext cx="8412480" cy="1188720"/>
          </a:xfrm>
          <a:prstGeom prst="rect">
            <a:avLst/>
          </a:prstGeom>
        </p:spPr>
        <p:txBody>
          <a:bodyPr/>
          <a:lstStyle/>
          <a:p>
            <a:r>
              <a:rPr dirty="0"/>
              <a:t>Endocrine Glands</a:t>
            </a:r>
          </a:p>
        </p:txBody>
      </p:sp>
      <p:sp>
        <p:nvSpPr>
          <p:cNvPr id="65" name="Endocrine glands are hormone secreting organs.…"/>
          <p:cNvSpPr txBox="1">
            <a:spLocks noGrp="1"/>
          </p:cNvSpPr>
          <p:nvPr>
            <p:ph type="body" idx="1"/>
          </p:nvPr>
        </p:nvSpPr>
        <p:spPr>
          <a:xfrm>
            <a:off x="365760" y="1761352"/>
            <a:ext cx="3716046" cy="4677155"/>
          </a:xfrm>
          <a:prstGeom prst="rect">
            <a:avLst/>
          </a:prstGeom>
        </p:spPr>
        <p:txBody>
          <a:bodyPr/>
          <a:lstStyle/>
          <a:p>
            <a:r>
              <a:rPr dirty="0"/>
              <a:t>Endocrine glands are hormone secreting organs.</a:t>
            </a:r>
          </a:p>
          <a:p>
            <a:r>
              <a:rPr dirty="0"/>
              <a:t>They are </a:t>
            </a:r>
            <a:r>
              <a:rPr i="1" dirty="0"/>
              <a:t>ductless</a:t>
            </a:r>
            <a:r>
              <a:rPr dirty="0"/>
              <a:t> glands.</a:t>
            </a:r>
          </a:p>
          <a:p>
            <a:r>
              <a:rPr dirty="0"/>
              <a:t>Their product is secreted into extracellular fluid which then diffuses into circulation.</a:t>
            </a:r>
            <a:endParaRPr lang="en-US" dirty="0"/>
          </a:p>
          <a:p>
            <a:r>
              <a:rPr lang="en-US" dirty="0"/>
              <a:t>It travels through the blood to the target cell and initiates a change either by binding to a receptor in the plasma membrane, or by diffusing into the cell. </a:t>
            </a:r>
            <a:endParaRPr dirty="0"/>
          </a:p>
        </p:txBody>
      </p:sp>
      <p:pic>
        <p:nvPicPr>
          <p:cNvPr id="2" name="45_03HormoneSignaling_L.jpg" descr="45_03HormoneSignaling_L.jpg">
            <a:extLst>
              <a:ext uri="{FF2B5EF4-FFF2-40B4-BE49-F238E27FC236}">
                <a16:creationId xmlns:a16="http://schemas.microsoft.com/office/drawing/2014/main" id="{ADBC0D4A-E558-06C2-63D2-D45B85037A09}"/>
              </a:ext>
            </a:extLst>
          </p:cNvPr>
          <p:cNvPicPr>
            <a:picLocks noChangeAspect="1"/>
          </p:cNvPicPr>
          <p:nvPr/>
        </p:nvPicPr>
        <p:blipFill>
          <a:blip r:embed="rId2"/>
          <a:stretch>
            <a:fillRect/>
          </a:stretch>
        </p:blipFill>
        <p:spPr>
          <a:xfrm>
            <a:off x="4326904" y="1622307"/>
            <a:ext cx="4592326" cy="5092343"/>
          </a:xfrm>
          <a:prstGeom prst="rect">
            <a:avLst/>
          </a:prstGeom>
          <a:ln w="12700">
            <a:solidFill>
              <a:schemeClr val="bg2">
                <a:lumMod val="50000"/>
              </a:schemeClr>
            </a:solidFill>
            <a:miter lim="400000"/>
          </a:ln>
          <a:effectLst>
            <a:outerShdw blurRad="50800" dist="38100" dir="2700000" algn="tl" rotWithShape="0">
              <a:prstClr val="black">
                <a:alpha val="40000"/>
              </a:prst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1.  The Nervous System"/>
          <p:cNvSpPr txBox="1">
            <a:spLocks noGrp="1"/>
          </p:cNvSpPr>
          <p:nvPr>
            <p:ph type="title"/>
          </p:nvPr>
        </p:nvSpPr>
        <p:spPr>
          <a:xfrm>
            <a:off x="365759" y="329184"/>
            <a:ext cx="8412480" cy="1188720"/>
          </a:xfrm>
          <a:prstGeom prst="rect">
            <a:avLst/>
          </a:prstGeom>
        </p:spPr>
        <p:txBody>
          <a:bodyPr/>
          <a:lstStyle/>
          <a:p>
            <a:r>
              <a:rPr lang="en-US" dirty="0"/>
              <a:t>2</a:t>
            </a:r>
            <a:r>
              <a:rPr dirty="0"/>
              <a:t>.  The Nervous System</a:t>
            </a:r>
          </a:p>
        </p:txBody>
      </p:sp>
      <p:sp>
        <p:nvSpPr>
          <p:cNvPr id="59" name="The nervous system is the pathway of communication involving high speed electrical signals.…"/>
          <p:cNvSpPr txBox="1">
            <a:spLocks noGrp="1"/>
          </p:cNvSpPr>
          <p:nvPr>
            <p:ph type="body" idx="1"/>
          </p:nvPr>
        </p:nvSpPr>
        <p:spPr>
          <a:xfrm>
            <a:off x="365759" y="1857081"/>
            <a:ext cx="8412480" cy="3882948"/>
          </a:xfrm>
          <a:prstGeom prst="rect">
            <a:avLst/>
          </a:prstGeom>
        </p:spPr>
        <p:txBody>
          <a:bodyPr/>
          <a:lstStyle/>
          <a:p>
            <a:r>
              <a:rPr dirty="0"/>
              <a:t>The nervous system is the pathway of communication involving high speed electrical signals.</a:t>
            </a:r>
          </a:p>
          <a:p>
            <a:r>
              <a:rPr dirty="0"/>
              <a:t>There are two portions to it:</a:t>
            </a:r>
          </a:p>
          <a:p>
            <a:pPr lvl="1"/>
            <a:r>
              <a:rPr dirty="0"/>
              <a:t>CNS</a:t>
            </a:r>
          </a:p>
          <a:p>
            <a:pPr lvl="1"/>
            <a:r>
              <a:rPr dirty="0"/>
              <a:t>PNS</a:t>
            </a:r>
          </a:p>
        </p:txBody>
      </p:sp>
      <p:pic>
        <p:nvPicPr>
          <p:cNvPr id="4098" name="Picture 2" descr="Peripheral Nervous System (PNS): Parts and Function">
            <a:extLst>
              <a:ext uri="{FF2B5EF4-FFF2-40B4-BE49-F238E27FC236}">
                <a16:creationId xmlns:a16="http://schemas.microsoft.com/office/drawing/2014/main" id="{46CCDFDB-5264-B08F-D35A-5A9D21064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2527138"/>
            <a:ext cx="5335571" cy="4001678"/>
          </a:xfrm>
          <a:prstGeom prst="rect">
            <a:avLst/>
          </a:prstGeom>
          <a:noFill/>
          <a:ln>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F1B881-73C1-8E21-F518-8D9D1C1F72C9}"/>
              </a:ext>
            </a:extLst>
          </p:cNvPr>
          <p:cNvSpPr txBox="1"/>
          <p:nvPr/>
        </p:nvSpPr>
        <p:spPr>
          <a:xfrm>
            <a:off x="3568046" y="6528816"/>
            <a:ext cx="2361414" cy="184666"/>
          </a:xfrm>
          <a:prstGeom prst="rect">
            <a:avLst/>
          </a:prstGeom>
          <a:noFill/>
        </p:spPr>
        <p:txBody>
          <a:bodyPr wrap="square">
            <a:spAutoFit/>
          </a:bodyPr>
          <a:lstStyle/>
          <a:p>
            <a:r>
              <a:rPr lang="en-US" sz="600" dirty="0"/>
              <a:t>https://</a:t>
            </a:r>
            <a:r>
              <a:rPr lang="en-US" sz="600" dirty="0" err="1"/>
              <a:t>www.simplypsychology.org</a:t>
            </a:r>
            <a:r>
              <a:rPr lang="en-US" sz="600" dirty="0"/>
              <a:t>/peripheral-nervous-</a:t>
            </a:r>
            <a:r>
              <a:rPr lang="en-US" sz="600" dirty="0" err="1"/>
              <a:t>system.html</a:t>
            </a:r>
            <a:endParaRPr lang="en-US" sz="600" dirty="0"/>
          </a:p>
        </p:txBody>
      </p:sp>
      <p:pic>
        <p:nvPicPr>
          <p:cNvPr id="4" name="Picture 3">
            <a:extLst>
              <a:ext uri="{FF2B5EF4-FFF2-40B4-BE49-F238E27FC236}">
                <a16:creationId xmlns:a16="http://schemas.microsoft.com/office/drawing/2014/main" id="{CE0811E4-3724-80D1-A5B0-B945EF84AE30}"/>
              </a:ext>
            </a:extLst>
          </p:cNvPr>
          <p:cNvPicPr>
            <a:picLocks noChangeAspect="1"/>
          </p:cNvPicPr>
          <p:nvPr/>
        </p:nvPicPr>
        <p:blipFill>
          <a:blip r:embed="rId3"/>
          <a:stretch>
            <a:fillRect/>
          </a:stretch>
        </p:blipFill>
        <p:spPr>
          <a:xfrm>
            <a:off x="150828" y="3896018"/>
            <a:ext cx="3303634" cy="2632798"/>
          </a:xfrm>
          <a:prstGeom prst="rect">
            <a:avLst/>
          </a:prstGeom>
          <a:ln>
            <a:solidFill>
              <a:schemeClr val="bg2">
                <a:lumMod val="50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1FDF88AD-891C-1A38-83D3-213B6CFCDC1B}"/>
              </a:ext>
            </a:extLst>
          </p:cNvPr>
          <p:cNvSpPr txBox="1"/>
          <p:nvPr/>
        </p:nvSpPr>
        <p:spPr>
          <a:xfrm>
            <a:off x="70702" y="6528816"/>
            <a:ext cx="2361414" cy="184666"/>
          </a:xfrm>
          <a:prstGeom prst="rect">
            <a:avLst/>
          </a:prstGeom>
          <a:noFill/>
        </p:spPr>
        <p:txBody>
          <a:bodyPr wrap="square">
            <a:spAutoFit/>
          </a:bodyPr>
          <a:lstStyle/>
          <a:p>
            <a:r>
              <a:rPr lang="en-US" sz="600" dirty="0"/>
              <a:t>https://</a:t>
            </a:r>
            <a:r>
              <a:rPr lang="en-US" sz="600" dirty="0" err="1"/>
              <a:t>www.simplypsychology.org</a:t>
            </a:r>
            <a:r>
              <a:rPr lang="en-US" sz="600" dirty="0"/>
              <a:t>/peripheral-nervous-</a:t>
            </a:r>
            <a:r>
              <a:rPr lang="en-US" sz="600" dirty="0" err="1"/>
              <a:t>system.html</a:t>
            </a:r>
            <a:endParaRPr lang="en-US" sz="6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26D34-602D-CB4F-960C-FF4841D4AC7B}"/>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B779CA0C-1C18-5652-DC76-64F01BAB02DC}"/>
              </a:ext>
            </a:extLst>
          </p:cNvPr>
          <p:cNvSpPr txBox="1">
            <a:spLocks noGrp="1"/>
          </p:cNvSpPr>
          <p:nvPr>
            <p:ph type="title"/>
          </p:nvPr>
        </p:nvSpPr>
        <p:spPr>
          <a:xfrm>
            <a:off x="365759" y="329184"/>
            <a:ext cx="8412480" cy="1188720"/>
          </a:xfrm>
          <a:prstGeom prst="rect">
            <a:avLst/>
          </a:prstGeom>
        </p:spPr>
        <p:txBody>
          <a:bodyPr/>
          <a:lstStyle/>
          <a:p>
            <a:r>
              <a:rPr lang="en-US" dirty="0"/>
              <a:t>Nerves</a:t>
            </a:r>
            <a:endParaRPr dirty="0"/>
          </a:p>
        </p:txBody>
      </p:sp>
      <p:sp>
        <p:nvSpPr>
          <p:cNvPr id="59" name="The nervous system is the pathway of communication involving high speed electrical signals.…">
            <a:extLst>
              <a:ext uri="{FF2B5EF4-FFF2-40B4-BE49-F238E27FC236}">
                <a16:creationId xmlns:a16="http://schemas.microsoft.com/office/drawing/2014/main" id="{50F4FCCF-C55D-26C0-E66B-FB41AA053F23}"/>
              </a:ext>
            </a:extLst>
          </p:cNvPr>
          <p:cNvSpPr txBox="1">
            <a:spLocks noGrp="1"/>
          </p:cNvSpPr>
          <p:nvPr>
            <p:ph type="body" idx="1"/>
          </p:nvPr>
        </p:nvSpPr>
        <p:spPr>
          <a:xfrm>
            <a:off x="365759" y="1857081"/>
            <a:ext cx="8412480" cy="3882948"/>
          </a:xfrm>
          <a:prstGeom prst="rect">
            <a:avLst/>
          </a:prstGeom>
        </p:spPr>
        <p:txBody>
          <a:bodyPr/>
          <a:lstStyle/>
          <a:p>
            <a:r>
              <a:rPr lang="en-US" dirty="0"/>
              <a:t>Nerves contain both myelinated and unmyelinated fibers and are surrounded by a protective sheath called the epineurium which protects them.</a:t>
            </a:r>
            <a:endParaRPr dirty="0"/>
          </a:p>
        </p:txBody>
      </p:sp>
      <p:pic>
        <p:nvPicPr>
          <p:cNvPr id="2" name="Picture 1">
            <a:extLst>
              <a:ext uri="{FF2B5EF4-FFF2-40B4-BE49-F238E27FC236}">
                <a16:creationId xmlns:a16="http://schemas.microsoft.com/office/drawing/2014/main" id="{D547CA58-AA83-220E-A0BE-63FADFCEBFB8}"/>
              </a:ext>
            </a:extLst>
          </p:cNvPr>
          <p:cNvPicPr>
            <a:picLocks noChangeAspect="1"/>
          </p:cNvPicPr>
          <p:nvPr/>
        </p:nvPicPr>
        <p:blipFill>
          <a:blip r:embed="rId2"/>
          <a:stretch>
            <a:fillRect/>
          </a:stretch>
        </p:blipFill>
        <p:spPr>
          <a:xfrm>
            <a:off x="685799" y="5740029"/>
            <a:ext cx="7772400" cy="986971"/>
          </a:xfrm>
          <a:prstGeom prst="rect">
            <a:avLst/>
          </a:prstGeom>
          <a:ln>
            <a:solidFill>
              <a:schemeClr val="tx1"/>
            </a:solidFill>
          </a:ln>
          <a:effectLst>
            <a:outerShdw blurRad="50800" dist="38100" dir="2700000" algn="tl" rotWithShape="0">
              <a:prstClr val="black">
                <a:alpha val="40000"/>
              </a:prstClr>
            </a:outerShdw>
          </a:effectLst>
        </p:spPr>
      </p:pic>
      <p:pic>
        <p:nvPicPr>
          <p:cNvPr id="20482" name="Picture 2" descr="This figure shows the structure of a nerve. The top panel shows the cross section of a spinal nerve and the major parts are labeled. The bottom panel shows a micrograph of the cross-section of a spinal nerve.">
            <a:extLst>
              <a:ext uri="{FF2B5EF4-FFF2-40B4-BE49-F238E27FC236}">
                <a16:creationId xmlns:a16="http://schemas.microsoft.com/office/drawing/2014/main" id="{03CC2BC2-727E-561C-1F65-895093B51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 y="3081272"/>
            <a:ext cx="8191500" cy="251149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1666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4BAF4-9275-792C-5F25-0D169392FCD6}"/>
            </a:ext>
          </a:extLst>
        </p:cNvPr>
        <p:cNvGrpSpPr/>
        <p:nvPr/>
      </p:nvGrpSpPr>
      <p:grpSpPr>
        <a:xfrm>
          <a:off x="0" y="0"/>
          <a:ext cx="0" cy="0"/>
          <a:chOff x="0" y="0"/>
          <a:chExt cx="0" cy="0"/>
        </a:xfrm>
      </p:grpSpPr>
      <p:sp>
        <p:nvSpPr>
          <p:cNvPr id="58" name="1.  The Nervous System">
            <a:extLst>
              <a:ext uri="{FF2B5EF4-FFF2-40B4-BE49-F238E27FC236}">
                <a16:creationId xmlns:a16="http://schemas.microsoft.com/office/drawing/2014/main" id="{46F6CFB0-E2A9-DA33-915E-3C0516BC2D75}"/>
              </a:ext>
            </a:extLst>
          </p:cNvPr>
          <p:cNvSpPr txBox="1">
            <a:spLocks noGrp="1"/>
          </p:cNvSpPr>
          <p:nvPr>
            <p:ph type="title"/>
          </p:nvPr>
        </p:nvSpPr>
        <p:spPr>
          <a:xfrm>
            <a:off x="365759" y="329184"/>
            <a:ext cx="8412480" cy="1188720"/>
          </a:xfrm>
          <a:prstGeom prst="rect">
            <a:avLst/>
          </a:prstGeom>
        </p:spPr>
        <p:txBody>
          <a:bodyPr/>
          <a:lstStyle/>
          <a:p>
            <a:r>
              <a:rPr lang="en-US" dirty="0"/>
              <a:t>Nerves</a:t>
            </a:r>
            <a:endParaRPr dirty="0"/>
          </a:p>
        </p:txBody>
      </p:sp>
      <p:sp>
        <p:nvSpPr>
          <p:cNvPr id="59" name="The nervous system is the pathway of communication involving high speed electrical signals.…">
            <a:extLst>
              <a:ext uri="{FF2B5EF4-FFF2-40B4-BE49-F238E27FC236}">
                <a16:creationId xmlns:a16="http://schemas.microsoft.com/office/drawing/2014/main" id="{100DD199-4F63-AC28-D5CB-622F4EB13C37}"/>
              </a:ext>
            </a:extLst>
          </p:cNvPr>
          <p:cNvSpPr txBox="1">
            <a:spLocks noGrp="1"/>
          </p:cNvSpPr>
          <p:nvPr>
            <p:ph type="body" idx="1"/>
          </p:nvPr>
        </p:nvSpPr>
        <p:spPr>
          <a:xfrm>
            <a:off x="365759" y="1857081"/>
            <a:ext cx="8412480" cy="3882948"/>
          </a:xfrm>
          <a:prstGeom prst="rect">
            <a:avLst/>
          </a:prstGeom>
        </p:spPr>
        <p:txBody>
          <a:bodyPr/>
          <a:lstStyle/>
          <a:p>
            <a:r>
              <a:rPr lang="en-US" dirty="0"/>
              <a:t>Nerves are bundles of nerves wrapped in connective tissue that transfers information about the environment to and from the CNS using electrical signals.</a:t>
            </a:r>
            <a:endParaRPr dirty="0"/>
          </a:p>
        </p:txBody>
      </p:sp>
      <p:pic>
        <p:nvPicPr>
          <p:cNvPr id="7" name="Picture 6">
            <a:extLst>
              <a:ext uri="{FF2B5EF4-FFF2-40B4-BE49-F238E27FC236}">
                <a16:creationId xmlns:a16="http://schemas.microsoft.com/office/drawing/2014/main" id="{9DD682A6-0066-F30D-1C7E-798B0E2F0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46" y="3038475"/>
            <a:ext cx="4767263" cy="34004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7601011-6D5C-461B-CE12-B8CF6BB73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81313"/>
            <a:ext cx="4754563" cy="238918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76481"/>
      </p:ext>
    </p:extLst>
  </p:cSld>
  <p:clrMapOvr>
    <a:masterClrMapping/>
  </p:clrMapOvr>
  <p:transition spd="med"/>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419</TotalTime>
  <Words>1503</Words>
  <Application>Microsoft Macintosh PowerPoint</Application>
  <PresentationFormat>On-screen Show (4:3)</PresentationFormat>
  <Paragraphs>128</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Gill Sans MT</vt:lpstr>
      <vt:lpstr>Parcel</vt:lpstr>
      <vt:lpstr>Integration of Body Systems</vt:lpstr>
      <vt:lpstr>System integration</vt:lpstr>
      <vt:lpstr>System integration—Emergent Properties</vt:lpstr>
      <vt:lpstr>Internal Communication</vt:lpstr>
      <vt:lpstr>1.  The Endocrine System</vt:lpstr>
      <vt:lpstr>Endocrine Glands</vt:lpstr>
      <vt:lpstr>2.  The Nervous System</vt:lpstr>
      <vt:lpstr>Nerves</vt:lpstr>
      <vt:lpstr>Nerves</vt:lpstr>
      <vt:lpstr>How do nerve systems work?</vt:lpstr>
      <vt:lpstr>The brain</vt:lpstr>
      <vt:lpstr>The brain</vt:lpstr>
      <vt:lpstr>Conscious vs. unconscious processes</vt:lpstr>
      <vt:lpstr>A conscious process</vt:lpstr>
      <vt:lpstr>Sensory input</vt:lpstr>
      <vt:lpstr>Unconscious Processes—a Reflex</vt:lpstr>
      <vt:lpstr>Unconscious Processes—a Reflex</vt:lpstr>
      <vt:lpstr>Unconscious Processes—a Reflex</vt:lpstr>
      <vt:lpstr>Unconscious Processes—a Reflex</vt:lpstr>
      <vt:lpstr>Unconscious Processes—a Reflex</vt:lpstr>
      <vt:lpstr>The pain reflex arc</vt:lpstr>
      <vt:lpstr>The cerebellum and balance</vt:lpstr>
      <vt:lpstr>Modulation of Sleep patterns</vt:lpstr>
      <vt:lpstr>The pineal gland</vt:lpstr>
      <vt:lpstr>The Hypothalamus and pituitary gland</vt:lpstr>
      <vt:lpstr>The Hypothalamus and pituitary gland</vt:lpstr>
      <vt:lpstr>The Hypothalamus and pituitary gland</vt:lpstr>
      <vt:lpstr>Peristalsis</vt:lpstr>
      <vt:lpstr>Peristalsis</vt:lpstr>
      <vt:lpstr>Enteric nervous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MULTHAUPT, TRAVIS</dc:creator>
  <cp:lastModifiedBy>MULTHAUPT, TRAVIS</cp:lastModifiedBy>
  <cp:revision>42</cp:revision>
  <dcterms:created xsi:type="dcterms:W3CDTF">2024-12-21T20:10:16Z</dcterms:created>
  <dcterms:modified xsi:type="dcterms:W3CDTF">2024-12-22T18:55:28Z</dcterms:modified>
</cp:coreProperties>
</file>