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sldIdLst>
    <p:sldId id="256" r:id="rId6"/>
    <p:sldId id="258" r:id="rId7"/>
    <p:sldId id="257" r:id="rId8"/>
    <p:sldId id="338" r:id="rId9"/>
    <p:sldId id="265" r:id="rId10"/>
    <p:sldId id="266" r:id="rId11"/>
    <p:sldId id="267" r:id="rId12"/>
    <p:sldId id="312" r:id="rId13"/>
    <p:sldId id="270" r:id="rId14"/>
    <p:sldId id="310" r:id="rId15"/>
    <p:sldId id="271" r:id="rId16"/>
    <p:sldId id="275" r:id="rId17"/>
    <p:sldId id="272" r:id="rId18"/>
    <p:sldId id="273" r:id="rId19"/>
    <p:sldId id="291" r:id="rId20"/>
    <p:sldId id="292" r:id="rId21"/>
    <p:sldId id="293" r:id="rId22"/>
    <p:sldId id="314" r:id="rId23"/>
    <p:sldId id="294" r:id="rId24"/>
    <p:sldId id="315" r:id="rId25"/>
    <p:sldId id="316" r:id="rId26"/>
    <p:sldId id="317" r:id="rId27"/>
    <p:sldId id="274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7" r:id="rId47"/>
    <p:sldId id="336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Perpetua" panose="02020502060401020303" pitchFamily="18" charset="77"/>
        <a:ea typeface="ヒラギノ明朝 ProN W3" panose="02020300000000000000" pitchFamily="18" charset="-128"/>
        <a:cs typeface="+mn-cs"/>
        <a:sym typeface="Perpetua" panose="02020502060401020303" pitchFamily="18" charset="77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Perpetua" panose="02020502060401020303" pitchFamily="18" charset="77"/>
        <a:ea typeface="ヒラギノ明朝 ProN W3" panose="02020300000000000000" pitchFamily="18" charset="-128"/>
        <a:cs typeface="+mn-cs"/>
        <a:sym typeface="Perpetua" panose="02020502060401020303" pitchFamily="18" charset="77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Perpetua" panose="02020502060401020303" pitchFamily="18" charset="77"/>
        <a:ea typeface="ヒラギノ明朝 ProN W3" panose="02020300000000000000" pitchFamily="18" charset="-128"/>
        <a:cs typeface="+mn-cs"/>
        <a:sym typeface="Perpetua" panose="02020502060401020303" pitchFamily="18" charset="77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Perpetua" panose="02020502060401020303" pitchFamily="18" charset="77"/>
        <a:ea typeface="ヒラギノ明朝 ProN W3" panose="02020300000000000000" pitchFamily="18" charset="-128"/>
        <a:cs typeface="+mn-cs"/>
        <a:sym typeface="Perpetua" panose="02020502060401020303" pitchFamily="18" charset="77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Perpetua" panose="02020502060401020303" pitchFamily="18" charset="77"/>
        <a:ea typeface="ヒラギノ明朝 ProN W3" panose="02020300000000000000" pitchFamily="18" charset="-128"/>
        <a:cs typeface="+mn-cs"/>
        <a:sym typeface="Perpetua" panose="02020502060401020303" pitchFamily="18" charset="77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Perpetua" panose="02020502060401020303" pitchFamily="18" charset="77"/>
        <a:ea typeface="ヒラギノ明朝 ProN W3" panose="02020300000000000000" pitchFamily="18" charset="-128"/>
        <a:cs typeface="+mn-cs"/>
        <a:sym typeface="Perpetua" panose="02020502060401020303" pitchFamily="18" charset="77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Perpetua" panose="02020502060401020303" pitchFamily="18" charset="77"/>
        <a:ea typeface="ヒラギノ明朝 ProN W3" panose="02020300000000000000" pitchFamily="18" charset="-128"/>
        <a:cs typeface="+mn-cs"/>
        <a:sym typeface="Perpetua" panose="02020502060401020303" pitchFamily="18" charset="77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Perpetua" panose="02020502060401020303" pitchFamily="18" charset="77"/>
        <a:ea typeface="ヒラギノ明朝 ProN W3" panose="02020300000000000000" pitchFamily="18" charset="-128"/>
        <a:cs typeface="+mn-cs"/>
        <a:sym typeface="Perpetua" panose="02020502060401020303" pitchFamily="18" charset="77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Perpetua" panose="02020502060401020303" pitchFamily="18" charset="77"/>
        <a:ea typeface="ヒラギノ明朝 ProN W3" panose="02020300000000000000" pitchFamily="18" charset="-128"/>
        <a:cs typeface="+mn-cs"/>
        <a:sym typeface="Perpetua" panose="02020502060401020303" pitchFamily="18" charset="77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 varScale="1">
        <p:scale>
          <a:sx n="117" d="100"/>
          <a:sy n="117" d="100"/>
        </p:scale>
        <p:origin x="72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92225C71-A9CF-8679-27DC-31A7444E0AD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929A-C708-5F47-9FCA-65C1421D5F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3665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81ABE74-03FD-5797-B030-04A7E1524AB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D2F1F-B545-554A-96CC-544A100C11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194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19431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6769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C0934DF1-50DB-477C-36CD-218CF0F7D24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3C477-E901-A84E-94A3-28537E7FEB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55935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AC304F6-505E-74CC-4B0F-5635A85D3D8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93720-46E2-A842-9F98-28B8D84EBA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6081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D5E772E-DE4A-B5EC-194C-9F4B79A1F40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A6A02-8845-2843-8D3E-12790E2ED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44357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003AA545-2198-B934-7064-EFFC3F496ED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CF922-A7CB-4E47-8797-EF95D077A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9639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100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8100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FA14212-374F-92EE-53FC-625A08B4F46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D0A81-CF59-4542-85A6-02E0ACE8F2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83783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7C9EA27A-E329-0A08-BC0F-3D55E20420B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B3AB1-A9B4-B14A-9605-99E274834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32816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A050B0EC-123C-973B-3131-33EC5A1719E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D59F4-423D-9E42-81C8-910CB31AAD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76565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4511CA60-670D-1E5E-EFA0-368474FF8AC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7D137-4868-0046-B9A0-F9C49B4B3F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08405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B3E5A25-C077-077E-9F6A-E2FB56A8B35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55D0D-A1A5-B046-B6B8-3E92BD1B68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7259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60A919E8-917F-444C-D903-DC39C51668D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4A82C-6431-0F46-A0A2-2ECCF7E431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30932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erpetua" panose="02020502060401020303" pitchFamily="18" charset="77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A74EC1A1-9029-2A17-4E4A-3164882E8DD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A264A-D6E1-5443-8C9A-430848F91A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34296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6718F92E-851C-DE64-9BF4-659180FCC46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B9EA5-F43D-8448-A1FF-561FCAF584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74138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19431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6769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3E5D91F-0771-EA20-0CEC-D935495378D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63F79-6BE8-4242-B902-6A21FB4C79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66871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A9B2EF59-FD38-C9E5-8ECE-4800552075D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71787-48E8-5C48-BF33-7356DE3D5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65707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1ED6E83C-6B7D-3A5C-8C92-0BD9D402EB5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10393-08AD-B644-8ED6-1992291606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21704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F39565C3-2477-1BBB-DE7D-0986857AA9A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B0FC9-4969-8A47-9417-CF980350B6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73181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100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8100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61FBC521-E6CB-07D3-2701-AE09CA581FC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46BB3-31FC-5945-8164-62C7ED46DA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11933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73CACE7C-8E61-22A2-EDFF-2196FF37AC7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57696-F151-8D41-B557-25AB32ACFE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4441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70436E09-EB72-A87B-BD29-EEBC73A4D47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D76FC-2954-3348-955B-116E9F4622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68528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D925A6AE-FF70-853A-1F0B-F4EE815E047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F3B52-057F-B041-A681-EFD6AED91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5135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C24DF92A-7FE4-F9CD-6A55-166D6505448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6F1AA-DA70-B74E-A5EE-37F9BE5ED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21931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68A69B51-EEF7-1FA8-9459-6165D961284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C3F4A-96AA-A941-9BC9-BC8BF0395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1065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erpetua" panose="02020502060401020303" pitchFamily="18" charset="77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B7F42DA3-8EC6-DBC5-DCB5-A2EE5DBDC8E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F490D-9CB9-4141-A3A8-822CBADE81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47155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FDC6ABD7-4370-E689-711E-EB30457ED99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42372-1277-C04C-BC81-1E52789E68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11806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19431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6769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2BA31C8D-ECAA-6A3A-B219-3CCCE53B8F3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6C005-31FD-DC4D-995D-92F8BE0DF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31405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9507A20A-9FF7-8D17-2ECE-4285DE8A5B9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BC056-09FF-F542-B6A6-B4A610EC86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52569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F795DA47-6116-E8E9-A077-AE111C821A8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05BB8-7272-244D-9B9D-AB3AFD0C1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78020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F8BB3FFF-F612-D475-A0F7-CBBA6C39946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04B3D-E755-F547-AAC3-D55A329B1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74608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100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8100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D6D34F52-A355-2484-85FD-9B07360A45E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0E7E1-E7DB-A242-891D-9DBCBE795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54067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327531F1-3AE2-E07C-4A71-9B9631BF6D8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A8A44-B695-BB42-BF98-9855E6F2F9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80267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4C613926-7A11-EB23-063A-37C53ECBF50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30170-6E5D-6A4A-BE16-9F2DBF9E66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6491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100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8100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8162069-008D-AA4B-050B-ADDE5FAB217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5FDE0-B096-FF43-9A89-3E72E78C38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9725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82AEA270-4E73-A819-D7CF-AA1CCAC6EA4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3BACB-269F-6F43-9E40-018F46407C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03963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467BA13B-D279-70E4-CC10-A2FCBB034C9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59CE6-470C-554D-913F-8CF4EED59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18414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erpetua" panose="02020502060401020303" pitchFamily="18" charset="77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510EA4C-B336-C348-0CEF-E688460CD52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393FD-4BDC-F84C-A2D5-AE229F169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45237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9E5E8A5C-F981-166A-6801-93C80CA14A6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A59DD-7307-9642-9245-AB99FA21E2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96751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19431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6769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E61E1EE6-8D15-0D42-3D7B-3F784C0C217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229FB-600A-CF42-8DA4-5290EE1440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74353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C712CD5B-AA7B-8349-8B25-1E5A8F1FF28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16446-49D0-B341-B6D6-88F35610EC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74816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43A5CF52-B13F-B440-48EC-0DC6F3CF1AE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9EEEB-C6AA-E64C-9E81-8C3C560D68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94506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369520FF-0614-8388-2141-9A7A5DC8240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D949D-45E2-0E44-94F9-1A646836C5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35491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100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8100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43AE1080-FB60-9CA1-7AE2-4705C944465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9C3D3-C5E7-4847-99F3-76DDA4C122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28401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31E191E6-F28E-0817-5E57-C3378F95853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EC0F1-21A7-AC4D-A746-EFC2628420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7658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3D744A6-0683-7B8A-794C-F5FEA31CF18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75321-97D5-3341-B957-9EAD2948F2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47109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90C34D93-E765-DF48-48A3-23582C0A16D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C6644-1D13-B340-9BE8-C44FD6E717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21849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59C92292-04CB-2AE8-BACD-0B924AB8B02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639EA-8F71-B64B-9EC6-C8A6E73667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94791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B94547E3-F5C8-DA29-3662-C5BD82D77A2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A985A-9997-6F44-87D1-BB787A45C8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48941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erpetua" panose="02020502060401020303" pitchFamily="18" charset="77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2AC12BB0-063E-90FB-ED70-431A1CC819E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1C5AA-B579-EB43-84E0-3A8D43F40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22403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D33401A7-1177-2A32-F689-C5FBAF32C29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07662-F6BC-3949-8ACA-40217BE299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17775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19431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6769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C023EF57-8550-4308-7BC8-C3F19C1341D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3A839-2D28-4744-95E5-F18512AA1A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6098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D26CF32-65C1-7188-5B96-1C18F5950C4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1B289-FDCC-FA40-A038-E7C009113A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5131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5818D56-96DE-E151-D409-F52038FB400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3C213-2A3C-C347-8872-6E48971487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67234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809F2A6-EF40-3423-F5F7-E9ADDA45627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EAFAB-93BB-5A40-82D4-B87D605BC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96674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erpetua" panose="02020502060401020303" pitchFamily="18" charset="77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AD7A827B-6F73-3898-68B5-339F5D9235E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7F7D5-806A-904C-920A-B31FE120C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8360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7E7E7"/>
            </a:gs>
            <a:gs pos="100000">
              <a:srgbClr val="AAAAA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80252EDF-3343-2A9E-D2D5-B517B7E37747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914400" y="0"/>
            <a:ext cx="77724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Franklin Gothic Book" panose="020B0503020102020204" pitchFamily="34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E87B9BD4-21BD-682F-B911-BB08D20E041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1447800"/>
            <a:ext cx="7772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erpetua" panose="02020502060401020303" pitchFamily="18" charset="77"/>
              </a:rPr>
              <a:t>Click to edit Master text styles</a:t>
            </a:r>
          </a:p>
          <a:p>
            <a:pPr lvl="1"/>
            <a:r>
              <a:rPr lang="en-US" altLang="en-US">
                <a:sym typeface="Perpetua" panose="02020502060401020303" pitchFamily="18" charset="77"/>
              </a:rPr>
              <a:t>Second level</a:t>
            </a:r>
          </a:p>
          <a:p>
            <a:pPr lvl="2"/>
            <a:r>
              <a:rPr lang="en-US" altLang="en-US">
                <a:sym typeface="Perpetua" panose="02020502060401020303" pitchFamily="18" charset="77"/>
              </a:rPr>
              <a:t>Third level</a:t>
            </a:r>
          </a:p>
          <a:p>
            <a:pPr lvl="3"/>
            <a:r>
              <a:rPr lang="en-US" altLang="en-US">
                <a:sym typeface="Perpetua" panose="02020502060401020303" pitchFamily="18" charset="77"/>
              </a:rPr>
              <a:t>Fourth level</a:t>
            </a:r>
          </a:p>
          <a:p>
            <a:pPr lvl="4"/>
            <a:r>
              <a:rPr lang="en-US" altLang="en-US">
                <a:sym typeface="Perpetua" panose="02020502060401020303" pitchFamily="18" charset="77"/>
              </a:rPr>
              <a:t>Fifth level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8464EF5B-8F02-E78D-5098-89FBB289712A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latin typeface="+mj-lt"/>
                <a:ea typeface="Franklin Gothic Book" panose="020B0503020102020204" pitchFamily="34" charset="0"/>
                <a:cs typeface="Franklin Gothic Book" panose="020B0503020102020204" pitchFamily="34" charset="0"/>
                <a:sym typeface="Franklin Gothic Book" panose="020B0503020102020204" pitchFamily="34" charset="0"/>
              </a:defRPr>
            </a:lvl1pPr>
          </a:lstStyle>
          <a:p>
            <a:pPr>
              <a:defRPr/>
            </a:pPr>
            <a:fld id="{75C77AA7-4835-E44A-9D02-B77B3BFDF9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hf hdr="0" ftr="0" dt="0"/>
  <p:txStyles>
    <p:titleStyle>
      <a:lvl1pPr marL="39688"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696464"/>
          </a:solidFill>
          <a:latin typeface="+mj-lt"/>
          <a:ea typeface="+mj-ea"/>
          <a:cs typeface="+mj-cs"/>
          <a:sym typeface="Franklin Gothic Book" panose="020B0503020102020204" pitchFamily="34" charset="0"/>
        </a:defRPr>
      </a:lvl1pPr>
      <a:lvl2pPr marL="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2pPr>
      <a:lvl3pPr marL="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3pPr>
      <a:lvl4pPr marL="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4pPr>
      <a:lvl5pPr marL="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9pPr>
    </p:titleStyle>
    <p:bodyStyle>
      <a:lvl1pPr marL="312738" indent="-273050" algn="l" rtl="0" eaLnBrk="0" fontAlgn="base" hangingPunct="0">
        <a:spcBef>
          <a:spcPts val="600"/>
        </a:spcBef>
        <a:spcAft>
          <a:spcPct val="0"/>
        </a:spcAft>
        <a:buClr>
          <a:srgbClr val="D34817"/>
        </a:buClr>
        <a:buSzPct val="85000"/>
        <a:buFont typeface="Wingdings 2" pitchFamily="2" charset="2"/>
        <a:buChar char=""/>
        <a:defRPr sz="2600" kern="1200">
          <a:solidFill>
            <a:schemeClr val="tx1"/>
          </a:solidFill>
          <a:latin typeface="+mn-lt"/>
          <a:ea typeface="+mn-ea"/>
          <a:cs typeface="+mn-cs"/>
          <a:sym typeface="Perpetua" panose="02020502060401020303" pitchFamily="18" charset="77"/>
        </a:defRPr>
      </a:lvl1pPr>
      <a:lvl2pPr marL="536575" indent="-228600" algn="l" rtl="0" eaLnBrk="0" fontAlgn="base" hangingPunct="0">
        <a:spcBef>
          <a:spcPts val="400"/>
        </a:spcBef>
        <a:spcAft>
          <a:spcPct val="0"/>
        </a:spcAft>
        <a:buClr>
          <a:srgbClr val="9B2D1F"/>
        </a:buClr>
        <a:buSzPct val="85000"/>
        <a:buFont typeface="Wingdings 2" pitchFamily="2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  <a:sym typeface="Perpetua" panose="02020502060401020303" pitchFamily="18" charset="77"/>
        </a:defRPr>
      </a:lvl2pPr>
      <a:lvl3pPr marL="811213" indent="-228600" algn="l" rtl="0" eaLnBrk="0" fontAlgn="base" hangingPunct="0">
        <a:spcBef>
          <a:spcPts val="400"/>
        </a:spcBef>
        <a:spcAft>
          <a:spcPct val="0"/>
        </a:spcAft>
        <a:buClr>
          <a:srgbClr val="E6B1AB"/>
        </a:buClr>
        <a:buSzPct val="85000"/>
        <a:buFont typeface="Wingdings 2" pitchFamily="2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  <a:sym typeface="Perpetua" panose="02020502060401020303" pitchFamily="18" charset="77"/>
        </a:defRPr>
      </a:lvl3pPr>
      <a:lvl4pPr marL="1085850" indent="-228600" algn="l" rtl="0" eaLnBrk="0" fontAlgn="base" hangingPunct="0">
        <a:spcBef>
          <a:spcPts val="400"/>
        </a:spcBef>
        <a:spcAft>
          <a:spcPct val="0"/>
        </a:spcAft>
        <a:buClr>
          <a:srgbClr val="A28E6A"/>
        </a:buClr>
        <a:buSzPct val="80000"/>
        <a:buFont typeface="Wingdings 2" pitchFamily="2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  <a:sym typeface="Perpetua" panose="02020502060401020303" pitchFamily="18" charset="77"/>
        </a:defRPr>
      </a:lvl4pPr>
      <a:lvl5pPr marL="1360488" indent="-228600" algn="l" rtl="0" eaLnBrk="0" fontAlgn="base" hangingPunct="0">
        <a:spcBef>
          <a:spcPts val="400"/>
        </a:spcBef>
        <a:spcAft>
          <a:spcPct val="0"/>
        </a:spcAft>
        <a:buClr>
          <a:srgbClr val="A28E6A"/>
        </a:buClr>
        <a:buSzPct val="100000"/>
        <a:buFont typeface="Perpetua" panose="02020502060401020303" pitchFamily="18" charset="77"/>
        <a:buChar char="o"/>
        <a:defRPr sz="2000" kern="1200">
          <a:solidFill>
            <a:schemeClr val="tx1"/>
          </a:solidFill>
          <a:latin typeface="+mn-lt"/>
          <a:ea typeface="+mn-ea"/>
          <a:cs typeface="+mn-cs"/>
          <a:sym typeface="Perpetua" panose="02020502060401020303" pitchFamily="18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7E7E7"/>
            </a:gs>
            <a:gs pos="100000">
              <a:srgbClr val="AAAAA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4A9969F8-A946-8116-D730-28B311BD36E5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914400" y="0"/>
            <a:ext cx="77724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Franklin Gothic Book" panose="020B0503020102020204" pitchFamily="34" charset="0"/>
              </a:rPr>
              <a:t>Click to edit Master title style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0780D4AC-3CB6-5429-D715-59993B9270C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1447800"/>
            <a:ext cx="7772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erpetua" panose="02020502060401020303" pitchFamily="18" charset="77"/>
              </a:rPr>
              <a:t>Click to edit Master text styles</a:t>
            </a:r>
          </a:p>
          <a:p>
            <a:pPr lvl="1"/>
            <a:r>
              <a:rPr lang="en-US" altLang="en-US">
                <a:sym typeface="Perpetua" panose="02020502060401020303" pitchFamily="18" charset="77"/>
              </a:rPr>
              <a:t>Second level</a:t>
            </a:r>
          </a:p>
          <a:p>
            <a:pPr lvl="2"/>
            <a:r>
              <a:rPr lang="en-US" altLang="en-US">
                <a:sym typeface="Perpetua" panose="02020502060401020303" pitchFamily="18" charset="77"/>
              </a:rPr>
              <a:t>Third level</a:t>
            </a:r>
          </a:p>
          <a:p>
            <a:pPr lvl="3"/>
            <a:r>
              <a:rPr lang="en-US" altLang="en-US">
                <a:sym typeface="Perpetua" panose="02020502060401020303" pitchFamily="18" charset="77"/>
              </a:rPr>
              <a:t>Fourth level</a:t>
            </a:r>
          </a:p>
          <a:p>
            <a:pPr lvl="4"/>
            <a:r>
              <a:rPr lang="en-US" altLang="en-US">
                <a:sym typeface="Perpetua" panose="02020502060401020303" pitchFamily="18" charset="77"/>
              </a:rPr>
              <a:t>Fifth level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847B57C5-AB70-9781-FC4B-C85EC5C98769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latin typeface="+mj-lt"/>
                <a:ea typeface="Franklin Gothic Book" panose="020B0503020102020204" pitchFamily="34" charset="0"/>
                <a:cs typeface="Franklin Gothic Book" panose="020B0503020102020204" pitchFamily="34" charset="0"/>
                <a:sym typeface="Franklin Gothic Book" panose="020B0503020102020204" pitchFamily="34" charset="0"/>
              </a:defRPr>
            </a:lvl1pPr>
          </a:lstStyle>
          <a:p>
            <a:pPr>
              <a:defRPr/>
            </a:pPr>
            <a:fld id="{0C940401-F431-2046-9BCA-A63BF24F1A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hf hdr="0" ftr="0" dt="0"/>
  <p:txStyles>
    <p:titleStyle>
      <a:lvl1pPr marL="39688"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696464"/>
          </a:solidFill>
          <a:latin typeface="+mj-lt"/>
          <a:ea typeface="+mj-ea"/>
          <a:cs typeface="+mj-cs"/>
          <a:sym typeface="Franklin Gothic Book" panose="020B0503020102020204" pitchFamily="34" charset="0"/>
        </a:defRPr>
      </a:lvl1pPr>
      <a:lvl2pPr marL="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2pPr>
      <a:lvl3pPr marL="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3pPr>
      <a:lvl4pPr marL="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4pPr>
      <a:lvl5pPr marL="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9pPr>
    </p:titleStyle>
    <p:bodyStyle>
      <a:lvl1pPr marL="312738" indent="-273050" algn="l" rtl="0" eaLnBrk="0" fontAlgn="base" hangingPunct="0">
        <a:spcBef>
          <a:spcPts val="600"/>
        </a:spcBef>
        <a:spcAft>
          <a:spcPct val="0"/>
        </a:spcAft>
        <a:buClr>
          <a:srgbClr val="D34817"/>
        </a:buClr>
        <a:buSzPct val="85000"/>
        <a:buFont typeface="Wingdings 2" pitchFamily="2" charset="2"/>
        <a:buChar char=""/>
        <a:defRPr sz="2600" kern="1200">
          <a:solidFill>
            <a:schemeClr val="tx1"/>
          </a:solidFill>
          <a:latin typeface="+mn-lt"/>
          <a:ea typeface="+mn-ea"/>
          <a:cs typeface="+mn-cs"/>
          <a:sym typeface="Perpetua" panose="02020502060401020303" pitchFamily="18" charset="77"/>
        </a:defRPr>
      </a:lvl1pPr>
      <a:lvl2pPr marL="536575" indent="-228600" algn="l" rtl="0" eaLnBrk="0" fontAlgn="base" hangingPunct="0">
        <a:spcBef>
          <a:spcPts val="400"/>
        </a:spcBef>
        <a:spcAft>
          <a:spcPct val="0"/>
        </a:spcAft>
        <a:buClr>
          <a:srgbClr val="9B2D1F"/>
        </a:buClr>
        <a:buSzPct val="85000"/>
        <a:buFont typeface="Wingdings 2" pitchFamily="2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  <a:sym typeface="Perpetua" panose="02020502060401020303" pitchFamily="18" charset="77"/>
        </a:defRPr>
      </a:lvl2pPr>
      <a:lvl3pPr marL="811213" indent="-228600" algn="l" rtl="0" eaLnBrk="0" fontAlgn="base" hangingPunct="0">
        <a:spcBef>
          <a:spcPts val="400"/>
        </a:spcBef>
        <a:spcAft>
          <a:spcPct val="0"/>
        </a:spcAft>
        <a:buClr>
          <a:srgbClr val="E6B1AB"/>
        </a:buClr>
        <a:buSzPct val="85000"/>
        <a:buFont typeface="Wingdings 2" pitchFamily="2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  <a:sym typeface="Perpetua" panose="02020502060401020303" pitchFamily="18" charset="77"/>
        </a:defRPr>
      </a:lvl3pPr>
      <a:lvl4pPr marL="1085850" indent="-228600" algn="l" rtl="0" eaLnBrk="0" fontAlgn="base" hangingPunct="0">
        <a:spcBef>
          <a:spcPts val="400"/>
        </a:spcBef>
        <a:spcAft>
          <a:spcPct val="0"/>
        </a:spcAft>
        <a:buClr>
          <a:srgbClr val="A28E6A"/>
        </a:buClr>
        <a:buSzPct val="80000"/>
        <a:buFont typeface="Wingdings 2" pitchFamily="2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  <a:sym typeface="Perpetua" panose="02020502060401020303" pitchFamily="18" charset="77"/>
        </a:defRPr>
      </a:lvl4pPr>
      <a:lvl5pPr marL="1360488" indent="-228600" algn="l" rtl="0" eaLnBrk="0" fontAlgn="base" hangingPunct="0">
        <a:spcBef>
          <a:spcPts val="400"/>
        </a:spcBef>
        <a:spcAft>
          <a:spcPct val="0"/>
        </a:spcAft>
        <a:buClr>
          <a:srgbClr val="A28E6A"/>
        </a:buClr>
        <a:buSzPct val="100000"/>
        <a:buFont typeface="Perpetua" panose="02020502060401020303" pitchFamily="18" charset="77"/>
        <a:buChar char="o"/>
        <a:defRPr sz="2000" kern="1200">
          <a:solidFill>
            <a:schemeClr val="tx1"/>
          </a:solidFill>
          <a:latin typeface="+mn-lt"/>
          <a:ea typeface="+mn-ea"/>
          <a:cs typeface="+mn-cs"/>
          <a:sym typeface="Perpetua" panose="02020502060401020303" pitchFamily="18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7E7E7"/>
            </a:gs>
            <a:gs pos="100000">
              <a:srgbClr val="AAAAA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CBAAD2ED-6529-03FF-96B1-160A48425E94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075" name="Picture 2">
            <a:extLst>
              <a:ext uri="{FF2B5EF4-FFF2-40B4-BE49-F238E27FC236}">
                <a16:creationId xmlns:a16="http://schemas.microsoft.com/office/drawing/2014/main" id="{30F58138-175D-F40A-02DD-CBE60D62F7D2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60325"/>
            <a:ext cx="9032875" cy="67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">
            <a:extLst>
              <a:ext uri="{FF2B5EF4-FFF2-40B4-BE49-F238E27FC236}">
                <a16:creationId xmlns:a16="http://schemas.microsoft.com/office/drawing/2014/main" id="{F4860BAF-31EE-2D81-1A81-8EE021B6F4ED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69850" y="2376488"/>
            <a:ext cx="9013825" cy="920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7E9770A8-9803-8CA0-6349-8FCEAADAE167}"/>
              </a:ext>
            </a:extLst>
          </p:cNvPr>
          <p:cNvSpPr>
            <a:spLocks/>
          </p:cNvSpPr>
          <p:nvPr/>
        </p:nvSpPr>
        <p:spPr bwMode="auto">
          <a:xfrm>
            <a:off x="69850" y="2341563"/>
            <a:ext cx="9013825" cy="46037"/>
          </a:xfrm>
          <a:prstGeom prst="rect">
            <a:avLst/>
          </a:prstGeom>
          <a:solidFill>
            <a:srgbClr val="E6B1AB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Rectangle 5">
            <a:extLst>
              <a:ext uri="{FF2B5EF4-FFF2-40B4-BE49-F238E27FC236}">
                <a16:creationId xmlns:a16="http://schemas.microsoft.com/office/drawing/2014/main" id="{A1037293-386A-AC92-2669-67C484962058}"/>
              </a:ext>
            </a:extLst>
          </p:cNvPr>
          <p:cNvSpPr>
            <a:spLocks/>
          </p:cNvSpPr>
          <p:nvPr/>
        </p:nvSpPr>
        <p:spPr bwMode="auto">
          <a:xfrm>
            <a:off x="68263" y="2468563"/>
            <a:ext cx="9015412" cy="46037"/>
          </a:xfrm>
          <a:prstGeom prst="rect">
            <a:avLst/>
          </a:prstGeom>
          <a:solidFill>
            <a:srgbClr val="918485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Rectangle 6">
            <a:extLst>
              <a:ext uri="{FF2B5EF4-FFF2-40B4-BE49-F238E27FC236}">
                <a16:creationId xmlns:a16="http://schemas.microsoft.com/office/drawing/2014/main" id="{D557AB65-AD27-D050-4379-88678A8513A0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914400" y="0"/>
            <a:ext cx="77724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Franklin Gothic Book" panose="020B0503020102020204" pitchFamily="34" charset="0"/>
              </a:rPr>
              <a:t>Click to edit Master title style</a:t>
            </a:r>
          </a:p>
        </p:txBody>
      </p:sp>
      <p:sp>
        <p:nvSpPr>
          <p:cNvPr id="3080" name="Rectangle 7">
            <a:extLst>
              <a:ext uri="{FF2B5EF4-FFF2-40B4-BE49-F238E27FC236}">
                <a16:creationId xmlns:a16="http://schemas.microsoft.com/office/drawing/2014/main" id="{97775680-460F-FB2F-204E-B2FDADBF53D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1447800"/>
            <a:ext cx="7772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erpetua" panose="02020502060401020303" pitchFamily="18" charset="77"/>
              </a:rPr>
              <a:t>Click to edit Master text styles</a:t>
            </a:r>
          </a:p>
          <a:p>
            <a:pPr lvl="1"/>
            <a:r>
              <a:rPr lang="en-US" altLang="en-US">
                <a:sym typeface="Perpetua" panose="02020502060401020303" pitchFamily="18" charset="77"/>
              </a:rPr>
              <a:t>Second level</a:t>
            </a:r>
          </a:p>
          <a:p>
            <a:pPr lvl="2"/>
            <a:r>
              <a:rPr lang="en-US" altLang="en-US">
                <a:sym typeface="Perpetua" panose="02020502060401020303" pitchFamily="18" charset="77"/>
              </a:rPr>
              <a:t>Third level</a:t>
            </a:r>
          </a:p>
          <a:p>
            <a:pPr lvl="3"/>
            <a:r>
              <a:rPr lang="en-US" altLang="en-US">
                <a:sym typeface="Perpetua" panose="02020502060401020303" pitchFamily="18" charset="77"/>
              </a:rPr>
              <a:t>Fourth level</a:t>
            </a:r>
          </a:p>
          <a:p>
            <a:pPr lvl="4"/>
            <a:r>
              <a:rPr lang="en-US" altLang="en-US">
                <a:sym typeface="Perpetua" panose="02020502060401020303" pitchFamily="18" charset="77"/>
              </a:rPr>
              <a:t>Fifth level</a:t>
            </a: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944A77DD-FF48-8431-CBC7-737E3F64BAAE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266700" y="6335713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latin typeface="+mj-lt"/>
                <a:ea typeface="Franklin Gothic Book" panose="020B0503020102020204" pitchFamily="34" charset="0"/>
                <a:cs typeface="Franklin Gothic Book" panose="020B0503020102020204" pitchFamily="34" charset="0"/>
                <a:sym typeface="Franklin Gothic Book" panose="020B0503020102020204" pitchFamily="34" charset="0"/>
              </a:defRPr>
            </a:lvl1pPr>
          </a:lstStyle>
          <a:p>
            <a:pPr>
              <a:defRPr/>
            </a:pPr>
            <a:fld id="{DC929689-76F9-7E43-9D2C-F7D838E880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hf hdr="0" ftr="0" dt="0"/>
  <p:txStyles>
    <p:titleStyle>
      <a:lvl1pPr marL="39688"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696464"/>
          </a:solidFill>
          <a:latin typeface="+mj-lt"/>
          <a:ea typeface="+mj-ea"/>
          <a:cs typeface="+mj-cs"/>
          <a:sym typeface="Franklin Gothic Book" panose="020B0503020102020204" pitchFamily="34" charset="0"/>
        </a:defRPr>
      </a:lvl1pPr>
      <a:lvl2pPr marL="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2pPr>
      <a:lvl3pPr marL="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3pPr>
      <a:lvl4pPr marL="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4pPr>
      <a:lvl5pPr marL="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9pPr>
    </p:titleStyle>
    <p:bodyStyle>
      <a:lvl1pPr marL="312738" indent="-273050" algn="l" rtl="0" eaLnBrk="0" fontAlgn="base" hangingPunct="0">
        <a:spcBef>
          <a:spcPts val="600"/>
        </a:spcBef>
        <a:spcAft>
          <a:spcPct val="0"/>
        </a:spcAft>
        <a:buClr>
          <a:srgbClr val="D34817"/>
        </a:buClr>
        <a:buSzPct val="85000"/>
        <a:buFont typeface="Wingdings 2" pitchFamily="2" charset="2"/>
        <a:buChar char=""/>
        <a:defRPr sz="2600" kern="1200">
          <a:solidFill>
            <a:schemeClr val="tx1"/>
          </a:solidFill>
          <a:latin typeface="+mn-lt"/>
          <a:ea typeface="+mn-ea"/>
          <a:cs typeface="+mn-cs"/>
          <a:sym typeface="Perpetua" panose="02020502060401020303" pitchFamily="18" charset="77"/>
        </a:defRPr>
      </a:lvl1pPr>
      <a:lvl2pPr marL="536575" indent="-228600" algn="l" rtl="0" eaLnBrk="0" fontAlgn="base" hangingPunct="0">
        <a:spcBef>
          <a:spcPts val="400"/>
        </a:spcBef>
        <a:spcAft>
          <a:spcPct val="0"/>
        </a:spcAft>
        <a:buClr>
          <a:srgbClr val="9B2D1F"/>
        </a:buClr>
        <a:buSzPct val="85000"/>
        <a:buFont typeface="Wingdings 2" pitchFamily="2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  <a:sym typeface="Perpetua" panose="02020502060401020303" pitchFamily="18" charset="77"/>
        </a:defRPr>
      </a:lvl2pPr>
      <a:lvl3pPr marL="811213" indent="-228600" algn="l" rtl="0" eaLnBrk="0" fontAlgn="base" hangingPunct="0">
        <a:spcBef>
          <a:spcPts val="400"/>
        </a:spcBef>
        <a:spcAft>
          <a:spcPct val="0"/>
        </a:spcAft>
        <a:buClr>
          <a:srgbClr val="E6B1AB"/>
        </a:buClr>
        <a:buSzPct val="85000"/>
        <a:buFont typeface="Wingdings 2" pitchFamily="2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  <a:sym typeface="Perpetua" panose="02020502060401020303" pitchFamily="18" charset="77"/>
        </a:defRPr>
      </a:lvl3pPr>
      <a:lvl4pPr marL="1085850" indent="-228600" algn="l" rtl="0" eaLnBrk="0" fontAlgn="base" hangingPunct="0">
        <a:spcBef>
          <a:spcPts val="400"/>
        </a:spcBef>
        <a:spcAft>
          <a:spcPct val="0"/>
        </a:spcAft>
        <a:buClr>
          <a:srgbClr val="A28E6A"/>
        </a:buClr>
        <a:buSzPct val="80000"/>
        <a:buFont typeface="Wingdings 2" pitchFamily="2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  <a:sym typeface="Perpetua" panose="02020502060401020303" pitchFamily="18" charset="77"/>
        </a:defRPr>
      </a:lvl4pPr>
      <a:lvl5pPr marL="1360488" indent="-228600" algn="l" rtl="0" eaLnBrk="0" fontAlgn="base" hangingPunct="0">
        <a:spcBef>
          <a:spcPts val="400"/>
        </a:spcBef>
        <a:spcAft>
          <a:spcPct val="0"/>
        </a:spcAft>
        <a:buClr>
          <a:srgbClr val="A28E6A"/>
        </a:buClr>
        <a:buSzPct val="100000"/>
        <a:buFont typeface="Perpetua" panose="02020502060401020303" pitchFamily="18" charset="77"/>
        <a:buChar char="o"/>
        <a:defRPr sz="2000" kern="1200">
          <a:solidFill>
            <a:schemeClr val="tx1"/>
          </a:solidFill>
          <a:latin typeface="+mn-lt"/>
          <a:ea typeface="+mn-ea"/>
          <a:cs typeface="+mn-cs"/>
          <a:sym typeface="Perpetua" panose="02020502060401020303" pitchFamily="18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7E7E7"/>
            </a:gs>
            <a:gs pos="100000">
              <a:srgbClr val="AAAAA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311C67E0-8FDD-11FE-3BBA-EC11B4CBA5AE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590C4ADF-B295-210A-9FC8-F3ADB7B64D83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FC270A0-8C52-8E6B-3B03-FF46B8698E12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1" name="AutoShape 4">
            <a:extLst>
              <a:ext uri="{FF2B5EF4-FFF2-40B4-BE49-F238E27FC236}">
                <a16:creationId xmlns:a16="http://schemas.microsoft.com/office/drawing/2014/main" id="{5C86CC18-7401-6F39-07F7-C5A025C40786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2" name="Rectangle 5">
            <a:extLst>
              <a:ext uri="{FF2B5EF4-FFF2-40B4-BE49-F238E27FC236}">
                <a16:creationId xmlns:a16="http://schemas.microsoft.com/office/drawing/2014/main" id="{088C61F2-45C8-5F1A-408F-1893FEF9D3C4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914400" y="0"/>
            <a:ext cx="77724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Franklin Gothic Book" panose="020B0503020102020204" pitchFamily="34" charset="0"/>
              </a:rPr>
              <a:t>Click to edit Master title style</a:t>
            </a:r>
          </a:p>
        </p:txBody>
      </p:sp>
      <p:sp>
        <p:nvSpPr>
          <p:cNvPr id="4103" name="Rectangle 6">
            <a:extLst>
              <a:ext uri="{FF2B5EF4-FFF2-40B4-BE49-F238E27FC236}">
                <a16:creationId xmlns:a16="http://schemas.microsoft.com/office/drawing/2014/main" id="{FC04515C-A89B-F000-4F81-A7E5B321B1E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1447800"/>
            <a:ext cx="7772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erpetua" panose="02020502060401020303" pitchFamily="18" charset="77"/>
              </a:rPr>
              <a:t>Click to edit Master text styles</a:t>
            </a:r>
          </a:p>
          <a:p>
            <a:pPr lvl="1"/>
            <a:r>
              <a:rPr lang="en-US" altLang="en-US">
                <a:sym typeface="Perpetua" panose="02020502060401020303" pitchFamily="18" charset="77"/>
              </a:rPr>
              <a:t>Second level</a:t>
            </a:r>
          </a:p>
          <a:p>
            <a:pPr lvl="2"/>
            <a:r>
              <a:rPr lang="en-US" altLang="en-US">
                <a:sym typeface="Perpetua" panose="02020502060401020303" pitchFamily="18" charset="77"/>
              </a:rPr>
              <a:t>Third level</a:t>
            </a:r>
          </a:p>
          <a:p>
            <a:pPr lvl="3"/>
            <a:r>
              <a:rPr lang="en-US" altLang="en-US">
                <a:sym typeface="Perpetua" panose="02020502060401020303" pitchFamily="18" charset="77"/>
              </a:rPr>
              <a:t>Fourth level</a:t>
            </a:r>
          </a:p>
          <a:p>
            <a:pPr lvl="4"/>
            <a:r>
              <a:rPr lang="en-US" altLang="en-US">
                <a:sym typeface="Perpetua" panose="02020502060401020303" pitchFamily="18" charset="77"/>
              </a:rPr>
              <a:t>Fifth level</a:t>
            </a: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E91BB2C4-580D-626D-EB04-1E9DF3ABC7AC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latin typeface="+mj-lt"/>
                <a:ea typeface="Franklin Gothic Book" panose="020B0503020102020204" pitchFamily="34" charset="0"/>
                <a:cs typeface="Franklin Gothic Book" panose="020B0503020102020204" pitchFamily="34" charset="0"/>
                <a:sym typeface="Franklin Gothic Book" panose="020B0503020102020204" pitchFamily="34" charset="0"/>
              </a:defRPr>
            </a:lvl1pPr>
          </a:lstStyle>
          <a:p>
            <a:pPr>
              <a:defRPr/>
            </a:pPr>
            <a:fld id="{185D910A-06D6-4D41-929B-19B5213B6E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hdr="0" ftr="0" dt="0"/>
  <p:txStyles>
    <p:titleStyle>
      <a:lvl1pPr marL="39688"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696464"/>
          </a:solidFill>
          <a:latin typeface="+mj-lt"/>
          <a:ea typeface="+mj-ea"/>
          <a:cs typeface="+mj-cs"/>
          <a:sym typeface="Franklin Gothic Book" panose="020B0503020102020204" pitchFamily="34" charset="0"/>
        </a:defRPr>
      </a:lvl1pPr>
      <a:lvl2pPr marL="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2pPr>
      <a:lvl3pPr marL="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3pPr>
      <a:lvl4pPr marL="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4pPr>
      <a:lvl5pPr marL="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9pPr>
    </p:titleStyle>
    <p:bodyStyle>
      <a:lvl1pPr marL="312738" indent="-273050" algn="l" rtl="0" eaLnBrk="0" fontAlgn="base" hangingPunct="0">
        <a:spcBef>
          <a:spcPts val="600"/>
        </a:spcBef>
        <a:spcAft>
          <a:spcPct val="0"/>
        </a:spcAft>
        <a:buClr>
          <a:srgbClr val="D34817"/>
        </a:buClr>
        <a:buSzPct val="85000"/>
        <a:buFont typeface="Wingdings 2" pitchFamily="2" charset="2"/>
        <a:buChar char=""/>
        <a:defRPr sz="2600" kern="1200">
          <a:solidFill>
            <a:schemeClr val="tx1"/>
          </a:solidFill>
          <a:latin typeface="+mn-lt"/>
          <a:ea typeface="+mn-ea"/>
          <a:cs typeface="+mn-cs"/>
          <a:sym typeface="Perpetua" panose="02020502060401020303" pitchFamily="18" charset="77"/>
        </a:defRPr>
      </a:lvl1pPr>
      <a:lvl2pPr marL="536575" indent="-228600" algn="l" rtl="0" eaLnBrk="0" fontAlgn="base" hangingPunct="0">
        <a:spcBef>
          <a:spcPts val="400"/>
        </a:spcBef>
        <a:spcAft>
          <a:spcPct val="0"/>
        </a:spcAft>
        <a:buClr>
          <a:srgbClr val="9B2D1F"/>
        </a:buClr>
        <a:buSzPct val="85000"/>
        <a:buFont typeface="Wingdings 2" pitchFamily="2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  <a:sym typeface="Perpetua" panose="02020502060401020303" pitchFamily="18" charset="77"/>
        </a:defRPr>
      </a:lvl2pPr>
      <a:lvl3pPr marL="811213" indent="-228600" algn="l" rtl="0" eaLnBrk="0" fontAlgn="base" hangingPunct="0">
        <a:spcBef>
          <a:spcPts val="400"/>
        </a:spcBef>
        <a:spcAft>
          <a:spcPct val="0"/>
        </a:spcAft>
        <a:buClr>
          <a:srgbClr val="E6B1AB"/>
        </a:buClr>
        <a:buSzPct val="85000"/>
        <a:buFont typeface="Wingdings 2" pitchFamily="2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  <a:sym typeface="Perpetua" panose="02020502060401020303" pitchFamily="18" charset="77"/>
        </a:defRPr>
      </a:lvl3pPr>
      <a:lvl4pPr marL="1085850" indent="-228600" algn="l" rtl="0" eaLnBrk="0" fontAlgn="base" hangingPunct="0">
        <a:spcBef>
          <a:spcPts val="400"/>
        </a:spcBef>
        <a:spcAft>
          <a:spcPct val="0"/>
        </a:spcAft>
        <a:buClr>
          <a:srgbClr val="A28E6A"/>
        </a:buClr>
        <a:buSzPct val="80000"/>
        <a:buFont typeface="Wingdings 2" pitchFamily="2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  <a:sym typeface="Perpetua" panose="02020502060401020303" pitchFamily="18" charset="77"/>
        </a:defRPr>
      </a:lvl4pPr>
      <a:lvl5pPr marL="1360488" indent="-228600" algn="l" rtl="0" eaLnBrk="0" fontAlgn="base" hangingPunct="0">
        <a:spcBef>
          <a:spcPts val="400"/>
        </a:spcBef>
        <a:spcAft>
          <a:spcPct val="0"/>
        </a:spcAft>
        <a:buClr>
          <a:srgbClr val="A28E6A"/>
        </a:buClr>
        <a:buSzPct val="100000"/>
        <a:buFont typeface="Perpetua" panose="02020502060401020303" pitchFamily="18" charset="77"/>
        <a:buChar char="o"/>
        <a:defRPr sz="2000" kern="1200">
          <a:solidFill>
            <a:schemeClr val="tx1"/>
          </a:solidFill>
          <a:latin typeface="+mn-lt"/>
          <a:ea typeface="+mn-ea"/>
          <a:cs typeface="+mn-cs"/>
          <a:sym typeface="Perpetua" panose="02020502060401020303" pitchFamily="18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7E7E7"/>
            </a:gs>
            <a:gs pos="100000">
              <a:srgbClr val="AAAAA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89A28832-C147-34A5-A58E-2B901DC7B3EF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3" name="AutoShape 2">
            <a:extLst>
              <a:ext uri="{FF2B5EF4-FFF2-40B4-BE49-F238E27FC236}">
                <a16:creationId xmlns:a16="http://schemas.microsoft.com/office/drawing/2014/main" id="{2B7F97FE-1304-D403-219C-A4B200455765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CE17F47-0FEC-67A8-F0BC-EDB55A00AEE6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68263" y="4683125"/>
            <a:ext cx="9007475" cy="920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A39228CC-F371-ED1F-0E09-DF8A820DA17F}"/>
              </a:ext>
            </a:extLst>
          </p:cNvPr>
          <p:cNvSpPr>
            <a:spLocks/>
          </p:cNvSpPr>
          <p:nvPr/>
        </p:nvSpPr>
        <p:spPr bwMode="auto">
          <a:xfrm>
            <a:off x="68263" y="4649788"/>
            <a:ext cx="9007475" cy="46037"/>
          </a:xfrm>
          <a:prstGeom prst="rect">
            <a:avLst/>
          </a:prstGeom>
          <a:solidFill>
            <a:srgbClr val="E6B1AB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6" name="Rectangle 5">
            <a:extLst>
              <a:ext uri="{FF2B5EF4-FFF2-40B4-BE49-F238E27FC236}">
                <a16:creationId xmlns:a16="http://schemas.microsoft.com/office/drawing/2014/main" id="{FFD6089B-95D1-230C-FD85-1D18CD5C0A9B}"/>
              </a:ext>
            </a:extLst>
          </p:cNvPr>
          <p:cNvSpPr>
            <a:spLocks/>
          </p:cNvSpPr>
          <p:nvPr/>
        </p:nvSpPr>
        <p:spPr bwMode="auto">
          <a:xfrm>
            <a:off x="68263" y="4773613"/>
            <a:ext cx="9007475" cy="47625"/>
          </a:xfrm>
          <a:prstGeom prst="rect">
            <a:avLst/>
          </a:prstGeom>
          <a:solidFill>
            <a:srgbClr val="918485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7" name="Rectangle 6">
            <a:extLst>
              <a:ext uri="{FF2B5EF4-FFF2-40B4-BE49-F238E27FC236}">
                <a16:creationId xmlns:a16="http://schemas.microsoft.com/office/drawing/2014/main" id="{37FBFDB9-421E-D26F-B24C-C81439D881D5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914400" y="0"/>
            <a:ext cx="77724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Franklin Gothic Book" panose="020B0503020102020204" pitchFamily="34" charset="0"/>
              </a:rPr>
              <a:t>Click to edit Master title style</a:t>
            </a:r>
          </a:p>
        </p:txBody>
      </p:sp>
      <p:sp>
        <p:nvSpPr>
          <p:cNvPr id="5128" name="Rectangle 7">
            <a:extLst>
              <a:ext uri="{FF2B5EF4-FFF2-40B4-BE49-F238E27FC236}">
                <a16:creationId xmlns:a16="http://schemas.microsoft.com/office/drawing/2014/main" id="{22D157AD-1FAF-CE4B-4166-4B7F0BB88B1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1447800"/>
            <a:ext cx="7772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erpetua" panose="02020502060401020303" pitchFamily="18" charset="77"/>
              </a:rPr>
              <a:t>Click to edit Master text styles</a:t>
            </a:r>
          </a:p>
          <a:p>
            <a:pPr lvl="1"/>
            <a:r>
              <a:rPr lang="en-US" altLang="en-US">
                <a:sym typeface="Perpetua" panose="02020502060401020303" pitchFamily="18" charset="77"/>
              </a:rPr>
              <a:t>Second level</a:t>
            </a:r>
          </a:p>
          <a:p>
            <a:pPr lvl="2"/>
            <a:r>
              <a:rPr lang="en-US" altLang="en-US">
                <a:sym typeface="Perpetua" panose="02020502060401020303" pitchFamily="18" charset="77"/>
              </a:rPr>
              <a:t>Third level</a:t>
            </a:r>
          </a:p>
          <a:p>
            <a:pPr lvl="3"/>
            <a:r>
              <a:rPr lang="en-US" altLang="en-US">
                <a:sym typeface="Perpetua" panose="02020502060401020303" pitchFamily="18" charset="77"/>
              </a:rPr>
              <a:t>Fourth level</a:t>
            </a:r>
          </a:p>
          <a:p>
            <a:pPr lvl="4"/>
            <a:r>
              <a:rPr lang="en-US" altLang="en-US">
                <a:sym typeface="Perpetua" panose="02020502060401020303" pitchFamily="18" charset="77"/>
              </a:rPr>
              <a:t>Fifth level</a:t>
            </a: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17B43747-D926-0387-6DDD-C3220E81CE78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266700" y="6335713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latin typeface="+mj-lt"/>
                <a:ea typeface="Franklin Gothic Book" panose="020B0503020102020204" pitchFamily="34" charset="0"/>
                <a:cs typeface="Franklin Gothic Book" panose="020B0503020102020204" pitchFamily="34" charset="0"/>
                <a:sym typeface="Franklin Gothic Book" panose="020B0503020102020204" pitchFamily="34" charset="0"/>
              </a:defRPr>
            </a:lvl1pPr>
          </a:lstStyle>
          <a:p>
            <a:pPr>
              <a:defRPr/>
            </a:pPr>
            <a:fld id="{94AD5137-9243-4E45-BF86-FF54D1EF3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hf hdr="0" ftr="0" dt="0"/>
  <p:txStyles>
    <p:titleStyle>
      <a:lvl1pPr marL="39688"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696464"/>
          </a:solidFill>
          <a:latin typeface="+mj-lt"/>
          <a:ea typeface="+mj-ea"/>
          <a:cs typeface="+mj-cs"/>
          <a:sym typeface="Franklin Gothic Book" panose="020B0503020102020204" pitchFamily="34" charset="0"/>
        </a:defRPr>
      </a:lvl1pPr>
      <a:lvl2pPr marL="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2pPr>
      <a:lvl3pPr marL="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3pPr>
      <a:lvl4pPr marL="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4pPr>
      <a:lvl5pPr marL="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Franklin Gothic Book" panose="020B0503020102020204" pitchFamily="34" charset="0"/>
          <a:ea typeface="ヒラギノ角ゴ ProN W3" charset="0"/>
          <a:cs typeface="ヒラギノ角ゴ ProN W3" charset="0"/>
          <a:sym typeface="Franklin Gothic Book" panose="020B0503020102020204" pitchFamily="34" charset="0"/>
        </a:defRPr>
      </a:lvl9pPr>
    </p:titleStyle>
    <p:bodyStyle>
      <a:lvl1pPr marL="312738" indent="-273050" algn="l" rtl="0" eaLnBrk="0" fontAlgn="base" hangingPunct="0">
        <a:spcBef>
          <a:spcPts val="600"/>
        </a:spcBef>
        <a:spcAft>
          <a:spcPct val="0"/>
        </a:spcAft>
        <a:buClr>
          <a:srgbClr val="D34817"/>
        </a:buClr>
        <a:buSzPct val="85000"/>
        <a:buFont typeface="Wingdings 2" pitchFamily="2" charset="2"/>
        <a:buChar char=""/>
        <a:defRPr sz="2600" kern="1200">
          <a:solidFill>
            <a:schemeClr val="tx1"/>
          </a:solidFill>
          <a:latin typeface="+mn-lt"/>
          <a:ea typeface="+mn-ea"/>
          <a:cs typeface="+mn-cs"/>
          <a:sym typeface="Perpetua" panose="02020502060401020303" pitchFamily="18" charset="77"/>
        </a:defRPr>
      </a:lvl1pPr>
      <a:lvl2pPr marL="536575" indent="-228600" algn="l" rtl="0" eaLnBrk="0" fontAlgn="base" hangingPunct="0">
        <a:spcBef>
          <a:spcPts val="400"/>
        </a:spcBef>
        <a:spcAft>
          <a:spcPct val="0"/>
        </a:spcAft>
        <a:buClr>
          <a:srgbClr val="9B2D1F"/>
        </a:buClr>
        <a:buSzPct val="85000"/>
        <a:buFont typeface="Wingdings 2" pitchFamily="2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  <a:sym typeface="Perpetua" panose="02020502060401020303" pitchFamily="18" charset="77"/>
        </a:defRPr>
      </a:lvl2pPr>
      <a:lvl3pPr marL="811213" indent="-228600" algn="l" rtl="0" eaLnBrk="0" fontAlgn="base" hangingPunct="0">
        <a:spcBef>
          <a:spcPts val="400"/>
        </a:spcBef>
        <a:spcAft>
          <a:spcPct val="0"/>
        </a:spcAft>
        <a:buClr>
          <a:srgbClr val="E6B1AB"/>
        </a:buClr>
        <a:buSzPct val="85000"/>
        <a:buFont typeface="Wingdings 2" pitchFamily="2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  <a:sym typeface="Perpetua" panose="02020502060401020303" pitchFamily="18" charset="77"/>
        </a:defRPr>
      </a:lvl3pPr>
      <a:lvl4pPr marL="1085850" indent="-228600" algn="l" rtl="0" eaLnBrk="0" fontAlgn="base" hangingPunct="0">
        <a:spcBef>
          <a:spcPts val="400"/>
        </a:spcBef>
        <a:spcAft>
          <a:spcPct val="0"/>
        </a:spcAft>
        <a:buClr>
          <a:srgbClr val="A28E6A"/>
        </a:buClr>
        <a:buSzPct val="80000"/>
        <a:buFont typeface="Wingdings 2" pitchFamily="2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  <a:sym typeface="Perpetua" panose="02020502060401020303" pitchFamily="18" charset="77"/>
        </a:defRPr>
      </a:lvl4pPr>
      <a:lvl5pPr marL="1360488" indent="-228600" algn="l" rtl="0" eaLnBrk="0" fontAlgn="base" hangingPunct="0">
        <a:spcBef>
          <a:spcPts val="400"/>
        </a:spcBef>
        <a:spcAft>
          <a:spcPct val="0"/>
        </a:spcAft>
        <a:buClr>
          <a:srgbClr val="A28E6A"/>
        </a:buClr>
        <a:buSzPct val="100000"/>
        <a:buFont typeface="Perpetua" panose="02020502060401020303" pitchFamily="18" charset="77"/>
        <a:buChar char="o"/>
        <a:defRPr sz="2000" kern="1200">
          <a:solidFill>
            <a:schemeClr val="tx1"/>
          </a:solidFill>
          <a:latin typeface="+mn-lt"/>
          <a:ea typeface="+mn-ea"/>
          <a:cs typeface="+mn-cs"/>
          <a:sym typeface="Perpetua" panose="02020502060401020303" pitchFamily="18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n.wikipedia.org/wiki/Gap_junction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bcs.whfreeman.com/thelifewire/content/chp44/4403s.swf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id="{482DB16A-5D43-622E-33AA-DAFEE6805E45}"/>
              </a:ext>
            </a:extLst>
          </p:cNvPr>
          <p:cNvSpPr>
            <a:spLocks/>
          </p:cNvSpPr>
          <p:nvPr/>
        </p:nvSpPr>
        <p:spPr bwMode="auto">
          <a:xfrm>
            <a:off x="65088" y="69850"/>
            <a:ext cx="9013825" cy="6691313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4964DF9-9A70-4FBB-6D48-7E46AEDF2F39}"/>
              </a:ext>
            </a:extLst>
          </p:cNvPr>
          <p:cNvSpPr>
            <a:spLocks/>
          </p:cNvSpPr>
          <p:nvPr/>
        </p:nvSpPr>
        <p:spPr bwMode="auto">
          <a:xfrm>
            <a:off x="63500" y="1449388"/>
            <a:ext cx="9020175" cy="15271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C4F45D66-68B8-EA24-104F-E5DB41C1CBC3}"/>
              </a:ext>
            </a:extLst>
          </p:cNvPr>
          <p:cNvSpPr>
            <a:spLocks/>
          </p:cNvSpPr>
          <p:nvPr/>
        </p:nvSpPr>
        <p:spPr bwMode="auto">
          <a:xfrm>
            <a:off x="63500" y="1397000"/>
            <a:ext cx="9020175" cy="120650"/>
          </a:xfrm>
          <a:prstGeom prst="rect">
            <a:avLst/>
          </a:prstGeom>
          <a:solidFill>
            <a:srgbClr val="E6B1AB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CAFD99E-6BB1-15B3-6EB7-052A6ABE8A8D}"/>
              </a:ext>
            </a:extLst>
          </p:cNvPr>
          <p:cNvSpPr>
            <a:spLocks/>
          </p:cNvSpPr>
          <p:nvPr/>
        </p:nvSpPr>
        <p:spPr bwMode="auto">
          <a:xfrm>
            <a:off x="63500" y="2976563"/>
            <a:ext cx="9020175" cy="111125"/>
          </a:xfrm>
          <a:prstGeom prst="rect">
            <a:avLst/>
          </a:prstGeom>
          <a:solidFill>
            <a:srgbClr val="918485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71EC0CBD-085B-4F81-5EF4-72757E3E6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BE3AC206-8C07-1C44-ABA3-25B2EB8AF00B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1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0AEC5447-7B25-5908-6C77-A563C168BFE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95400" y="3200400"/>
            <a:ext cx="6400800" cy="3314700"/>
          </a:xfrm>
        </p:spPr>
        <p:txBody>
          <a:bodyPr rIns="132080"/>
          <a:lstStyle/>
          <a:p>
            <a:pPr marL="39688" indent="0" algn="r" eaLnBrk="1" hangingPunct="1">
              <a:buFont typeface="Wingdings 2" pitchFamily="2" charset="2"/>
              <a:buNone/>
            </a:pPr>
            <a:r>
              <a:rPr lang="en-US" altLang="en-US" dirty="0"/>
              <a:t>“I like nonsense; it wakes up the brain cells.”</a:t>
            </a:r>
          </a:p>
          <a:p>
            <a:pPr marL="39688" indent="0" algn="r" eaLnBrk="1" hangingPunct="1">
              <a:buFont typeface="Wingdings 2" pitchFamily="2" charset="2"/>
              <a:buNone/>
            </a:pPr>
            <a:r>
              <a:rPr lang="en-US" altLang="en-US" dirty="0">
                <a:latin typeface="ＭＳ Ｐゴシック" panose="020B0600070205080204" pitchFamily="34" charset="-128"/>
                <a:ea typeface="ＭＳ Ｐゴシック" panose="020B0600070205080204" pitchFamily="34" charset="-128"/>
                <a:sym typeface="ＭＳ Ｐゴシック" panose="020B0600070205080204" pitchFamily="34" charset="-128"/>
              </a:rPr>
              <a:t>	</a:t>
            </a:r>
            <a:r>
              <a:rPr lang="en-US" altLang="en-US" dirty="0"/>
              <a:t>–Dr. Seuss</a:t>
            </a: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F9A2A4B9-A4A2-129C-5C7C-9E1B86B141A2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1282700"/>
            <a:ext cx="8229600" cy="1917700"/>
          </a:xfrm>
        </p:spPr>
        <p:txBody>
          <a:bodyPr rIns="132080" anchor="ctr"/>
          <a:lstStyle/>
          <a:p>
            <a:pPr algn="ctr" eaLnBrk="1" hangingPunct="1"/>
            <a:r>
              <a:rPr lang="en-US" altLang="en-US">
                <a:solidFill>
                  <a:srgbClr val="FFFFFF"/>
                </a:solidFill>
              </a:rPr>
              <a:t>Chapters 48:  Neurons and Synapses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5A1AA52C-8F98-4CB2-9230-6177529A7ED2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4" name="AutoShape 2">
            <a:extLst>
              <a:ext uri="{FF2B5EF4-FFF2-40B4-BE49-F238E27FC236}">
                <a16:creationId xmlns:a16="http://schemas.microsoft.com/office/drawing/2014/main" id="{C3693FF9-DAF7-9BA8-F245-611FBA66A2C7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70C7A333-196D-5AEF-5C1F-7C0C2A6C0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3C23DD2E-F31A-0641-BCCF-DA7E1825FA53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10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98B92F2-F40A-B85F-02CA-2261B32225DC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914400" y="0"/>
            <a:ext cx="7772400" cy="1168400"/>
          </a:xfrm>
        </p:spPr>
        <p:txBody>
          <a:bodyPr rIns="132080"/>
          <a:lstStyle/>
          <a:p>
            <a:pPr eaLnBrk="1" hangingPunct="1"/>
            <a:r>
              <a:rPr lang="en-US" altLang="en-US"/>
              <a:t>What is a nerve?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5E3A67D0-8D2E-FAB3-F613-AB3C5DCE3E6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altLang="en-US" sz="2800" dirty="0"/>
              <a:t>The information is transmitted in the form of action potentials which get propagated along the axons of neuron where they synapse with other cells.</a:t>
            </a: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E885FE2E-BEFF-6672-832C-070FB301558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038475"/>
            <a:ext cx="4767263" cy="3400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id="{480ECF89-7410-BA90-9331-8F095E144D3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81313"/>
            <a:ext cx="4754563" cy="2389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50101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extLst>
              <a:ext uri="{FF2B5EF4-FFF2-40B4-BE49-F238E27FC236}">
                <a16:creationId xmlns:a16="http://schemas.microsoft.com/office/drawing/2014/main" id="{D12AE966-05F4-E759-CDFB-FBE819D6C6AF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0C3995D8-8E14-3B41-C489-ACF2F5DA2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E7CCEAE8-3D0B-6D43-8269-31608D77B6DC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11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D5D7BC2-92A0-A6D2-36B2-411CA2993198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12725" y="0"/>
            <a:ext cx="8770938" cy="990600"/>
          </a:xfrm>
        </p:spPr>
        <p:txBody>
          <a:bodyPr rIns="132080"/>
          <a:lstStyle/>
          <a:p>
            <a:pPr eaLnBrk="1" hangingPunct="1"/>
            <a:r>
              <a:rPr lang="en-US" altLang="en-US" dirty="0"/>
              <a:t>What is a Nerve?—Form Fitting Function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476ACF1D-1F6E-0200-AD8C-AECFC316647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90563" y="1181100"/>
            <a:ext cx="7818437" cy="5791200"/>
          </a:xfrm>
        </p:spPr>
        <p:txBody>
          <a:bodyPr rIns="132080"/>
          <a:lstStyle/>
          <a:p>
            <a:pPr eaLnBrk="1" hangingPunct="1"/>
            <a:r>
              <a:rPr lang="en-US" altLang="en-US" sz="2800" dirty="0"/>
              <a:t>The organelles of a neuron are located in the cell body.  Two main extensions arise from the cell body.</a:t>
            </a:r>
          </a:p>
          <a:p>
            <a:pPr marL="587375" lvl="1" eaLnBrk="1" hangingPunct="1"/>
            <a:r>
              <a:rPr lang="en-US" altLang="en-US" sz="2800" dirty="0"/>
              <a:t>1.  Axons—longer, transmit signals.</a:t>
            </a:r>
          </a:p>
          <a:p>
            <a:pPr marL="587375" lvl="1" eaLnBrk="1" hangingPunct="1"/>
            <a:r>
              <a:rPr lang="en-US" altLang="en-US" sz="2800" dirty="0"/>
              <a:t>2.  Dendrites—highly branched, receive signals.</a:t>
            </a:r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8CB9D130-2BFD-9D2E-9264-797C284D821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3336925"/>
            <a:ext cx="6248400" cy="2911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8119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extLst>
              <a:ext uri="{FF2B5EF4-FFF2-40B4-BE49-F238E27FC236}">
                <a16:creationId xmlns:a16="http://schemas.microsoft.com/office/drawing/2014/main" id="{4CB933B4-EBC8-8F42-D7AE-F6D15E3378EB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00FE3C89-DBD3-1493-281D-0A3800CB6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687FE184-81A5-5249-A3FC-B89ECBBC6804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12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AFCCF5C8-4415-0450-1073-DD1CE4D29635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/>
              <a:t>Synaptic Transmission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D74FF9F5-A86F-F1FA-58EE-807DE0DA286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1676400"/>
            <a:ext cx="7772400" cy="2806700"/>
          </a:xfrm>
        </p:spPr>
        <p:txBody>
          <a:bodyPr rIns="132080"/>
          <a:lstStyle/>
          <a:p>
            <a:pPr eaLnBrk="1" hangingPunct="1"/>
            <a:r>
              <a:rPr lang="en-US" altLang="en-US" sz="2800" dirty="0"/>
              <a:t>When the organism receives information from the outside, it must be relayed quickly so that an appropriate response can occur.</a:t>
            </a:r>
          </a:p>
          <a:p>
            <a:pPr eaLnBrk="1" hangingPunct="1"/>
            <a:r>
              <a:rPr lang="en-US" altLang="en-US" sz="2800" dirty="0"/>
              <a:t>This relay of information is accomplished via an action potential which synapses with a series of other neurons along the way—sometimes up to 100,000!</a:t>
            </a:r>
          </a:p>
        </p:txBody>
      </p:sp>
    </p:spTree>
    <p:extLst>
      <p:ext uri="{BB962C8B-B14F-4D97-AF65-F5344CB8AC3E}">
        <p14:creationId xmlns:p14="http://schemas.microsoft.com/office/powerpoint/2010/main" val="20445692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id="{7D5972B5-89F4-548E-46C3-352E5AE7C04C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C7F993F4-B167-2098-B2EE-B52B65672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DF137ADE-F59F-FE45-B32B-B1F82627D311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13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4F431F92-D05D-A430-F97A-AF60F6166DC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1371600"/>
            <a:ext cx="7772400" cy="5410200"/>
          </a:xfrm>
        </p:spPr>
        <p:txBody>
          <a:bodyPr rIns="132080"/>
          <a:lstStyle/>
          <a:p>
            <a:pPr eaLnBrk="1" hangingPunct="1"/>
            <a:r>
              <a:rPr lang="en-US" altLang="en-US" sz="2800" dirty="0"/>
              <a:t>Near its end, an axon divides into several branches, each ending in a synaptic terminal where it communicates with the next neuron via the synapse.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F3D75B3B-2C03-C092-F27B-DE61FF7D8816}"/>
              </a:ext>
            </a:extLst>
          </p:cNvPr>
          <p:cNvSpPr>
            <a:spLocks/>
          </p:cNvSpPr>
          <p:nvPr/>
        </p:nvSpPr>
        <p:spPr bwMode="auto">
          <a:xfrm>
            <a:off x="544513" y="6362700"/>
            <a:ext cx="3098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>
              <a:spcBef>
                <a:spcPts val="200"/>
              </a:spcBef>
            </a:pPr>
            <a:r>
              <a:rPr lang="en-US" altLang="en-US" sz="600" dirty="0">
                <a:solidFill>
                  <a:schemeClr val="tx1"/>
                </a:solidFill>
              </a:rPr>
              <a:t>Copyright ©2005 Pearson Education, Inc.  Publishing as Pearson Benjamin Cummings.  All rights reserved.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792C22B2-FBF7-12C3-1E34-FF3EBB9BF767}"/>
              </a:ext>
            </a:extLst>
          </p:cNvPr>
          <p:cNvSpPr>
            <a:spLocks/>
          </p:cNvSpPr>
          <p:nvPr/>
        </p:nvSpPr>
        <p:spPr bwMode="auto">
          <a:xfrm>
            <a:off x="212725" y="304800"/>
            <a:ext cx="878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b"/>
          <a:lstStyle>
            <a:lvl1pPr marL="39688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696464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A Synapse—Form Fitting Function</a:t>
            </a:r>
          </a:p>
        </p:txBody>
      </p:sp>
      <p:pic>
        <p:nvPicPr>
          <p:cNvPr id="15367" name="Picture 7">
            <a:extLst>
              <a:ext uri="{FF2B5EF4-FFF2-40B4-BE49-F238E27FC236}">
                <a16:creationId xmlns:a16="http://schemas.microsoft.com/office/drawing/2014/main" id="{51772E68-B72F-9B06-0032-3CA32FF7027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288" y="3778250"/>
            <a:ext cx="4535487" cy="2559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>
            <a:extLst>
              <a:ext uri="{FF2B5EF4-FFF2-40B4-BE49-F238E27FC236}">
                <a16:creationId xmlns:a16="http://schemas.microsoft.com/office/drawing/2014/main" id="{5336106B-50B2-1BCB-F402-B983DB5D2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1" y="3767364"/>
            <a:ext cx="3766812" cy="2559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50481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extLst>
              <a:ext uri="{FF2B5EF4-FFF2-40B4-BE49-F238E27FC236}">
                <a16:creationId xmlns:a16="http://schemas.microsoft.com/office/drawing/2014/main" id="{3D635ED9-AAE8-AD4E-3F57-6C9E13A25C1B}"/>
              </a:ext>
            </a:extLst>
          </p:cNvPr>
          <p:cNvSpPr>
            <a:spLocks/>
          </p:cNvSpPr>
          <p:nvPr/>
        </p:nvSpPr>
        <p:spPr bwMode="auto">
          <a:xfrm>
            <a:off x="65087" y="7620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ACCBB2AE-4DD8-B960-8768-13A69FF0D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B4DB5CAB-22B5-4E43-A45D-91EB608D3BF1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14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E7F2079A-49AB-CF0B-61DA-6C076AA0DB4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212725" y="2133600"/>
            <a:ext cx="3673475" cy="3416300"/>
          </a:xfrm>
        </p:spPr>
        <p:txBody>
          <a:bodyPr rIns="132080"/>
          <a:lstStyle/>
          <a:p>
            <a:pPr eaLnBrk="1" hangingPunct="1"/>
            <a:r>
              <a:rPr lang="en-US" altLang="en-US" sz="2800" dirty="0"/>
              <a:t>The synapse is the site of communication between one nerve and another.</a:t>
            </a: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4ED64-DD6C-6CBF-4E5F-E2870839B5F3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12725" y="0"/>
            <a:ext cx="8770938" cy="990600"/>
          </a:xfrm>
        </p:spPr>
        <p:txBody>
          <a:bodyPr rIns="132080"/>
          <a:lstStyle/>
          <a:p>
            <a:pPr eaLnBrk="1" hangingPunct="1"/>
            <a:r>
              <a:rPr lang="en-US" altLang="en-US" dirty="0"/>
              <a:t>A Synapse—Form Fitting Function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8E0BA0-9863-2D24-C56F-F8EBD0142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509" y="1686545"/>
            <a:ext cx="4712154" cy="31674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C37007-2CD1-2260-CC7A-364411879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528129"/>
            <a:ext cx="7772400" cy="9945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35574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>
            <a:extLst>
              <a:ext uri="{FF2B5EF4-FFF2-40B4-BE49-F238E27FC236}">
                <a16:creationId xmlns:a16="http://schemas.microsoft.com/office/drawing/2014/main" id="{33FCE473-7D3B-6BC5-25CF-99932DB2343A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2C6CEC8D-7C5E-DD35-62E3-DF3F8EF94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7E5C9380-E179-2043-9A40-084895D168EE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15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C1B1C0B9-9CCE-5037-3FB4-7B5D5E21FE4B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dirty="0"/>
              <a:t>Action Potentials—Synapses </a:t>
            </a: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BA3FB25B-19E7-DAEF-F3D7-3222B76C872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1422400"/>
            <a:ext cx="7772400" cy="5410200"/>
          </a:xfrm>
        </p:spPr>
        <p:txBody>
          <a:bodyPr rIns="132080"/>
          <a:lstStyle/>
          <a:p>
            <a:pPr eaLnBrk="1" hangingPunct="1"/>
            <a:r>
              <a:rPr lang="en-US" altLang="en-US" sz="2800" dirty="0"/>
              <a:t>When action potentials reach the ends of axons, they contribute one of 2 general mechanisms of information transfer.</a:t>
            </a:r>
          </a:p>
          <a:p>
            <a:pPr marL="587375" lvl="1" eaLnBrk="1" hangingPunct="1"/>
            <a:r>
              <a:rPr lang="en-US" altLang="en-US" sz="2600" dirty="0"/>
              <a:t>1.  Electrical synapse.</a:t>
            </a:r>
          </a:p>
          <a:p>
            <a:pPr marL="587375" lvl="1" eaLnBrk="1" hangingPunct="1"/>
            <a:r>
              <a:rPr lang="en-US" altLang="en-US" sz="2600" dirty="0"/>
              <a:t>2.  Chemical synapse.</a:t>
            </a:r>
          </a:p>
        </p:txBody>
      </p:sp>
      <p:pic>
        <p:nvPicPr>
          <p:cNvPr id="37894" name="Picture 6">
            <a:extLst>
              <a:ext uri="{FF2B5EF4-FFF2-40B4-BE49-F238E27FC236}">
                <a16:creationId xmlns:a16="http://schemas.microsoft.com/office/drawing/2014/main" id="{12CADC6F-FB6F-E3F1-80C6-3D626E3AA0C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191000"/>
            <a:ext cx="4343400" cy="2492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47166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>
            <a:extLst>
              <a:ext uri="{FF2B5EF4-FFF2-40B4-BE49-F238E27FC236}">
                <a16:creationId xmlns:a16="http://schemas.microsoft.com/office/drawing/2014/main" id="{39BD583C-614E-12BD-411A-51C564F2E607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D5514B12-ECF2-9593-F822-69CF6B7C7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DB3A06E5-5919-8B42-A15D-7B2D69E16893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16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53A93543-D53D-8619-D083-FFD65DB06F6C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dirty="0"/>
              <a:t>Synapses—Electrical </a:t>
            </a: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C9BC9573-C0D8-CA1A-F378-2A51CB1B5E3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69900" y="1625600"/>
            <a:ext cx="7772400" cy="4965700"/>
          </a:xfrm>
        </p:spPr>
        <p:txBody>
          <a:bodyPr rIns="132080"/>
          <a:lstStyle/>
          <a:p>
            <a:pPr eaLnBrk="1" hangingPunct="1"/>
            <a:r>
              <a:rPr lang="en-US" altLang="en-US" sz="2800" dirty="0"/>
              <a:t>1.  Electrical synapses contain gap junctions which allow electric current to flow from one neuron to the next.</a:t>
            </a:r>
          </a:p>
          <a:p>
            <a:pPr marL="587375" lvl="1" eaLnBrk="1" hangingPunct="1"/>
            <a:r>
              <a:rPr lang="en-US" altLang="en-US" dirty="0"/>
              <a:t>The roles of the gap junction are to allow for cell-to-cell communication and propagation of an electrical signal.</a:t>
            </a:r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id="{15A29156-2201-71ED-2329-CD4C71A0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3621088"/>
            <a:ext cx="3811587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19" name="Picture 7">
            <a:extLst>
              <a:ext uri="{FF2B5EF4-FFF2-40B4-BE49-F238E27FC236}">
                <a16:creationId xmlns:a16="http://schemas.microsoft.com/office/drawing/2014/main" id="{FC2590F5-BA85-94FF-4F4D-B14482E8C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3557588"/>
            <a:ext cx="3354387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20" name="Rectangle 8">
            <a:extLst>
              <a:ext uri="{FF2B5EF4-FFF2-40B4-BE49-F238E27FC236}">
                <a16:creationId xmlns:a16="http://schemas.microsoft.com/office/drawing/2014/main" id="{FF47AD1B-882D-2DC4-5851-549CA2F9EAC2}"/>
              </a:ext>
            </a:extLst>
          </p:cNvPr>
          <p:cNvSpPr>
            <a:spLocks/>
          </p:cNvSpPr>
          <p:nvPr/>
        </p:nvSpPr>
        <p:spPr bwMode="auto">
          <a:xfrm>
            <a:off x="4940300" y="6223000"/>
            <a:ext cx="14303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r>
              <a:rPr lang="en-US" altLang="en-US" sz="600" u="sng">
                <a:solidFill>
                  <a:schemeClr val="tx1"/>
                </a:solidFill>
                <a:hlinkClick r:id="rId4"/>
              </a:rPr>
              <a:t>https://en.wikipedia.org/wiki/Gap_junction</a:t>
            </a:r>
            <a:endParaRPr lang="en-US" altLang="en-US" sz="600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0028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>
            <a:extLst>
              <a:ext uri="{FF2B5EF4-FFF2-40B4-BE49-F238E27FC236}">
                <a16:creationId xmlns:a16="http://schemas.microsoft.com/office/drawing/2014/main" id="{780D2D63-7DB1-19FA-A97A-0CA317D23D60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E7CBEF3B-78D9-373D-767C-7D3CA2F43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41D54C99-823F-CB49-A933-2487F1DF4578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17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FE5BF519-526A-B5BE-6A06-E984EB520083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1752600" y="0"/>
            <a:ext cx="7086600" cy="914400"/>
          </a:xfrm>
        </p:spPr>
        <p:txBody>
          <a:bodyPr rIns="132080"/>
          <a:lstStyle/>
          <a:p>
            <a:pPr eaLnBrk="1" hangingPunct="1"/>
            <a:r>
              <a:rPr lang="en-US" altLang="en-US" dirty="0"/>
              <a:t>Synapses—Chemical </a:t>
            </a: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94AD4168-08A8-9390-B55C-FF183FB2904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105400" y="1219200"/>
            <a:ext cx="3886200" cy="5638800"/>
          </a:xfrm>
        </p:spPr>
        <p:txBody>
          <a:bodyPr rIns="132080"/>
          <a:lstStyle/>
          <a:p>
            <a:pPr eaLnBrk="1" hangingPunct="1"/>
            <a:r>
              <a:rPr lang="en-US" altLang="en-US"/>
              <a:t>2.  Chemical synapses make up the vast majority of synapses.</a:t>
            </a:r>
            <a:r>
              <a:rPr lang="en-US" altLang="en-US" sz="2400"/>
              <a:t>  </a:t>
            </a:r>
            <a:endParaRPr lang="en-US" altLang="en-US"/>
          </a:p>
          <a:p>
            <a:pPr marL="587375" lvl="1" eaLnBrk="1" hangingPunct="1"/>
            <a:r>
              <a:rPr lang="en-US" altLang="en-US"/>
              <a:t>When depolarized, pre-synaptic neurons release chemical neurotransmitters into the synapse via synaptic vesicles.  </a:t>
            </a:r>
          </a:p>
          <a:p>
            <a:pPr marL="587375" lvl="1" eaLnBrk="1" hangingPunct="1"/>
            <a:r>
              <a:rPr lang="en-US" altLang="en-US"/>
              <a:t>The neurotransmitters from the synaptic vesicles interact with the dendrites of a post-synaptic neuron.</a:t>
            </a:r>
          </a:p>
        </p:txBody>
      </p:sp>
      <p:pic>
        <p:nvPicPr>
          <p:cNvPr id="39942" name="Picture 6">
            <a:extLst>
              <a:ext uri="{FF2B5EF4-FFF2-40B4-BE49-F238E27FC236}">
                <a16:creationId xmlns:a16="http://schemas.microsoft.com/office/drawing/2014/main" id="{AAB199FB-F747-3BC5-2978-F612F7A0E76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5181600" cy="30273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86911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99E67F-CBFA-6673-752E-43122162B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extLst>
              <a:ext uri="{FF2B5EF4-FFF2-40B4-BE49-F238E27FC236}">
                <a16:creationId xmlns:a16="http://schemas.microsoft.com/office/drawing/2014/main" id="{48050299-884A-7C71-158B-1A990722A98C}"/>
              </a:ext>
            </a:extLst>
          </p:cNvPr>
          <p:cNvSpPr>
            <a:spLocks/>
          </p:cNvSpPr>
          <p:nvPr/>
        </p:nvSpPr>
        <p:spPr bwMode="auto">
          <a:xfrm>
            <a:off x="61913" y="112486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EFED384C-CD7E-26C5-59BE-81EE0E032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B4DB5CAB-22B5-4E43-A45D-91EB608D3BF1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18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6C806515-93EB-8EBD-EF97-0CDD40FB774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212725" y="1143000"/>
            <a:ext cx="5502275" cy="4406900"/>
          </a:xfrm>
        </p:spPr>
        <p:txBody>
          <a:bodyPr rIns="132080"/>
          <a:lstStyle/>
          <a:p>
            <a:pPr eaLnBrk="1" hangingPunct="1"/>
            <a:r>
              <a:rPr lang="en-US" altLang="en-US" sz="2800" dirty="0"/>
              <a:t>Neurotransmitters transmit the signal from a pre-synaptic cell to a post-synaptic neuron.</a:t>
            </a: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D5B55291-90F2-7EDE-EA91-18B887838678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12725" y="0"/>
            <a:ext cx="8770938" cy="990600"/>
          </a:xfrm>
        </p:spPr>
        <p:txBody>
          <a:bodyPr rIns="132080"/>
          <a:lstStyle/>
          <a:p>
            <a:pPr eaLnBrk="1" hangingPunct="1"/>
            <a:r>
              <a:rPr lang="en-US" altLang="en-US" dirty="0"/>
              <a:t>Neurotransmitters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252C6B-1B5E-EDBD-7FC6-9B17AD296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6" y="5791200"/>
            <a:ext cx="7772400" cy="9945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5C5EF0-16F2-D1BB-2284-6BDB77DCF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887" y="1046316"/>
            <a:ext cx="2847388" cy="4648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10D7E4-CB7E-0C15-4554-9C1B30F08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808" y="2235479"/>
            <a:ext cx="2906744" cy="32581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608851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>
            <a:extLst>
              <a:ext uri="{FF2B5EF4-FFF2-40B4-BE49-F238E27FC236}">
                <a16:creationId xmlns:a16="http://schemas.microsoft.com/office/drawing/2014/main" id="{C685331A-0EC7-5ECB-00EB-6F49DD66725E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C8551A24-C83A-4C84-C8FB-32E2244A2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4CE0F4C5-7FFD-5142-809A-1322B9B712AE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19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597DCFC2-40CF-4F13-1887-E80FD50B2C19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/>
              <a:t>Synaptic Transmission</a:t>
            </a: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7826B878-A70F-E086-F013-32F337A5AA2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altLang="en-US"/>
              <a:t>The release of neurotransmitters to the neighboring cell acts to transmit the signal and elicit the appropriate response.  Some responses are excitatory, others are inhibitory. </a:t>
            </a:r>
          </a:p>
        </p:txBody>
      </p:sp>
      <p:pic>
        <p:nvPicPr>
          <p:cNvPr id="40966" name="Picture 6">
            <a:hlinkClick r:id="rId2"/>
            <a:extLst>
              <a:ext uri="{FF2B5EF4-FFF2-40B4-BE49-F238E27FC236}">
                <a16:creationId xmlns:a16="http://schemas.microsoft.com/office/drawing/2014/main" id="{B3AE057B-3576-98A7-15D1-6E0CC949C11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2790825"/>
            <a:ext cx="6711950" cy="37861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53226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extLst>
              <a:ext uri="{FF2B5EF4-FFF2-40B4-BE49-F238E27FC236}">
                <a16:creationId xmlns:a16="http://schemas.microsoft.com/office/drawing/2014/main" id="{18993BB4-2EFB-20AA-AB42-F1E759DCF148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67955C40-69DC-142C-AE8C-7A1601263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F092EA52-73F6-5149-AC56-473CA1B04BAE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2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4D93CBC5-6B68-EF4E-7A60-A322D4A20FDB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dirty="0"/>
              <a:t>Linking and Guiding Questions: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717DEAC6-5A2F-8473-C290-92171B7B592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altLang="en-US" dirty="0"/>
              <a:t>Linking Questions:</a:t>
            </a:r>
          </a:p>
          <a:p>
            <a:pPr lvl="1" eaLnBrk="1" hangingPunct="1"/>
            <a:r>
              <a:rPr lang="en-US" altLang="en-US" dirty="0"/>
              <a:t>What patterns exist in communication in biological systems?</a:t>
            </a:r>
          </a:p>
          <a:p>
            <a:pPr lvl="1" eaLnBrk="1" hangingPunct="1"/>
            <a:r>
              <a:rPr lang="en-US" altLang="en-US" dirty="0"/>
              <a:t>In what ways is negative feedback evident at all levels of biological organization?</a:t>
            </a:r>
          </a:p>
          <a:p>
            <a:pPr eaLnBrk="1" hangingPunct="1"/>
            <a:r>
              <a:rPr lang="en-US" altLang="en-US" dirty="0"/>
              <a:t>Guiding Questions:</a:t>
            </a:r>
          </a:p>
          <a:p>
            <a:pPr lvl="1" eaLnBrk="1" hangingPunct="1"/>
            <a:r>
              <a:rPr lang="en-US" altLang="en-US" dirty="0"/>
              <a:t>How are electrical signals generated and moved within neurons?</a:t>
            </a:r>
          </a:p>
          <a:p>
            <a:pPr lvl="1" eaLnBrk="1" hangingPunct="1"/>
            <a:r>
              <a:rPr lang="en-US" altLang="en-US" dirty="0"/>
              <a:t>How can neurons interact with other cells?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BB4C93-130B-EB60-8CBC-01AC39441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extLst>
              <a:ext uri="{FF2B5EF4-FFF2-40B4-BE49-F238E27FC236}">
                <a16:creationId xmlns:a16="http://schemas.microsoft.com/office/drawing/2014/main" id="{42FA6FAB-38B9-C3B4-ED70-9E8574243567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7096A420-086E-73A3-27CD-2DF612B6E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6F4C0D06-9243-ED45-BF1C-F28CD1BF16DD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20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6113056A-3CB3-51F1-4066-27F99AD3367D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914400" y="0"/>
            <a:ext cx="7772400" cy="965200"/>
          </a:xfrm>
        </p:spPr>
        <p:txBody>
          <a:bodyPr rIns="132080"/>
          <a:lstStyle/>
          <a:p>
            <a:pPr eaLnBrk="1" hangingPunct="1"/>
            <a:r>
              <a:rPr lang="en-US" altLang="en-US" dirty="0"/>
              <a:t>Excitatory Postsynaptic Potentials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0BECA53C-BC05-15E6-E23E-A06E66C6D82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82600" y="1035050"/>
            <a:ext cx="4013200" cy="5581650"/>
          </a:xfrm>
        </p:spPr>
        <p:txBody>
          <a:bodyPr rIns="132080"/>
          <a:lstStyle/>
          <a:p>
            <a:pPr eaLnBrk="1" hangingPunct="1"/>
            <a:r>
              <a:rPr lang="en-US" altLang="en-US" sz="2800" dirty="0"/>
              <a:t>When neurotransmitter diffuses across the synapse and binds to the receptors on the postsynaptic cell, the receptors open allowing passage of ions.</a:t>
            </a:r>
          </a:p>
          <a:p>
            <a:pPr eaLnBrk="1" hangingPunct="1"/>
            <a:r>
              <a:rPr lang="en-US" altLang="en-US" sz="2800" dirty="0"/>
              <a:t>This can excite the postsynaptic cell and generate an action potential.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BC137D-ADFD-DCC3-D1BD-E295CC1F6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5541219"/>
            <a:ext cx="7772400" cy="12215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B590F6-B194-7391-BB28-5874A5F6D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971" y="2227758"/>
            <a:ext cx="4712154" cy="31674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362301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E28DD-EC3A-DB76-3AFC-C384F5375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extLst>
              <a:ext uri="{FF2B5EF4-FFF2-40B4-BE49-F238E27FC236}">
                <a16:creationId xmlns:a16="http://schemas.microsoft.com/office/drawing/2014/main" id="{93B97B0A-A8F9-27FB-B23D-7593D6F9DCE4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5630A5BB-C149-CCD5-2662-22FD0FFC3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6F4C0D06-9243-ED45-BF1C-F28CD1BF16DD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21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FCD9E1AF-7A05-193C-74B5-ABA959BC8C56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914400" y="0"/>
            <a:ext cx="7772400" cy="965200"/>
          </a:xfrm>
        </p:spPr>
        <p:txBody>
          <a:bodyPr rIns="132080"/>
          <a:lstStyle/>
          <a:p>
            <a:pPr eaLnBrk="1" hangingPunct="1"/>
            <a:r>
              <a:rPr lang="en-US" altLang="en-US" dirty="0"/>
              <a:t>Excitatory Postsynaptic Potentials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C5A076B9-8E51-AAC8-29BB-AE7633B29DD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82600" y="1295400"/>
            <a:ext cx="8166100" cy="5321300"/>
          </a:xfrm>
        </p:spPr>
        <p:txBody>
          <a:bodyPr rIns="132080"/>
          <a:lstStyle/>
          <a:p>
            <a:pPr eaLnBrk="1" hangingPunct="1"/>
            <a:r>
              <a:rPr lang="en-US" altLang="en-US" sz="2800" dirty="0"/>
              <a:t>The action potential then moves through the postsynaptic cell and onto the postsynaptic cell, along the nerve, and to the next target. </a:t>
            </a:r>
          </a:p>
        </p:txBody>
      </p:sp>
      <p:pic>
        <p:nvPicPr>
          <p:cNvPr id="108546" name="Picture 2" descr="Nerve Impulse - Conduction and Transmission Of Nerve Impulses">
            <a:extLst>
              <a:ext uri="{FF2B5EF4-FFF2-40B4-BE49-F238E27FC236}">
                <a16:creationId xmlns:a16="http://schemas.microsoft.com/office/drawing/2014/main" id="{5A707745-DAD6-1F43-125E-E70066143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2830757"/>
            <a:ext cx="5416550" cy="378594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7B2857-F5F3-535C-183B-63409D5AEB1D}"/>
              </a:ext>
            </a:extLst>
          </p:cNvPr>
          <p:cNvSpPr txBox="1"/>
          <p:nvPr/>
        </p:nvSpPr>
        <p:spPr>
          <a:xfrm>
            <a:off x="1863725" y="6578084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https://</a:t>
            </a:r>
            <a:r>
              <a:rPr lang="en-US" sz="600" dirty="0" err="1"/>
              <a:t>www.geeksforgeeks.org</a:t>
            </a:r>
            <a:r>
              <a:rPr lang="en-US" sz="600" dirty="0"/>
              <a:t>/transmission-of-impulses/</a:t>
            </a:r>
          </a:p>
        </p:txBody>
      </p:sp>
    </p:spTree>
    <p:extLst>
      <p:ext uri="{BB962C8B-B14F-4D97-AF65-F5344CB8AC3E}">
        <p14:creationId xmlns:p14="http://schemas.microsoft.com/office/powerpoint/2010/main" val="109870991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46E8BF-686C-1BA4-09B1-1D49B067F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extLst>
              <a:ext uri="{FF2B5EF4-FFF2-40B4-BE49-F238E27FC236}">
                <a16:creationId xmlns:a16="http://schemas.microsoft.com/office/drawing/2014/main" id="{2D3D9E44-9767-1BB8-90A2-08AA66133D6D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B09A49D6-336D-B257-A928-2DC350154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6F4C0D06-9243-ED45-BF1C-F28CD1BF16DD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22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714C533C-7404-6B31-9140-07818778085C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914400" y="0"/>
            <a:ext cx="7772400" cy="965200"/>
          </a:xfrm>
        </p:spPr>
        <p:txBody>
          <a:bodyPr rIns="132080"/>
          <a:lstStyle/>
          <a:p>
            <a:pPr eaLnBrk="1" hangingPunct="1"/>
            <a:r>
              <a:rPr lang="en-US" altLang="en-US" dirty="0"/>
              <a:t>Inhibitory Postsynaptic Potentials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B298946C-69C6-F6A8-4818-4A642F992C0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266700" y="1035050"/>
            <a:ext cx="4229100" cy="5581650"/>
          </a:xfrm>
        </p:spPr>
        <p:txBody>
          <a:bodyPr rIns="132080"/>
          <a:lstStyle/>
          <a:p>
            <a:pPr eaLnBrk="1" hangingPunct="1"/>
            <a:r>
              <a:rPr lang="en-US" altLang="en-US" sz="2800" dirty="0"/>
              <a:t>Some neurotransmitters diffuses across the synapse and binds to the receptors on the postsynaptic cell, the receptors open allowing passage of ions OUT of the cell leading to hyperpolarization.</a:t>
            </a:r>
          </a:p>
          <a:p>
            <a:pPr eaLnBrk="1" hangingPunct="1"/>
            <a:r>
              <a:rPr lang="en-US" altLang="en-US" sz="2800" dirty="0"/>
              <a:t>This can inhibit the postsynaptic cell and generate an action potential.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B87198-8027-2B3D-F6F8-C38670AF0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971" y="2227758"/>
            <a:ext cx="4712154" cy="31674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42AD08-BBF3-0E3F-2B02-9197CC028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5969760"/>
            <a:ext cx="7772400" cy="7350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682095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id="{353FAE37-7ED1-1E85-1327-6AB8E318E9F5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7A6FEAD5-6D4C-EF6A-A181-37A89FECE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D10FF396-B384-B24C-B096-0037F92E22BB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23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22C9C465-D62D-AE68-90B6-53E547460D94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838200" y="111579"/>
            <a:ext cx="7772400" cy="977900"/>
          </a:xfrm>
        </p:spPr>
        <p:txBody>
          <a:bodyPr rIns="132080"/>
          <a:lstStyle/>
          <a:p>
            <a:pPr eaLnBrk="1" hangingPunct="1"/>
            <a:r>
              <a:rPr lang="en-US" altLang="en-US" dirty="0"/>
              <a:t>Synaptic Transmission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5D1112BA-E6D8-426E-59A4-211403A3F6F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81013" y="1198562"/>
            <a:ext cx="8326437" cy="4460875"/>
          </a:xfrm>
        </p:spPr>
        <p:txBody>
          <a:bodyPr rIns="132080"/>
          <a:lstStyle/>
          <a:p>
            <a:pPr eaLnBrk="1" hangingPunct="1"/>
            <a:r>
              <a:rPr lang="en-US" altLang="en-US" sz="2800" dirty="0"/>
              <a:t>The transmission of information from the presynaptic neuron to the postsynaptic neuron due to an action potential can trigger short- and long-term changes—membrane potential or signal cascades.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C54219-C441-413E-AB51-A8969B974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048000"/>
            <a:ext cx="5410200" cy="36366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227027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03E6E3-480A-3595-5E92-0BE6F6C96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>
            <a:extLst>
              <a:ext uri="{FF2B5EF4-FFF2-40B4-BE49-F238E27FC236}">
                <a16:creationId xmlns:a16="http://schemas.microsoft.com/office/drawing/2014/main" id="{EE26F6BF-15E1-5A91-FEAD-28AD2B691948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3B80EC52-62DB-FB7D-E6DB-E614C8D4C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532324AB-4EF8-BC46-8B40-440E26D4B198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24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A80D833C-2298-85D1-691E-414BEBF4394C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778669" y="80736"/>
            <a:ext cx="7772400" cy="909864"/>
          </a:xfrm>
        </p:spPr>
        <p:txBody>
          <a:bodyPr rIns="132080"/>
          <a:lstStyle/>
          <a:p>
            <a:pPr eaLnBrk="1" hangingPunct="1"/>
            <a:r>
              <a:rPr lang="en-US" altLang="en-US" dirty="0"/>
              <a:t>Action Potentials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3616886E-1D80-70DB-2394-30CDAFA01D6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81013" y="1524000"/>
            <a:ext cx="8043862" cy="4659086"/>
          </a:xfrm>
        </p:spPr>
        <p:txBody>
          <a:bodyPr rIns="132080"/>
          <a:lstStyle/>
          <a:p>
            <a:pPr eaLnBrk="1" hangingPunct="1"/>
            <a:r>
              <a:rPr lang="en-US" altLang="en-US" sz="2800" dirty="0"/>
              <a:t>Action potentials are all or none. They carry electrical signals over a long distance along axons. They are very brief, and can be generated at a high frequency.</a:t>
            </a:r>
          </a:p>
          <a:p>
            <a:pPr marL="587375" lvl="1" eaLnBrk="1" hangingPunct="1"/>
            <a:r>
              <a:rPr lang="en-US" altLang="en-US" sz="2600" dirty="0"/>
              <a:t>Both Na</a:t>
            </a:r>
            <a:r>
              <a:rPr lang="en-US" altLang="en-US" sz="2600" baseline="30000" dirty="0"/>
              <a:t>+</a:t>
            </a:r>
            <a:r>
              <a:rPr lang="en-US" altLang="en-US" sz="2600" dirty="0"/>
              <a:t> and K</a:t>
            </a:r>
            <a:r>
              <a:rPr lang="en-US" altLang="en-US" sz="2600" baseline="30000" dirty="0"/>
              <a:t>+</a:t>
            </a:r>
            <a:r>
              <a:rPr lang="en-US" altLang="en-US" sz="2600" dirty="0"/>
              <a:t> voltage-gated ion channels are involved in the production of an action potential.</a:t>
            </a:r>
          </a:p>
          <a:p>
            <a:pPr marL="587375" lvl="1" eaLnBrk="1" hangingPunct="1"/>
            <a:r>
              <a:rPr lang="en-US" altLang="en-US" sz="2600" dirty="0"/>
              <a:t>Both open due to depolarization of the membrane. </a:t>
            </a:r>
            <a:r>
              <a:rPr lang="en-US" altLang="en-US" dirty="0"/>
              <a:t> </a:t>
            </a:r>
          </a:p>
          <a:p>
            <a:pPr marL="862013" lvl="2" eaLnBrk="1" hangingPunct="1"/>
            <a:r>
              <a:rPr lang="en-US" altLang="en-US" sz="2400" dirty="0"/>
              <a:t>Na</a:t>
            </a:r>
            <a:r>
              <a:rPr lang="en-US" altLang="en-US" sz="2400" baseline="30000" dirty="0"/>
              <a:t>+</a:t>
            </a:r>
            <a:r>
              <a:rPr lang="en-US" altLang="en-US" sz="2400" dirty="0"/>
              <a:t> opens 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, K</a:t>
            </a:r>
            <a:r>
              <a:rPr lang="en-US" altLang="en-US" sz="2400" baseline="30000" dirty="0"/>
              <a:t>+</a:t>
            </a:r>
            <a:r>
              <a:rPr lang="en-US" altLang="en-US" sz="2400" dirty="0"/>
              <a:t> 2</a:t>
            </a:r>
            <a:r>
              <a:rPr lang="en-US" altLang="en-US" sz="2400" baseline="30000" dirty="0"/>
              <a:t>nd</a:t>
            </a:r>
            <a:r>
              <a:rPr lang="en-US" altLang="en-US" sz="24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710CC3-C39A-DFB2-AF41-3C2433BB5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5702116"/>
            <a:ext cx="7772400" cy="9837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847918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F35F5E-6C02-CEC3-421C-46D12FEAB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id="{5C33559F-18B7-B2AC-2F13-87AE81849674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90B34B5F-535F-BD2E-877E-9723EDAE5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75D9128E-A231-F74A-9E9B-46BF74190993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25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7BB8F2FB-6798-28BC-B55F-344AAE854FD4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914400" y="88900"/>
            <a:ext cx="7772400" cy="965200"/>
          </a:xfrm>
        </p:spPr>
        <p:txBody>
          <a:bodyPr rIns="132080"/>
          <a:lstStyle/>
          <a:p>
            <a:pPr eaLnBrk="1" hangingPunct="1"/>
            <a:r>
              <a:rPr lang="en-US" altLang="en-US"/>
              <a:t>Resting Membrane Potential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2D2538CE-650C-27C7-D5F4-AA8D40AD506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81013" y="1181100"/>
            <a:ext cx="8166100" cy="5156200"/>
          </a:xfrm>
        </p:spPr>
        <p:txBody>
          <a:bodyPr rIns="132080"/>
          <a:lstStyle/>
          <a:p>
            <a:pPr eaLnBrk="1" hangingPunct="1"/>
            <a:r>
              <a:rPr lang="en-US" altLang="en-US" sz="2800" dirty="0"/>
              <a:t>At rest, neurons pump sodium and potassium ions across their membranes to generate a resting potential.</a:t>
            </a:r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0F667CD2-52A0-DD24-7485-7BA858840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277" y="2171263"/>
            <a:ext cx="3464323" cy="304134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>
            <a:extLst>
              <a:ext uri="{FF2B5EF4-FFF2-40B4-BE49-F238E27FC236}">
                <a16:creationId xmlns:a16="http://schemas.microsoft.com/office/drawing/2014/main" id="{AFF42C97-2C87-6E0F-D69A-3BE379819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2165350"/>
            <a:ext cx="2138427" cy="304134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EC7FE0-0A1B-DED0-655D-9F35EFEBF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12" y="5339609"/>
            <a:ext cx="7772400" cy="144854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321646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E2F8FE-B999-BA43-3228-6F1093EC8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7EF9EC3A-29FF-E98D-92D7-30F16287AE01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2" name="AutoShape 2">
            <a:extLst>
              <a:ext uri="{FF2B5EF4-FFF2-40B4-BE49-F238E27FC236}">
                <a16:creationId xmlns:a16="http://schemas.microsoft.com/office/drawing/2014/main" id="{19D5A55E-3D88-21F1-C1EC-387E9E172DC5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BF468DED-40FA-95DC-B205-27753441C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8CCC2290-AA2B-5E44-8E0D-DED147594CC7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26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36548766-B06B-8B34-3B6B-8D6394612651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914400" y="88900"/>
            <a:ext cx="7772400" cy="965200"/>
          </a:xfrm>
        </p:spPr>
        <p:txBody>
          <a:bodyPr rIns="132080"/>
          <a:lstStyle/>
          <a:p>
            <a:pPr eaLnBrk="1" hangingPunct="1"/>
            <a:r>
              <a:rPr lang="en-US" altLang="en-US"/>
              <a:t>Action Potentials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D5F06AC2-0B69-B8C3-D2F6-BCF01690B11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5250" y="1470479"/>
            <a:ext cx="3289300" cy="4394200"/>
          </a:xfrm>
        </p:spPr>
        <p:txBody>
          <a:bodyPr rIns="132080"/>
          <a:lstStyle/>
          <a:p>
            <a:pPr eaLnBrk="1" hangingPunct="1"/>
            <a:r>
              <a:rPr lang="en-US" altLang="en-US" sz="2800" dirty="0"/>
              <a:t>The resting potential aids in the formation of an action potential.</a:t>
            </a:r>
          </a:p>
          <a:p>
            <a:pPr eaLnBrk="1" hangingPunct="1"/>
            <a:r>
              <a:rPr lang="en-US" altLang="en-US" sz="2800" dirty="0"/>
              <a:t>The action potential consists of a depolarization and repolarization of the neuron due to the opening and closing of ion channels.</a:t>
            </a:r>
          </a:p>
        </p:txBody>
      </p:sp>
      <p:pic>
        <p:nvPicPr>
          <p:cNvPr id="20486" name="Picture 6">
            <a:extLst>
              <a:ext uri="{FF2B5EF4-FFF2-40B4-BE49-F238E27FC236}">
                <a16:creationId xmlns:a16="http://schemas.microsoft.com/office/drawing/2014/main" id="{7788EB2A-09E8-1C61-EB94-CDF057309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1657350"/>
            <a:ext cx="5754687" cy="437991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14810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D87AF7-C433-9B0A-5965-E40822B79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extLst>
              <a:ext uri="{FF2B5EF4-FFF2-40B4-BE49-F238E27FC236}">
                <a16:creationId xmlns:a16="http://schemas.microsoft.com/office/drawing/2014/main" id="{890499F5-EEB0-9F58-2D4A-5523AC41F8AA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89E64FF6-50B1-E37D-A782-E4E9FA4C4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6F4C0D06-9243-ED45-BF1C-F28CD1BF16DD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27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6CF482B6-1FC3-0C96-327E-E4CAC2C89652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914400" y="0"/>
            <a:ext cx="7772400" cy="965200"/>
          </a:xfrm>
        </p:spPr>
        <p:txBody>
          <a:bodyPr rIns="132080"/>
          <a:lstStyle/>
          <a:p>
            <a:pPr eaLnBrk="1" hangingPunct="1"/>
            <a:r>
              <a:rPr lang="en-US" altLang="en-US"/>
              <a:t>Action Potentials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247D02BE-2EEF-FB16-9552-8597ECA82D0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82600" y="1035050"/>
            <a:ext cx="8166100" cy="5581650"/>
          </a:xfrm>
        </p:spPr>
        <p:txBody>
          <a:bodyPr rIns="132080"/>
          <a:lstStyle/>
          <a:p>
            <a:pPr eaLnBrk="1" hangingPunct="1"/>
            <a:r>
              <a:rPr lang="en-US" altLang="en-US" sz="2800" dirty="0"/>
              <a:t>An action potential results from a series of events which trigger changes in membrane voltage that has been set up by sodium-potassium pumps within the neuron’s cell membrane.</a:t>
            </a:r>
          </a:p>
          <a:p>
            <a:pPr eaLnBrk="1" hangingPunct="1"/>
            <a:r>
              <a:rPr lang="en-US" altLang="en-US" sz="2800" dirty="0"/>
              <a:t>Disruptions in the resting membrane potential from multiple inputs result in propagation of the action potential—summation.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0B9978-B9CD-06E0-1AB7-E9195C000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350" y="4199601"/>
            <a:ext cx="5343299" cy="24869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440906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886193-E12C-7847-1930-0EDF07736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extLst>
              <a:ext uri="{FF2B5EF4-FFF2-40B4-BE49-F238E27FC236}">
                <a16:creationId xmlns:a16="http://schemas.microsoft.com/office/drawing/2014/main" id="{EBC4BFCF-B5B1-8345-FCAA-7ECA52C12799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A748CB59-ED88-5A1E-C30E-09030034E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1BD927D6-CA54-E042-8B80-67917FEBC118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28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0890536E-64C8-5642-839C-12104D243819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914400" y="0"/>
            <a:ext cx="7772400" cy="965200"/>
          </a:xfrm>
        </p:spPr>
        <p:txBody>
          <a:bodyPr rIns="132080"/>
          <a:lstStyle/>
          <a:p>
            <a:pPr eaLnBrk="1" hangingPunct="1"/>
            <a:r>
              <a:rPr lang="en-US" altLang="en-US"/>
              <a:t>Action Potentials</a:t>
            </a: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A2E3E179-0770-E6DB-D657-E32C664DEB6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46314" y="965200"/>
            <a:ext cx="3581400" cy="4851400"/>
          </a:xfrm>
        </p:spPr>
        <p:txBody>
          <a:bodyPr rIns="132080"/>
          <a:lstStyle/>
          <a:p>
            <a:pPr eaLnBrk="1" hangingPunct="1"/>
            <a:r>
              <a:rPr lang="en-US" altLang="en-US" sz="2800" dirty="0"/>
              <a:t>Propagation of nerve impulses is the result of local currents that cause each successive part of the axon to reach the threshold potential. </a:t>
            </a:r>
          </a:p>
          <a:p>
            <a:pPr eaLnBrk="1" hangingPunct="1"/>
            <a:r>
              <a:rPr lang="en-US" altLang="en-US" sz="2800" dirty="0"/>
              <a:t>These currents are the result of the movements of sodium ions.</a:t>
            </a:r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EC6E23FD-5E52-6BBD-72E5-B5D782856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88" y="304800"/>
            <a:ext cx="34641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9F3D77-316A-64BB-3D23-83F924E6C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28" y="5768229"/>
            <a:ext cx="7772400" cy="9945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628219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BDE917-92D7-67D6-1696-0D2825AFB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>
            <a:extLst>
              <a:ext uri="{FF2B5EF4-FFF2-40B4-BE49-F238E27FC236}">
                <a16:creationId xmlns:a16="http://schemas.microsoft.com/office/drawing/2014/main" id="{45CBA66B-A96C-2626-7955-C8AA252178A3}"/>
              </a:ext>
            </a:extLst>
          </p:cNvPr>
          <p:cNvSpPr>
            <a:spLocks/>
          </p:cNvSpPr>
          <p:nvPr/>
        </p:nvSpPr>
        <p:spPr bwMode="auto">
          <a:xfrm>
            <a:off x="65087" y="8890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CA8C182A-7E21-1953-1B9F-3668C0A01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62D71D0F-DF9E-0B4A-9183-B032C9533532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29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7632C499-6BF8-1FD0-2933-6919D559E688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1752600" y="-37193"/>
            <a:ext cx="7086600" cy="914400"/>
          </a:xfrm>
        </p:spPr>
        <p:txBody>
          <a:bodyPr rIns="132080"/>
          <a:lstStyle/>
          <a:p>
            <a:pPr eaLnBrk="1" hangingPunct="1"/>
            <a:r>
              <a:rPr lang="en-US" altLang="en-US"/>
              <a:t>Membrane Potential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0DC008A8-EBAB-FB75-092F-753B554A3E7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00073" y="1003300"/>
            <a:ext cx="7940675" cy="51435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Membrane potential is the basis of nearly all electrical signals in the nervous system.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membrane potential can change from its resting value when the membrane’s permeability to a particular ion changes—due to the opening/closing of ion channels.</a:t>
            </a:r>
          </a:p>
          <a:p>
            <a:pPr marL="587375" lvl="1" eaLnBrk="1" hangingPunct="1">
              <a:lnSpc>
                <a:spcPct val="90000"/>
              </a:lnSpc>
            </a:pPr>
            <a:r>
              <a:rPr lang="en-US" altLang="en-US" sz="2800" dirty="0"/>
              <a:t>Na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, K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, Ca</a:t>
            </a:r>
            <a:r>
              <a:rPr lang="en-US" altLang="en-US" sz="2800" baseline="30000" dirty="0"/>
              <a:t>2+</a:t>
            </a:r>
            <a:r>
              <a:rPr lang="en-US" altLang="en-US" sz="2800" dirty="0"/>
              <a:t>, and Cl</a:t>
            </a:r>
            <a:r>
              <a:rPr lang="en-US" altLang="en-US" sz="2800" baseline="30000" dirty="0"/>
              <a:t>-</a:t>
            </a:r>
            <a:r>
              <a:rPr lang="en-US" altLang="en-US" sz="2800" dirty="0"/>
              <a:t> all play major roles in nerve signal transmission (as well as muscle contraction).</a:t>
            </a:r>
          </a:p>
        </p:txBody>
      </p:sp>
      <p:pic>
        <p:nvPicPr>
          <p:cNvPr id="23558" name="Picture 6">
            <a:extLst>
              <a:ext uri="{FF2B5EF4-FFF2-40B4-BE49-F238E27FC236}">
                <a16:creationId xmlns:a16="http://schemas.microsoft.com/office/drawing/2014/main" id="{15C337CF-FE69-B0B9-6E4A-D8FC23F03E9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4" y="3941082"/>
            <a:ext cx="5946775" cy="2879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4376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:a16="http://schemas.microsoft.com/office/drawing/2014/main" id="{CF259086-4240-0719-5E07-A239EFC81D82}"/>
              </a:ext>
            </a:extLst>
          </p:cNvPr>
          <p:cNvSpPr>
            <a:spLocks/>
          </p:cNvSpPr>
          <p:nvPr/>
        </p:nvSpPr>
        <p:spPr bwMode="auto">
          <a:xfrm>
            <a:off x="59531" y="825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982B4E43-1DC4-94FA-B279-7D4FF5714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B7043972-B431-1041-AB91-B91678D36607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3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8CC1FB83-E827-C4AA-1979-6AE647C6A3A4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dirty="0"/>
              <a:t>Nerve Systems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24067337-C36A-1E62-3479-7A71B14B088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1988" y="1511300"/>
            <a:ext cx="7808912" cy="5105400"/>
          </a:xfrm>
        </p:spPr>
        <p:txBody>
          <a:bodyPr rIns="132080"/>
          <a:lstStyle/>
          <a:p>
            <a:pPr eaLnBrk="1" hangingPunct="1"/>
            <a:r>
              <a:rPr lang="en-US" altLang="en-US" sz="2800" dirty="0"/>
              <a:t>Except for sponges, all animals have some type of nervous system.  The thing that sets them apart is their organization.</a:t>
            </a:r>
          </a:p>
          <a:p>
            <a:pPr eaLnBrk="1" hangingPunct="1"/>
            <a:r>
              <a:rPr lang="en-US" altLang="en-US" sz="2800" dirty="0"/>
              <a:t>Some animals, such as hydra, have highly diffuse nerve nets without much organization.</a:t>
            </a:r>
          </a:p>
          <a:p>
            <a:pPr eaLnBrk="1" hangingPunct="1"/>
            <a:r>
              <a:rPr lang="en-US" altLang="en-US" sz="2800" dirty="0"/>
              <a:t>Other animals, such as humans, have highly organized nerve systems. </a:t>
            </a:r>
          </a:p>
        </p:txBody>
      </p:sp>
    </p:spTree>
    <p:extLst>
      <p:ext uri="{BB962C8B-B14F-4D97-AF65-F5344CB8AC3E}">
        <p14:creationId xmlns:p14="http://schemas.microsoft.com/office/powerpoint/2010/main" val="394248443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29455E-F313-625A-7376-3B74CD20E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>
            <a:extLst>
              <a:ext uri="{FF2B5EF4-FFF2-40B4-BE49-F238E27FC236}">
                <a16:creationId xmlns:a16="http://schemas.microsoft.com/office/drawing/2014/main" id="{4512BDC6-1992-0E84-A61A-A73AB6210BF5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823640CC-C49E-1D47-71C6-CDF2DAE36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95F0EF2C-E0B8-F645-A158-5033C24C1C2E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30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BB911E7F-2AB8-B4DF-553F-77BAA2F6B696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914400" y="190500"/>
            <a:ext cx="7772400" cy="800100"/>
          </a:xfrm>
        </p:spPr>
        <p:txBody>
          <a:bodyPr rIns="132080"/>
          <a:lstStyle/>
          <a:p>
            <a:pPr eaLnBrk="1" hangingPunct="1"/>
            <a:r>
              <a:rPr lang="en-US" altLang="en-US" dirty="0"/>
              <a:t>Ion Channels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D341144C-D93D-E73F-B0FC-BEF7285AD2C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266700" y="1111250"/>
            <a:ext cx="8724899" cy="5226050"/>
          </a:xfrm>
        </p:spPr>
        <p:txBody>
          <a:bodyPr rIns="132080"/>
          <a:lstStyle/>
          <a:p>
            <a:pPr eaLnBrk="1" hangingPunct="1"/>
            <a:r>
              <a:rPr lang="en-US" altLang="en-US" sz="2800" dirty="0"/>
              <a:t>Ion channels that are always open, they are said to be ungated.</a:t>
            </a:r>
          </a:p>
          <a:p>
            <a:pPr eaLnBrk="1" hangingPunct="1"/>
            <a:r>
              <a:rPr lang="en-US" altLang="en-US" sz="2800" dirty="0"/>
              <a:t>Gated ion channels switch open and closed due to one of three kinds of stimuli:</a:t>
            </a:r>
          </a:p>
          <a:p>
            <a:pPr marL="587375" lvl="1" eaLnBrk="1" hangingPunct="1"/>
            <a:r>
              <a:rPr lang="en-US" altLang="en-US" sz="2600" dirty="0"/>
              <a:t>Stretch gated ion channels sense stretch.</a:t>
            </a:r>
          </a:p>
          <a:p>
            <a:pPr marL="587375" lvl="1" eaLnBrk="1" hangingPunct="1"/>
            <a:r>
              <a:rPr lang="en-US" altLang="en-US" sz="2600" dirty="0"/>
              <a:t>Ligand gated ion channels open and close in response to specific signals.</a:t>
            </a:r>
          </a:p>
          <a:p>
            <a:pPr marL="587375" lvl="1" eaLnBrk="1" hangingPunct="1"/>
            <a:r>
              <a:rPr lang="en-US" altLang="en-US" sz="2600" dirty="0"/>
              <a:t>Voltage gated ion channels open and close due to changes in membrane potential.</a:t>
            </a:r>
          </a:p>
          <a:p>
            <a:pPr eaLnBrk="1" hangingPunct="1"/>
            <a:r>
              <a:rPr lang="en-US" altLang="en-US" sz="2800" dirty="0"/>
              <a:t>Stimulating gated ion channels can trigger hyperpolarization or depolarization.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7EABCB-540F-860C-C821-2D1FF8E53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49" y="5631180"/>
            <a:ext cx="7772400" cy="10363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658819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B10E31-E84B-D732-10DF-A8E567DAA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>
            <a:extLst>
              <a:ext uri="{FF2B5EF4-FFF2-40B4-BE49-F238E27FC236}">
                <a16:creationId xmlns:a16="http://schemas.microsoft.com/office/drawing/2014/main" id="{8F6272ED-C6DE-1C7C-78F3-6796CC356EA9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D1070D58-72F7-1A88-C933-887E1459F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4342ED7D-C175-A141-935B-37BBCC02232D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31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2F7E033F-BB70-0F16-A333-50D31289FCE3}"/>
              </a:ext>
            </a:extLst>
          </p:cNvPr>
          <p:cNvSpPr>
            <a:spLocks/>
          </p:cNvSpPr>
          <p:nvPr/>
        </p:nvSpPr>
        <p:spPr bwMode="auto">
          <a:xfrm>
            <a:off x="914400" y="6248400"/>
            <a:ext cx="3975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9688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696464"/>
                </a:solidFill>
              </a:rPr>
              <a:t>travismulthaupt.com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DF5BAC42-E8BB-F076-3578-20DC7FA0A6C6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914400" y="0"/>
            <a:ext cx="7772400" cy="1084263"/>
          </a:xfrm>
        </p:spPr>
        <p:txBody>
          <a:bodyPr rIns="132080"/>
          <a:lstStyle/>
          <a:p>
            <a:pPr eaLnBrk="1" hangingPunct="1"/>
            <a:r>
              <a:rPr lang="en-US" altLang="en-US"/>
              <a:t>Ion Channel Stimulation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CED66F0C-1DAA-6A62-9134-A94FA3D7DA7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391025" y="1409700"/>
            <a:ext cx="4540250" cy="50292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Hyperpolarization results in an increased magnitude of membrane potential—the inside of the membrane becomes more negative.</a:t>
            </a:r>
          </a:p>
        </p:txBody>
      </p:sp>
      <p:pic>
        <p:nvPicPr>
          <p:cNvPr id="25607" name="Picture 7">
            <a:extLst>
              <a:ext uri="{FF2B5EF4-FFF2-40B4-BE49-F238E27FC236}">
                <a16:creationId xmlns:a16="http://schemas.microsoft.com/office/drawing/2014/main" id="{F158BAFC-515A-3000-B649-0FE2F6518CA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246301"/>
            <a:ext cx="3502025" cy="525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Rectangle 8">
            <a:extLst>
              <a:ext uri="{FF2B5EF4-FFF2-40B4-BE49-F238E27FC236}">
                <a16:creationId xmlns:a16="http://schemas.microsoft.com/office/drawing/2014/main" id="{5CB10B7C-B3C1-EF11-E1F4-F301730A0708}"/>
              </a:ext>
            </a:extLst>
          </p:cNvPr>
          <p:cNvSpPr>
            <a:spLocks/>
          </p:cNvSpPr>
          <p:nvPr/>
        </p:nvSpPr>
        <p:spPr bwMode="auto">
          <a:xfrm>
            <a:off x="702582" y="6524625"/>
            <a:ext cx="3098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>
              <a:spcBef>
                <a:spcPts val="200"/>
              </a:spcBef>
            </a:pPr>
            <a:r>
              <a:rPr lang="en-US" altLang="en-US" sz="600" dirty="0">
                <a:solidFill>
                  <a:schemeClr val="tx1"/>
                </a:solidFill>
              </a:rPr>
              <a:t>Copyright ©2005 Pearson Education, Inc.  Publishing as Pearson Benjamin Cummings.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8216320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EED9A3-D648-C0D6-FF20-C25835E18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>
            <a:extLst>
              <a:ext uri="{FF2B5EF4-FFF2-40B4-BE49-F238E27FC236}">
                <a16:creationId xmlns:a16="http://schemas.microsoft.com/office/drawing/2014/main" id="{C8F1BC3C-7A94-9DA2-9F63-2B1F895DA3DE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4028B461-8F15-3349-7A1E-687E81A8B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47244F74-B489-1F4F-A063-D2589A24CBF3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32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725F2FDD-6FFC-DFB9-D248-146E960C9AF8}"/>
              </a:ext>
            </a:extLst>
          </p:cNvPr>
          <p:cNvSpPr>
            <a:spLocks/>
          </p:cNvSpPr>
          <p:nvPr/>
        </p:nvSpPr>
        <p:spPr bwMode="auto">
          <a:xfrm>
            <a:off x="914400" y="6248400"/>
            <a:ext cx="3975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9688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696464"/>
                </a:solidFill>
              </a:rPr>
              <a:t>travismulthaupt.com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51BEC650-28EF-430B-2C8C-F12D7574E69B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914400" y="0"/>
            <a:ext cx="7772400" cy="973138"/>
          </a:xfrm>
        </p:spPr>
        <p:txBody>
          <a:bodyPr rIns="132080"/>
          <a:lstStyle/>
          <a:p>
            <a:pPr eaLnBrk="1" hangingPunct="1"/>
            <a:r>
              <a:rPr lang="en-US" altLang="en-US" sz="3600"/>
              <a:t>Ion Channel Stimulation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CC448ACC-BE4A-764C-80EC-D791D90CEDD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189413" y="1828800"/>
            <a:ext cx="4497387" cy="5029200"/>
          </a:xfrm>
        </p:spPr>
        <p:txBody>
          <a:bodyPr rIns="132080"/>
          <a:lstStyle/>
          <a:p>
            <a:pPr eaLnBrk="1" hangingPunct="1"/>
            <a:r>
              <a:rPr lang="en-US" altLang="en-US" sz="2800" dirty="0"/>
              <a:t>Depolarization reduces the magnitude of the membrane potential—the inside becomes less negative.</a:t>
            </a:r>
          </a:p>
          <a:p>
            <a:pPr eaLnBrk="1" hangingPunct="1"/>
            <a:r>
              <a:rPr lang="en-US" altLang="en-US" sz="2800" dirty="0"/>
              <a:t>Multiple inputs can lead to greater depolarization—called summation.</a:t>
            </a:r>
          </a:p>
        </p:txBody>
      </p:sp>
      <p:pic>
        <p:nvPicPr>
          <p:cNvPr id="26631" name="Picture 7">
            <a:extLst>
              <a:ext uri="{FF2B5EF4-FFF2-40B4-BE49-F238E27FC236}">
                <a16:creationId xmlns:a16="http://schemas.microsoft.com/office/drawing/2014/main" id="{F6EC7994-F2FB-D894-E8DE-E42A6781F40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262743"/>
            <a:ext cx="3502025" cy="525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2" name="Rectangle 8">
            <a:extLst>
              <a:ext uri="{FF2B5EF4-FFF2-40B4-BE49-F238E27FC236}">
                <a16:creationId xmlns:a16="http://schemas.microsoft.com/office/drawing/2014/main" id="{D5062095-93A7-644B-F227-9F26040DE074}"/>
              </a:ext>
            </a:extLst>
          </p:cNvPr>
          <p:cNvSpPr>
            <a:spLocks/>
          </p:cNvSpPr>
          <p:nvPr/>
        </p:nvSpPr>
        <p:spPr bwMode="auto">
          <a:xfrm>
            <a:off x="609827" y="6553200"/>
            <a:ext cx="3098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>
              <a:spcBef>
                <a:spcPts val="200"/>
              </a:spcBef>
            </a:pPr>
            <a:r>
              <a:rPr lang="en-US" altLang="en-US" sz="600" dirty="0">
                <a:solidFill>
                  <a:schemeClr val="tx1"/>
                </a:solidFill>
              </a:rPr>
              <a:t>Copyright ©2005 Pearson Education, Inc.  Publishing as Pearson Benjamin Cummings.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4234547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63FDE3-89F9-2E87-C75B-1263B8EEE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>
            <a:extLst>
              <a:ext uri="{FF2B5EF4-FFF2-40B4-BE49-F238E27FC236}">
                <a16:creationId xmlns:a16="http://schemas.microsoft.com/office/drawing/2014/main" id="{61E93FAF-CB64-335E-5916-58F9845E45F4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3F37B03E-907A-6BFA-1C9B-CF4D3F7ED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DD0EDA75-85D6-8448-A4A8-2DA16927FD25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33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5847E29C-62D8-5DA9-C09D-B4AB46F3C69A}"/>
              </a:ext>
            </a:extLst>
          </p:cNvPr>
          <p:cNvSpPr>
            <a:spLocks/>
          </p:cNvSpPr>
          <p:nvPr/>
        </p:nvSpPr>
        <p:spPr bwMode="auto">
          <a:xfrm>
            <a:off x="914400" y="6248400"/>
            <a:ext cx="3975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9688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696464"/>
                </a:solidFill>
              </a:rPr>
              <a:t>travismulthaupt.com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BD07888A-1537-9776-2D3C-BE8E6AFE8C5E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914400" y="0"/>
            <a:ext cx="7772400" cy="992188"/>
          </a:xfrm>
        </p:spPr>
        <p:txBody>
          <a:bodyPr rIns="132080"/>
          <a:lstStyle/>
          <a:p>
            <a:pPr eaLnBrk="1" hangingPunct="1"/>
            <a:r>
              <a:rPr lang="en-US" altLang="en-US" sz="3600"/>
              <a:t>Ion Channel Stimulation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37437EC2-F5CD-AB7F-941A-D94E4FEB2B9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467225" y="1409700"/>
            <a:ext cx="4333875" cy="5029200"/>
          </a:xfrm>
        </p:spPr>
        <p:txBody>
          <a:bodyPr rIns="132080"/>
          <a:lstStyle/>
          <a:p>
            <a:pPr eaLnBrk="1" hangingPunct="1"/>
            <a:r>
              <a:rPr lang="en-US" altLang="en-US" sz="2800" dirty="0"/>
              <a:t>A nerve impulse is only initiated if the threshold potential is reached.</a:t>
            </a:r>
          </a:p>
          <a:p>
            <a:pPr eaLnBrk="1" hangingPunct="1"/>
            <a:r>
              <a:rPr lang="en-US" altLang="en-US" sz="2800" dirty="0"/>
              <a:t>In most neurons, depolarizations are graded up to a certain threshold.</a:t>
            </a:r>
          </a:p>
          <a:p>
            <a:pPr eaLnBrk="1" hangingPunct="1"/>
            <a:r>
              <a:rPr lang="en-US" altLang="en-US" sz="2800" dirty="0"/>
              <a:t>Once a stimulus has reached a threshold, an action potential is triggered.</a:t>
            </a:r>
          </a:p>
          <a:p>
            <a:pPr eaLnBrk="1" hangingPunct="1"/>
            <a:r>
              <a:rPr lang="en-US" altLang="en-US" sz="2800" dirty="0"/>
              <a:t>Summation is often needed for threshold to be reached.</a:t>
            </a:r>
          </a:p>
        </p:txBody>
      </p:sp>
      <p:pic>
        <p:nvPicPr>
          <p:cNvPr id="27655" name="Picture 7">
            <a:extLst>
              <a:ext uri="{FF2B5EF4-FFF2-40B4-BE49-F238E27FC236}">
                <a16:creationId xmlns:a16="http://schemas.microsoft.com/office/drawing/2014/main" id="{23F2D0DC-BF62-B79F-ADA6-D3E9DC36384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96" y="1221921"/>
            <a:ext cx="3806825" cy="525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Rectangle 8">
            <a:extLst>
              <a:ext uri="{FF2B5EF4-FFF2-40B4-BE49-F238E27FC236}">
                <a16:creationId xmlns:a16="http://schemas.microsoft.com/office/drawing/2014/main" id="{31B5AA47-974A-FB22-295A-EAAE72D4639F}"/>
              </a:ext>
            </a:extLst>
          </p:cNvPr>
          <p:cNvSpPr>
            <a:spLocks/>
          </p:cNvSpPr>
          <p:nvPr/>
        </p:nvSpPr>
        <p:spPr bwMode="auto">
          <a:xfrm>
            <a:off x="555625" y="6508296"/>
            <a:ext cx="3098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>
              <a:spcBef>
                <a:spcPts val="200"/>
              </a:spcBef>
            </a:pPr>
            <a:r>
              <a:rPr lang="en-US" altLang="en-US" sz="600" dirty="0">
                <a:solidFill>
                  <a:schemeClr val="tx1"/>
                </a:solidFill>
              </a:rPr>
              <a:t>Copyright ©2005 Pearson Education, Inc.  Publishing as Pearson Benjamin Cummings.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2377330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4ADF05-3B89-19BB-9E4E-F3CEC61D9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>
            <a:extLst>
              <a:ext uri="{FF2B5EF4-FFF2-40B4-BE49-F238E27FC236}">
                <a16:creationId xmlns:a16="http://schemas.microsoft.com/office/drawing/2014/main" id="{D3002BC8-A97C-3C1B-0329-E307D1EA0EE3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39F28C82-73FF-3042-BE55-254FEA2C4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532324AB-4EF8-BC46-8B40-440E26D4B198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34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E76D148F-7396-9813-0C33-457D43B38171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778669" y="80736"/>
            <a:ext cx="7772400" cy="909864"/>
          </a:xfrm>
        </p:spPr>
        <p:txBody>
          <a:bodyPr rIns="132080"/>
          <a:lstStyle/>
          <a:p>
            <a:pPr eaLnBrk="1" hangingPunct="1"/>
            <a:r>
              <a:rPr lang="en-US" altLang="en-US" dirty="0"/>
              <a:t>Action Potentials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6F23257C-F2B1-B207-926B-9F4259BA7F6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81013" y="1001486"/>
            <a:ext cx="8043862" cy="5181600"/>
          </a:xfrm>
        </p:spPr>
        <p:txBody>
          <a:bodyPr rIns="132080"/>
          <a:lstStyle/>
          <a:p>
            <a:pPr eaLnBrk="1" hangingPunct="1"/>
            <a:r>
              <a:rPr lang="en-US" altLang="en-US" sz="2800" dirty="0"/>
              <a:t>Below is a summary of the events leading to the generation of an action potential. </a:t>
            </a:r>
          </a:p>
          <a:p>
            <a:pPr lvl="1" eaLnBrk="1" hangingPunct="1"/>
            <a:r>
              <a:rPr lang="en-US" altLang="en-US" sz="2600" dirty="0"/>
              <a:t>Some subthreshold inputs that fail to produce an action potential, whereas different forms of summation do lead to the generation of an action potential. </a:t>
            </a:r>
            <a:endParaRPr lang="en-US" altLang="en-US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2D46F4-EE39-79D2-01A6-22D9CBE02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157119"/>
            <a:ext cx="5495699" cy="25578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989394-9AC3-7708-8A99-EC34295E3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5793629"/>
            <a:ext cx="7772400" cy="9945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672630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C9E4CC-C8E5-76A5-4E5E-C54749BF9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>
            <a:extLst>
              <a:ext uri="{FF2B5EF4-FFF2-40B4-BE49-F238E27FC236}">
                <a16:creationId xmlns:a16="http://schemas.microsoft.com/office/drawing/2014/main" id="{2059D761-2D32-9056-BDD9-AD4CE0FF70FC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64B3C93B-7001-D2FA-7AD8-8669F3919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2EAC5209-FF9F-5C40-BACD-D231A19A3C89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35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1B3B1983-3756-D6DB-B303-D0A64AE88D36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1752600" y="0"/>
            <a:ext cx="7086600" cy="1295400"/>
          </a:xfrm>
        </p:spPr>
        <p:txBody>
          <a:bodyPr rIns="132080"/>
          <a:lstStyle/>
          <a:p>
            <a:pPr eaLnBrk="1" hangingPunct="1"/>
            <a:r>
              <a:rPr lang="en-US" altLang="en-US"/>
              <a:t>Action Potentials</a:t>
            </a: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A7480CF9-570B-BEFA-0AF4-E56ACDCCD44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3719513" y="2763838"/>
            <a:ext cx="5376862" cy="4094162"/>
          </a:xfrm>
        </p:spPr>
        <p:txBody>
          <a:bodyPr rIns="132080"/>
          <a:lstStyle/>
          <a:p>
            <a:pPr eaLnBrk="1" hangingPunct="1"/>
            <a:r>
              <a:rPr lang="en-US" altLang="en-US" sz="2800"/>
              <a:t>1.  At resting potential, the activation gate is closed, inactivation gate is open. (For Na</a:t>
            </a:r>
            <a:r>
              <a:rPr lang="en-US" altLang="en-US" sz="2800" baseline="30000"/>
              <a:t>+</a:t>
            </a:r>
            <a:r>
              <a:rPr lang="en-US" altLang="en-US" sz="2800"/>
              <a:t>).</a:t>
            </a:r>
          </a:p>
          <a:p>
            <a:pPr marL="587375" lvl="1" eaLnBrk="1" hangingPunct="1"/>
            <a:r>
              <a:rPr lang="en-US" altLang="en-US"/>
              <a:t>Depolarization rapidly opens the activation gate and slowly closes the inactivation gate. </a:t>
            </a:r>
          </a:p>
          <a:p>
            <a:pPr marL="587375" lvl="1" eaLnBrk="1" hangingPunct="1"/>
            <a:r>
              <a:rPr lang="en-US" altLang="en-US"/>
              <a:t>For K</a:t>
            </a:r>
            <a:r>
              <a:rPr lang="en-US" altLang="en-US" baseline="30000"/>
              <a:t>+</a:t>
            </a:r>
            <a:r>
              <a:rPr lang="en-US" altLang="en-US"/>
              <a:t>, the activation gate is closed at resting potential.</a:t>
            </a:r>
          </a:p>
          <a:p>
            <a:pPr marL="587375" lvl="1" eaLnBrk="1" hangingPunct="1"/>
            <a:r>
              <a:rPr lang="en-US" altLang="en-US"/>
              <a:t>Depolarization slowly opens the gate.</a:t>
            </a:r>
          </a:p>
        </p:txBody>
      </p:sp>
      <p:pic>
        <p:nvPicPr>
          <p:cNvPr id="29702" name="Picture 6">
            <a:extLst>
              <a:ext uri="{FF2B5EF4-FFF2-40B4-BE49-F238E27FC236}">
                <a16:creationId xmlns:a16="http://schemas.microsoft.com/office/drawing/2014/main" id="{858E875A-8C7A-DF9E-FB59-7DF1957DE99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3079750"/>
            <a:ext cx="3616325" cy="3162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3" name="Rectangle 7">
            <a:extLst>
              <a:ext uri="{FF2B5EF4-FFF2-40B4-BE49-F238E27FC236}">
                <a16:creationId xmlns:a16="http://schemas.microsoft.com/office/drawing/2014/main" id="{0ADE822D-8DFA-ABF5-1E0E-4AC36C29048C}"/>
              </a:ext>
            </a:extLst>
          </p:cNvPr>
          <p:cNvSpPr>
            <a:spLocks/>
          </p:cNvSpPr>
          <p:nvPr/>
        </p:nvSpPr>
        <p:spPr bwMode="auto">
          <a:xfrm>
            <a:off x="342900" y="1473200"/>
            <a:ext cx="8445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73050" indent="-2730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2" charset="2"/>
              <a:buChar char=""/>
            </a:pPr>
            <a:r>
              <a:rPr lang="en-US" altLang="en-US" sz="2800" dirty="0">
                <a:solidFill>
                  <a:schemeClr val="tx1"/>
                </a:solidFill>
              </a:rPr>
              <a:t>Na</a:t>
            </a:r>
            <a:r>
              <a:rPr lang="en-US" altLang="en-US" sz="2800" baseline="32000" dirty="0">
                <a:solidFill>
                  <a:schemeClr val="tx1"/>
                </a:solidFill>
              </a:rPr>
              <a:t>+</a:t>
            </a:r>
            <a:r>
              <a:rPr lang="en-US" altLang="en-US" sz="2800" dirty="0">
                <a:solidFill>
                  <a:schemeClr val="tx1"/>
                </a:solidFill>
              </a:rPr>
              <a:t> channels have 2 gates—an activation gate and an inactivation gate.  Both must be open for Na</a:t>
            </a:r>
            <a:r>
              <a:rPr lang="en-US" altLang="en-US" sz="2800" baseline="30000" dirty="0">
                <a:solidFill>
                  <a:schemeClr val="tx1"/>
                </a:solidFill>
              </a:rPr>
              <a:t>+</a:t>
            </a:r>
            <a:r>
              <a:rPr lang="en-US" altLang="en-US" sz="2800" dirty="0">
                <a:solidFill>
                  <a:schemeClr val="tx1"/>
                </a:solidFill>
              </a:rPr>
              <a:t> to get through.</a:t>
            </a:r>
          </a:p>
        </p:txBody>
      </p:sp>
    </p:spTree>
    <p:extLst>
      <p:ext uri="{BB962C8B-B14F-4D97-AF65-F5344CB8AC3E}">
        <p14:creationId xmlns:p14="http://schemas.microsoft.com/office/powerpoint/2010/main" val="324625019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4B8D44-7E8D-6455-3E09-084CB9780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>
            <a:extLst>
              <a:ext uri="{FF2B5EF4-FFF2-40B4-BE49-F238E27FC236}">
                <a16:creationId xmlns:a16="http://schemas.microsoft.com/office/drawing/2014/main" id="{27AA0C16-9203-F5D1-6D86-C9A99CE9D6C5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6680E389-493B-D481-26E6-C4B8E4D3D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95AD71D7-B0AD-2147-8636-48E90586428F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36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46F3E4B4-262C-E1E4-1941-4C51F9BC58FF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/>
              <a:t>Action Potentials</a:t>
            </a: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7DCBAC79-A5F8-F882-13E3-55F8733B8D4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495800" y="2362200"/>
            <a:ext cx="4343400" cy="44958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2.  When a stimulus depolarizes the membrane, the activation gates open on some channels allowing some Na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 in.</a:t>
            </a:r>
          </a:p>
          <a:p>
            <a:pPr marL="587375" lvl="1" eaLnBrk="1" hangingPunct="1">
              <a:lnSpc>
                <a:spcPct val="90000"/>
              </a:lnSpc>
            </a:pPr>
            <a:r>
              <a:rPr lang="en-US" altLang="en-US" sz="2600" dirty="0"/>
              <a:t>Na</a:t>
            </a:r>
            <a:r>
              <a:rPr lang="en-US" altLang="en-US" sz="2600" baseline="30000" dirty="0"/>
              <a:t>+</a:t>
            </a:r>
            <a:r>
              <a:rPr lang="en-US" altLang="en-US" sz="2600" dirty="0"/>
              <a:t> influx causes depolarization opening more activation gates and so on (positive feedback).</a:t>
            </a:r>
          </a:p>
        </p:txBody>
      </p:sp>
      <p:pic>
        <p:nvPicPr>
          <p:cNvPr id="30726" name="Picture 6">
            <a:extLst>
              <a:ext uri="{FF2B5EF4-FFF2-40B4-BE49-F238E27FC236}">
                <a16:creationId xmlns:a16="http://schemas.microsoft.com/office/drawing/2014/main" id="{DFCA19CD-2EF4-A8D4-A10C-373720A2194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3156"/>
            <a:ext cx="4048125" cy="3394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14096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E25A99-C9F9-9C03-E8EF-D2F626053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>
            <a:extLst>
              <a:ext uri="{FF2B5EF4-FFF2-40B4-BE49-F238E27FC236}">
                <a16:creationId xmlns:a16="http://schemas.microsoft.com/office/drawing/2014/main" id="{3C0149F5-664F-E4E5-FF8C-C461765D509D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80232A3D-CF7E-C43A-A79B-DBC252510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37AE2F7D-5465-3847-A3E8-A0E9F0E5AC29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37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A3B930BF-ADDA-1884-FD91-D8BF5942F055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/>
              <a:t>Action Potentials</a:t>
            </a: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C0B25A54-A382-81F8-C375-78788C24334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572000" y="1905000"/>
            <a:ext cx="3810000" cy="49530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3.  When the threshold is crossed, this positive feedback cycle brings the membrane potential close to E</a:t>
            </a:r>
            <a:r>
              <a:rPr lang="en-US" altLang="en-US" sz="2800" baseline="-24000"/>
              <a:t>Na</a:t>
            </a:r>
            <a:r>
              <a:rPr lang="en-US" altLang="en-US" sz="2800"/>
              <a:t> (equilibrium potential) during the rising phase.</a:t>
            </a:r>
          </a:p>
        </p:txBody>
      </p:sp>
      <p:pic>
        <p:nvPicPr>
          <p:cNvPr id="31750" name="Picture 6">
            <a:extLst>
              <a:ext uri="{FF2B5EF4-FFF2-40B4-BE49-F238E27FC236}">
                <a16:creationId xmlns:a16="http://schemas.microsoft.com/office/drawing/2014/main" id="{B149B53B-C4A9-0AAC-54EE-D3F65537AF1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905000"/>
            <a:ext cx="3913188" cy="396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5856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50A7A7-91C8-9340-511E-69549BB73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>
            <a:extLst>
              <a:ext uri="{FF2B5EF4-FFF2-40B4-BE49-F238E27FC236}">
                <a16:creationId xmlns:a16="http://schemas.microsoft.com/office/drawing/2014/main" id="{D4B8CA19-8248-3177-9558-B890D7E8E91F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97E9B154-A722-A31F-59DE-F055DE3AD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BB103F98-7895-7D4F-B5B3-4DA1BCC32605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38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D8439753-7C87-B3B8-5355-713A13B0236C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/>
              <a:t>Action Potentials</a:t>
            </a:r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22DD0479-9C45-FAB2-6E16-152C8F0EA5C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953000" y="1828800"/>
            <a:ext cx="4114800" cy="5029200"/>
          </a:xfrm>
        </p:spPr>
        <p:txBody>
          <a:bodyPr rIns="132080"/>
          <a:lstStyle/>
          <a:p>
            <a:pPr eaLnBrk="1" hangingPunct="1"/>
            <a:r>
              <a:rPr lang="en-US" altLang="en-US" sz="2800" dirty="0"/>
              <a:t>4.  </a:t>
            </a:r>
            <a:r>
              <a:rPr lang="en-US" altLang="en-US" sz="2800" dirty="0" err="1"/>
              <a:t>E</a:t>
            </a:r>
            <a:r>
              <a:rPr lang="en-US" altLang="en-US" sz="2800" baseline="-24000" dirty="0" err="1"/>
              <a:t>Na</a:t>
            </a:r>
            <a:r>
              <a:rPr lang="en-US" altLang="en-US" sz="2800" dirty="0"/>
              <a:t> is not reached:</a:t>
            </a:r>
          </a:p>
          <a:p>
            <a:pPr marL="587375" lvl="1" eaLnBrk="1" hangingPunct="1"/>
            <a:r>
              <a:rPr lang="en-US" altLang="en-US" sz="2600" dirty="0"/>
              <a:t>Activation gates close most Na</a:t>
            </a:r>
            <a:r>
              <a:rPr lang="en-US" altLang="en-US" sz="2600" baseline="30000" dirty="0"/>
              <a:t>+</a:t>
            </a:r>
            <a:r>
              <a:rPr lang="en-US" altLang="en-US" sz="2600" dirty="0"/>
              <a:t> channels halting Na</a:t>
            </a:r>
            <a:r>
              <a:rPr lang="en-US" altLang="en-US" sz="2600" baseline="30000" dirty="0"/>
              <a:t>+</a:t>
            </a:r>
            <a:r>
              <a:rPr lang="en-US" altLang="en-US" sz="2600" dirty="0"/>
              <a:t> influx.</a:t>
            </a:r>
          </a:p>
          <a:p>
            <a:pPr marL="587375" lvl="1" eaLnBrk="1" hangingPunct="1"/>
            <a:r>
              <a:rPr lang="en-US" altLang="en-US" sz="2600" dirty="0"/>
              <a:t>K</a:t>
            </a:r>
            <a:r>
              <a:rPr lang="en-US" altLang="en-US" sz="2600" baseline="30000" dirty="0"/>
              <a:t>+</a:t>
            </a:r>
            <a:r>
              <a:rPr lang="en-US" altLang="en-US" sz="2600" dirty="0"/>
              <a:t> activation gates open causing efflux of K</a:t>
            </a:r>
            <a:r>
              <a:rPr lang="en-US" altLang="en-US" sz="2600" baseline="30000" dirty="0"/>
              <a:t>+</a:t>
            </a:r>
            <a:r>
              <a:rPr lang="en-US" altLang="en-US" sz="2600" dirty="0"/>
              <a:t> decreasing the membrane potential.</a:t>
            </a:r>
            <a:r>
              <a:rPr lang="en-US" altLang="en-US" dirty="0"/>
              <a:t> </a:t>
            </a:r>
          </a:p>
        </p:txBody>
      </p:sp>
      <p:pic>
        <p:nvPicPr>
          <p:cNvPr id="32774" name="Picture 6">
            <a:extLst>
              <a:ext uri="{FF2B5EF4-FFF2-40B4-BE49-F238E27FC236}">
                <a16:creationId xmlns:a16="http://schemas.microsoft.com/office/drawing/2014/main" id="{4A1BF58E-32F2-6BEB-02C4-AB60E253E47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7675"/>
            <a:ext cx="4648200" cy="3860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41861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CE5225-6514-F0F0-DEF1-1BD8A5EC1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>
            <a:extLst>
              <a:ext uri="{FF2B5EF4-FFF2-40B4-BE49-F238E27FC236}">
                <a16:creationId xmlns:a16="http://schemas.microsoft.com/office/drawing/2014/main" id="{28D4D83F-7595-3BAD-A888-51C4608A84BC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2E86049D-8139-6C64-923F-FDFBD6DC7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750F2CBA-A2DE-BB4A-9BEA-CE678F8677E5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39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FB476A8A-E91E-5185-4119-AD9538627EA4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/>
              <a:t>Action Potentials</a:t>
            </a: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B848EA69-C4DC-412E-893D-E7703D05282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876800" y="2133600"/>
            <a:ext cx="4114800" cy="4724400"/>
          </a:xfrm>
        </p:spPr>
        <p:txBody>
          <a:bodyPr rIns="132080"/>
          <a:lstStyle/>
          <a:p>
            <a:pPr eaLnBrk="1" hangingPunct="1"/>
            <a:r>
              <a:rPr lang="en-US" altLang="en-US" sz="2800"/>
              <a:t>5.  Undershoot occurs as too much K</a:t>
            </a:r>
            <a:r>
              <a:rPr lang="en-US" altLang="en-US" sz="2800" baseline="30000"/>
              <a:t>+</a:t>
            </a:r>
            <a:r>
              <a:rPr lang="en-US" altLang="en-US" sz="2800"/>
              <a:t> leaves the cell.  Eventually, K</a:t>
            </a:r>
            <a:r>
              <a:rPr lang="en-US" altLang="en-US" sz="2800" baseline="30000"/>
              <a:t>+</a:t>
            </a:r>
            <a:r>
              <a:rPr lang="en-US" altLang="en-US" sz="2800"/>
              <a:t> activation gates close and the membrane returns to its membrane resting potential.</a:t>
            </a:r>
          </a:p>
        </p:txBody>
      </p:sp>
      <p:pic>
        <p:nvPicPr>
          <p:cNvPr id="33798" name="Picture 6">
            <a:extLst>
              <a:ext uri="{FF2B5EF4-FFF2-40B4-BE49-F238E27FC236}">
                <a16:creationId xmlns:a16="http://schemas.microsoft.com/office/drawing/2014/main" id="{DFAAC4DC-8087-07B7-235F-886FB211934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82763"/>
            <a:ext cx="4648200" cy="383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71226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E20340-53D4-6A74-04CF-5DB1B8364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:a16="http://schemas.microsoft.com/office/drawing/2014/main" id="{BAA93B5D-F7BB-BBD0-E8B9-BF6E8FC8C9F5}"/>
              </a:ext>
            </a:extLst>
          </p:cNvPr>
          <p:cNvSpPr>
            <a:spLocks/>
          </p:cNvSpPr>
          <p:nvPr/>
        </p:nvSpPr>
        <p:spPr bwMode="auto">
          <a:xfrm>
            <a:off x="59531" y="825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B0220985-1AD4-6242-2F0D-3C086154B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B7043972-B431-1041-AB91-B91678D36607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4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3EC0FA15-D982-164B-91D9-7932787DDFF9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dirty="0"/>
              <a:t>Nerve Systems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2A1A1C8D-FAAA-D8DF-812A-70EE9E3A5E3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266700" y="1500188"/>
            <a:ext cx="3910012" cy="5105400"/>
          </a:xfrm>
        </p:spPr>
        <p:txBody>
          <a:bodyPr rIns="132080"/>
          <a:lstStyle/>
          <a:p>
            <a:pPr eaLnBrk="1" hangingPunct="1"/>
            <a:r>
              <a:rPr lang="en-US" altLang="en-US" sz="2800" dirty="0"/>
              <a:t>Perception of sensory input by the nerve leads to the sensation of that input.</a:t>
            </a:r>
          </a:p>
          <a:p>
            <a:pPr eaLnBrk="1" hangingPunct="1"/>
            <a:r>
              <a:rPr lang="en-US" altLang="en-US" sz="2800" dirty="0"/>
              <a:t>Nerve endings have different ways of receiving sensory input which is then sent to the brain for processing.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37E0C2-3E0B-6411-73EF-93D88956B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8" y="5236724"/>
            <a:ext cx="7772400" cy="14593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4386" name="Picture 2" descr="Introduction to Sensory and Motor Pathways | Anatomy">
            <a:extLst>
              <a:ext uri="{FF2B5EF4-FFF2-40B4-BE49-F238E27FC236}">
                <a16:creationId xmlns:a16="http://schemas.microsoft.com/office/drawing/2014/main" id="{11E143A5-D12A-4D6E-FAC4-72B598778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2" y="1554162"/>
            <a:ext cx="4784961" cy="342423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859376-E25F-A8C1-D833-762ABEAC814C}"/>
              </a:ext>
            </a:extLst>
          </p:cNvPr>
          <p:cNvSpPr txBox="1"/>
          <p:nvPr/>
        </p:nvSpPr>
        <p:spPr>
          <a:xfrm>
            <a:off x="4114800" y="4970998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https://</a:t>
            </a:r>
            <a:r>
              <a:rPr lang="en-US" sz="600" dirty="0" err="1"/>
              <a:t>courses.lumenlearning.com</a:t>
            </a:r>
            <a:r>
              <a:rPr lang="en-US" sz="600" dirty="0"/>
              <a:t>/</a:t>
            </a:r>
            <a:r>
              <a:rPr lang="en-US" sz="600" dirty="0" err="1"/>
              <a:t>suny</a:t>
            </a:r>
            <a:r>
              <a:rPr lang="en-US" sz="600" dirty="0"/>
              <a:t>-</a:t>
            </a:r>
            <a:r>
              <a:rPr lang="en-US" sz="600" dirty="0" err="1"/>
              <a:t>dutchess</a:t>
            </a:r>
            <a:r>
              <a:rPr lang="en-US" sz="600" dirty="0"/>
              <a:t>-anatomy-physiology/chapter/the-function-of-nervous-tissue/</a:t>
            </a:r>
          </a:p>
        </p:txBody>
      </p:sp>
    </p:spTree>
    <p:extLst>
      <p:ext uri="{BB962C8B-B14F-4D97-AF65-F5344CB8AC3E}">
        <p14:creationId xmlns:p14="http://schemas.microsoft.com/office/powerpoint/2010/main" val="334705850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EE75DA-7C51-0EB3-83CE-AFC26FFFB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>
            <a:extLst>
              <a:ext uri="{FF2B5EF4-FFF2-40B4-BE49-F238E27FC236}">
                <a16:creationId xmlns:a16="http://schemas.microsoft.com/office/drawing/2014/main" id="{7F20150E-1265-2B59-AD4B-495096CA9D6F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082484E0-D731-E941-00FD-7C36BA81B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7381F6F5-EE27-FF4C-AD62-CFB267A8BE6E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40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FB56BB53-4665-97B4-117F-99F38DADC8C1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760412" y="69850"/>
            <a:ext cx="7772400" cy="823459"/>
          </a:xfrm>
        </p:spPr>
        <p:txBody>
          <a:bodyPr rIns="132080"/>
          <a:lstStyle/>
          <a:p>
            <a:pPr eaLnBrk="1" hangingPunct="1"/>
            <a:r>
              <a:rPr lang="en-US" altLang="en-US" dirty="0"/>
              <a:t>Action Potentials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BCC537DA-4C13-2F5E-4B03-8422D39FC88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373856" y="893309"/>
            <a:ext cx="8453437" cy="5567362"/>
          </a:xfrm>
        </p:spPr>
        <p:txBody>
          <a:bodyPr rIns="132080"/>
          <a:lstStyle/>
          <a:p>
            <a:pPr eaLnBrk="1" hangingPunct="1"/>
            <a:r>
              <a:rPr lang="en-US" altLang="en-US" sz="2800" dirty="0"/>
              <a:t>Schwann cells myelinate axons and contribute to rapid transmission of an action potential—termed saltatory conduction.</a:t>
            </a:r>
          </a:p>
        </p:txBody>
      </p:sp>
      <p:pic>
        <p:nvPicPr>
          <p:cNvPr id="34822" name="Picture 6">
            <a:extLst>
              <a:ext uri="{FF2B5EF4-FFF2-40B4-BE49-F238E27FC236}">
                <a16:creationId xmlns:a16="http://schemas.microsoft.com/office/drawing/2014/main" id="{B8187D8B-5A5F-7DAF-4C3B-7C5C5FFC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7231856" cy="219538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7">
            <a:extLst>
              <a:ext uri="{FF2B5EF4-FFF2-40B4-BE49-F238E27FC236}">
                <a16:creationId xmlns:a16="http://schemas.microsoft.com/office/drawing/2014/main" id="{E4265201-3CE2-18AD-5BCF-59B57E71D36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3933860"/>
            <a:ext cx="4554139" cy="185734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0DD120-F186-2378-D956-10A4B5F99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933860"/>
            <a:ext cx="4518819" cy="1781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48B514-ADAA-B572-AC02-F4F195AED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4" y="5818953"/>
            <a:ext cx="7772400" cy="9837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027035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4C94F-EAD7-9BF6-36F9-3191F09D3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>
            <a:extLst>
              <a:ext uri="{FF2B5EF4-FFF2-40B4-BE49-F238E27FC236}">
                <a16:creationId xmlns:a16="http://schemas.microsoft.com/office/drawing/2014/main" id="{B7DB8820-68E4-8D54-D390-7FC1E0C33A83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3745752F-4B8F-E24A-772A-D570BDF4E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A464472D-B44D-CA40-A496-6DAAA9E18B4B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41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0A43A177-BE20-3F4E-AFBF-4EB5572D1382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63500" y="95250"/>
            <a:ext cx="9080500" cy="1066800"/>
          </a:xfrm>
        </p:spPr>
        <p:txBody>
          <a:bodyPr rIns="132080"/>
          <a:lstStyle/>
          <a:p>
            <a:pPr eaLnBrk="1" hangingPunct="1"/>
            <a:r>
              <a:rPr lang="en-US" altLang="en-US" dirty="0"/>
              <a:t>Action Potentials—One Way Transmission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05E2E574-5644-9DEC-A3C2-D0D2C9865C1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12334" y="1828800"/>
            <a:ext cx="8001000" cy="4290786"/>
          </a:xfrm>
        </p:spPr>
        <p:txBody>
          <a:bodyPr rIns="132080"/>
          <a:lstStyle/>
          <a:p>
            <a:pPr eaLnBrk="1" hangingPunct="1"/>
            <a:r>
              <a:rPr lang="en-US" altLang="en-US" sz="2800" dirty="0"/>
              <a:t>Action potentials transmit information from the point of sensory input, to the processing center. A refractory period prevents the backflow of information and also limits the number of action potentials that can be generated within a given time period.</a:t>
            </a:r>
          </a:p>
        </p:txBody>
      </p:sp>
    </p:spTree>
    <p:extLst>
      <p:ext uri="{BB962C8B-B14F-4D97-AF65-F5344CB8AC3E}">
        <p14:creationId xmlns:p14="http://schemas.microsoft.com/office/powerpoint/2010/main" val="425496910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754A88-EFD2-93F0-EB83-22B6C991F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>
            <a:extLst>
              <a:ext uri="{FF2B5EF4-FFF2-40B4-BE49-F238E27FC236}">
                <a16:creationId xmlns:a16="http://schemas.microsoft.com/office/drawing/2014/main" id="{8CA56D1E-1EEB-AA89-21AC-71FFC8ED9E3C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1003B2A0-4602-99AB-B63B-D1C768135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A464472D-B44D-CA40-A496-6DAAA9E18B4B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42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F6730BB7-A67A-D458-422D-CF6A03246D82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707571" y="95250"/>
            <a:ext cx="7772400" cy="1066800"/>
          </a:xfrm>
        </p:spPr>
        <p:txBody>
          <a:bodyPr rIns="132080"/>
          <a:lstStyle/>
          <a:p>
            <a:pPr eaLnBrk="1" hangingPunct="1"/>
            <a:r>
              <a:rPr lang="en-US" altLang="en-US" dirty="0"/>
              <a:t>Refractory Period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42DD9962-8886-C487-2B31-C811B48F09B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12334" y="1242786"/>
            <a:ext cx="8001000" cy="4876800"/>
          </a:xfrm>
        </p:spPr>
        <p:txBody>
          <a:bodyPr rIns="132080"/>
          <a:lstStyle/>
          <a:p>
            <a:pPr eaLnBrk="1" hangingPunct="1"/>
            <a:r>
              <a:rPr lang="en-US" altLang="en-US" sz="2800" dirty="0"/>
              <a:t>An absolute refractory period occurs when the Na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 channels remain closed which prevents the triggering of another action potential.  </a:t>
            </a:r>
          </a:p>
          <a:p>
            <a:pPr marL="587375" lvl="1" eaLnBrk="1" hangingPunct="1"/>
            <a:r>
              <a:rPr lang="en-US" altLang="en-US" sz="2600" dirty="0"/>
              <a:t>This is what prevents the backflow of a stimulus.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16B521-3B86-216B-12B2-56C644FEF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071" y="3124200"/>
            <a:ext cx="5105400" cy="34877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085420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5F765C-08C2-D04C-149D-06CB10F51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>
            <a:extLst>
              <a:ext uri="{FF2B5EF4-FFF2-40B4-BE49-F238E27FC236}">
                <a16:creationId xmlns:a16="http://schemas.microsoft.com/office/drawing/2014/main" id="{E913B1C4-A009-5D75-7EBE-5BF0ACE0AAE1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467111CF-C40B-8D42-3741-674F549F8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86920100-FA17-1644-BC2B-5C9EA3B66B1C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43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22E13E54-5EFF-A578-AA2E-BFC46570579D}"/>
              </a:ext>
            </a:extLst>
          </p:cNvPr>
          <p:cNvSpPr>
            <a:spLocks/>
          </p:cNvSpPr>
          <p:nvPr/>
        </p:nvSpPr>
        <p:spPr bwMode="auto">
          <a:xfrm>
            <a:off x="914400" y="6248400"/>
            <a:ext cx="3975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9688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696464"/>
                </a:solidFill>
              </a:rPr>
              <a:t>travismulthaupt.com</a:t>
            </a: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93B75322-A09B-1CFA-44B6-2D0509DF8596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914400" y="0"/>
            <a:ext cx="7772400" cy="1160463"/>
          </a:xfrm>
        </p:spPr>
        <p:txBody>
          <a:bodyPr rIns="132080"/>
          <a:lstStyle/>
          <a:p>
            <a:pPr eaLnBrk="1" hangingPunct="1"/>
            <a:r>
              <a:rPr lang="en-US" altLang="en-US" dirty="0"/>
              <a:t>Refractory Period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0B14FA66-FEFC-1CAA-C00C-BE745D0C821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297363" y="1981200"/>
            <a:ext cx="4618037" cy="4876800"/>
          </a:xfrm>
        </p:spPr>
        <p:txBody>
          <a:bodyPr rIns="132080"/>
          <a:lstStyle/>
          <a:p>
            <a:pPr eaLnBrk="1" hangingPunct="1"/>
            <a:r>
              <a:rPr lang="en-US" altLang="en-US" sz="2800"/>
              <a:t>A relative refractory period occurs when the Na</a:t>
            </a:r>
            <a:r>
              <a:rPr lang="en-US" altLang="en-US" sz="2800" baseline="30000"/>
              <a:t>+</a:t>
            </a:r>
            <a:r>
              <a:rPr lang="en-US" altLang="en-US" sz="2800"/>
              <a:t> channels are newly closed and a very strong stimulus is needed for an action potential to occur.</a:t>
            </a:r>
          </a:p>
          <a:p>
            <a:pPr eaLnBrk="1" hangingPunct="1"/>
            <a:r>
              <a:rPr lang="en-US" altLang="en-US" sz="2800"/>
              <a:t>This relative refractory period occurs during hyperpolarization.</a:t>
            </a:r>
            <a:r>
              <a:rPr lang="en-US" altLang="en-US"/>
              <a:t>  </a:t>
            </a:r>
          </a:p>
          <a:p>
            <a:pPr marL="587375" lvl="1" eaLnBrk="1" hangingPunct="1"/>
            <a:r>
              <a:rPr lang="en-US" altLang="en-US" sz="2600"/>
              <a:t>This, too, works to prevent the backflow of a stimulus.</a:t>
            </a:r>
          </a:p>
        </p:txBody>
      </p:sp>
      <p:pic>
        <p:nvPicPr>
          <p:cNvPr id="36871" name="Picture 7">
            <a:extLst>
              <a:ext uri="{FF2B5EF4-FFF2-40B4-BE49-F238E27FC236}">
                <a16:creationId xmlns:a16="http://schemas.microsoft.com/office/drawing/2014/main" id="{EAF42CDF-2FEC-12CD-7CFE-17FE1CA9F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534028"/>
            <a:ext cx="3559175" cy="491575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08974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:a16="http://schemas.microsoft.com/office/drawing/2014/main" id="{4A849606-2DB1-22AC-B6BE-CC61C49326E2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BEEEB61E-C3B8-A93A-AA92-56CDCF819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A318DD29-FAB9-1148-B298-1A7ED8C5FE86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5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5CE50BA4-EB79-4511-5E56-E55EDD78E434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600"/>
              <a:t>Supporting Cells of the Nervous System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B6DDF852-020C-8E49-219A-377A4AE6137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57300" y="1447800"/>
            <a:ext cx="7772400" cy="5410200"/>
          </a:xfrm>
        </p:spPr>
        <p:txBody>
          <a:bodyPr rIns="132080"/>
          <a:lstStyle/>
          <a:p>
            <a:pPr eaLnBrk="1" hangingPunct="1"/>
            <a:r>
              <a:rPr lang="en-US" altLang="en-US" sz="2800" dirty="0"/>
              <a:t>Glia are the supporting cells of the nervous system.</a:t>
            </a:r>
          </a:p>
          <a:p>
            <a:pPr eaLnBrk="1" hangingPunct="1"/>
            <a:r>
              <a:rPr lang="en-US" altLang="en-US" sz="2800" dirty="0"/>
              <a:t>There are several different types, among them are:</a:t>
            </a:r>
          </a:p>
          <a:p>
            <a:pPr marL="587375" lvl="1" eaLnBrk="1" hangingPunct="1"/>
            <a:r>
              <a:rPr lang="en-US" altLang="en-US" sz="2800" b="1" dirty="0">
                <a:latin typeface="Perpetua Bold" charset="0"/>
                <a:sym typeface="Perpetua Bold" charset="0"/>
              </a:rPr>
              <a:t>1.  Schwann cells </a:t>
            </a:r>
            <a:endParaRPr lang="en-US" altLang="en-US" sz="2800" b="1" dirty="0">
              <a:latin typeface="Perpetua Bold" charset="0"/>
              <a:ea typeface="ヒラギノ明朝 ProN W6" panose="02020300000000000000" pitchFamily="18" charset="-128"/>
              <a:sym typeface="Perpetua Bold" charset="0"/>
            </a:endParaRPr>
          </a:p>
          <a:p>
            <a:pPr marL="587375" lvl="1" eaLnBrk="1" hangingPunct="1"/>
            <a:r>
              <a:rPr lang="en-US" altLang="en-US" sz="2800" b="1" dirty="0">
                <a:latin typeface="Perpetua Bold" charset="0"/>
                <a:sym typeface="Perpetua Bold" charset="0"/>
              </a:rPr>
              <a:t>2.  Oligodendrocytes  </a:t>
            </a:r>
            <a:endParaRPr lang="en-US" altLang="en-US" sz="2800" b="1" dirty="0">
              <a:latin typeface="Perpetua Bold" charset="0"/>
              <a:ea typeface="ヒラギノ明朝 ProN W6" panose="02020300000000000000" pitchFamily="18" charset="-128"/>
              <a:sym typeface="Perpetua Bold" charset="0"/>
            </a:endParaRPr>
          </a:p>
          <a:p>
            <a:pPr marL="587375" lvl="1" eaLnBrk="1" hangingPunct="1"/>
            <a:r>
              <a:rPr lang="en-US" altLang="en-US" sz="2800" dirty="0"/>
              <a:t>3.  Radial glia  </a:t>
            </a:r>
          </a:p>
          <a:p>
            <a:pPr marL="587375" lvl="1" eaLnBrk="1" hangingPunct="1"/>
            <a:r>
              <a:rPr lang="en-US" altLang="en-US" sz="2800" dirty="0"/>
              <a:t>4.  Astrocytes. </a:t>
            </a:r>
          </a:p>
        </p:txBody>
      </p:sp>
    </p:spTree>
    <p:extLst>
      <p:ext uri="{BB962C8B-B14F-4D97-AF65-F5344CB8AC3E}">
        <p14:creationId xmlns:p14="http://schemas.microsoft.com/office/powerpoint/2010/main" val="72614612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D3773334-716E-E010-2DB0-7992DFD13AB5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EF7C000C-287E-BC9A-0C42-456F24E1A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FBB303D1-84CD-F246-A071-3DB45E9DDC20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6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BE324AE9-AE96-8211-22B0-02C7F79B8AA2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914400" y="0"/>
            <a:ext cx="7772400" cy="977900"/>
          </a:xfrm>
        </p:spPr>
        <p:txBody>
          <a:bodyPr rIns="132080"/>
          <a:lstStyle/>
          <a:p>
            <a:pPr eaLnBrk="1" hangingPunct="1"/>
            <a:r>
              <a:rPr lang="en-US" altLang="en-US"/>
              <a:t>1.  Schwann Cells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3586EB67-4283-87ED-0624-8A1EA1D8854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1244600"/>
            <a:ext cx="7772400" cy="4876800"/>
          </a:xfrm>
        </p:spPr>
        <p:txBody>
          <a:bodyPr rIns="132080"/>
          <a:lstStyle/>
          <a:p>
            <a:pPr eaLnBrk="1" hangingPunct="1"/>
            <a:r>
              <a:rPr lang="en-US" altLang="en-US" sz="2800"/>
              <a:t>Schwann cells are an important type of supportive cell.  They are associated with the PNS and form myelin sheaths around the axons of many vertebrate neurons.</a:t>
            </a:r>
          </a:p>
          <a:p>
            <a:pPr eaLnBrk="1" hangingPunct="1"/>
            <a:r>
              <a:rPr lang="en-US" altLang="en-US" sz="2800"/>
              <a:t>The myelin sheath allows for saltatory conduction.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6B8FD26E-3622-0881-9F79-2732FD619D1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543300"/>
            <a:ext cx="8535988" cy="2590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12359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:a16="http://schemas.microsoft.com/office/drawing/2014/main" id="{0F4DB06B-C89F-C010-033B-BA67BBAFD903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A7711114-1BBF-55F3-F9F1-06A2409D5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EA58F4EC-0616-8B45-B251-0FFDC22BD077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7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ABF4BF36-D68E-9E18-65C4-9DA8AF2CEF7F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/>
              <a:t>2.  Oligodendrocytes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BABDA2DA-6707-872E-FDFE-D045FD698A1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724400" y="1828800"/>
            <a:ext cx="4114800" cy="5029200"/>
          </a:xfrm>
        </p:spPr>
        <p:txBody>
          <a:bodyPr rIns="132080"/>
          <a:lstStyle/>
          <a:p>
            <a:pPr eaLnBrk="1" hangingPunct="1"/>
            <a:r>
              <a:rPr lang="en-US" altLang="en-US" sz="2800"/>
              <a:t>Oligodendrocytes are associated with the CNS and do the same thing as Schwann cells.</a:t>
            </a:r>
          </a:p>
          <a:p>
            <a:pPr eaLnBrk="1" hangingPunct="1"/>
            <a:r>
              <a:rPr lang="en-US" altLang="en-US" sz="2800"/>
              <a:t>The myelin sheath generated by these cells forms an insulation blanket.  This aids in saltatory nerve conduction.</a:t>
            </a:r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048E0226-BD78-DDD1-261A-A8D6EABE074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46250"/>
            <a:ext cx="4011613" cy="449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51703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BAF7FE-F691-876D-74EA-AAB4555CE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:a16="http://schemas.microsoft.com/office/drawing/2014/main" id="{0C58274D-7B69-B27B-EDEE-40CC5324336D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FC17055C-B8B1-9475-DFE0-C10E3D998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B7043972-B431-1041-AB91-B91678D36607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8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F82FD3F1-DD0C-98F5-2847-869D472C1419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838200" y="62593"/>
            <a:ext cx="7772400" cy="1081882"/>
          </a:xfrm>
        </p:spPr>
        <p:txBody>
          <a:bodyPr rIns="132080"/>
          <a:lstStyle/>
          <a:p>
            <a:pPr eaLnBrk="1" hangingPunct="1"/>
            <a:r>
              <a:rPr lang="en-US" altLang="en-US" dirty="0"/>
              <a:t>Neurons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17E417CE-9677-A694-D1D3-2DA7DDE88CE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49288" y="1447800"/>
            <a:ext cx="4221163" cy="4839268"/>
          </a:xfrm>
        </p:spPr>
        <p:txBody>
          <a:bodyPr rIns="132080"/>
          <a:lstStyle/>
          <a:p>
            <a:pPr eaLnBrk="1" hangingPunct="1"/>
            <a:r>
              <a:rPr lang="en-US" altLang="en-US" sz="2800" dirty="0"/>
              <a:t>A neuron is a nerve cell, and it transmits electrical impulses throughout the body.</a:t>
            </a:r>
          </a:p>
          <a:p>
            <a:pPr lvl="1" eaLnBrk="1" hangingPunct="1"/>
            <a:r>
              <a:rPr lang="en-US" altLang="en-US" sz="2600" dirty="0"/>
              <a:t>There are approximately 100 billion of them in the brain.</a:t>
            </a:r>
          </a:p>
          <a:p>
            <a:pPr eaLnBrk="1" hangingPunct="1"/>
            <a:r>
              <a:rPr lang="en-US" altLang="en-US" sz="2800" dirty="0"/>
              <a:t>They are organized into nerves and nerve systems.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81952876-C479-8B1F-24E7-FB810F4A93F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132" y="2223636"/>
            <a:ext cx="4221163" cy="202777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55C8CD-F4D9-E018-C5A6-33FDC437B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562600"/>
            <a:ext cx="7772400" cy="12107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291789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extLst>
              <a:ext uri="{FF2B5EF4-FFF2-40B4-BE49-F238E27FC236}">
                <a16:creationId xmlns:a16="http://schemas.microsoft.com/office/drawing/2014/main" id="{2552BDE7-CAC1-C4B9-904D-6CB3D4C4A787}"/>
              </a:ext>
            </a:extLst>
          </p:cNvPr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CBC7B3C2-A780-D802-20C3-78563DC59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337300"/>
            <a:ext cx="214313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1pPr>
            <a:lvl2pPr marL="742950" indent="-28575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2pPr>
            <a:lvl3pPr marL="11430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3pPr>
            <a:lvl4pPr marL="16002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4pPr>
            <a:lvl5pPr marL="2057400" indent="-228600"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Perpetua" panose="02020502060401020303" pitchFamily="18" charset="77"/>
                <a:ea typeface="ヒラギノ明朝 ProN W3" panose="02020300000000000000" pitchFamily="18" charset="-128"/>
                <a:sym typeface="Perpetua" panose="02020502060401020303" pitchFamily="18" charset="77"/>
              </a:defRPr>
            </a:lvl9pPr>
          </a:lstStyle>
          <a:p>
            <a:pPr algn="ctr" eaLnBrk="1" hangingPunct="1"/>
            <a:fld id="{8E1F1309-9DD8-6E4F-8142-1E82CD9A927D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pPr algn="ctr" eaLnBrk="1" hangingPunct="1"/>
              <a:t>9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70AF6DE0-10E7-0587-D9E0-7A58FE23729A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914400" y="0"/>
            <a:ext cx="7772400" cy="1168400"/>
          </a:xfrm>
        </p:spPr>
        <p:txBody>
          <a:bodyPr rIns="132080"/>
          <a:lstStyle/>
          <a:p>
            <a:pPr eaLnBrk="1" hangingPunct="1"/>
            <a:r>
              <a:rPr lang="en-US" altLang="en-US"/>
              <a:t>What is a nerve?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7CDC50F0-DB8C-8CF3-6C1A-A0E0DE36B76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altLang="en-US" sz="2800"/>
              <a:t>A nerve is a bundle of neurons wrapped in connective tissue that transfers information about the environment to and from the CNS using electrical signals. 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C5F0F035-1163-3747-7B52-ABC072BAC5C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46" y="3038475"/>
            <a:ext cx="4767263" cy="3400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id="{C9393159-1415-D0F8-AD59-1E98266095A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81313"/>
            <a:ext cx="4754563" cy="2389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9473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Equit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34817"/>
      </a:accent1>
      <a:accent2>
        <a:srgbClr val="333399"/>
      </a:accent2>
      <a:accent3>
        <a:srgbClr val="FFFFFF"/>
      </a:accent3>
      <a:accent4>
        <a:srgbClr val="000000"/>
      </a:accent4>
      <a:accent5>
        <a:srgbClr val="E6B1AB"/>
      </a:accent5>
      <a:accent6>
        <a:srgbClr val="2D2D8A"/>
      </a:accent6>
      <a:hlink>
        <a:srgbClr val="009999"/>
      </a:hlink>
      <a:folHlink>
        <a:srgbClr val="99CC00"/>
      </a:folHlink>
    </a:clrScheme>
    <a:fontScheme name="1_Equity">
      <a:majorFont>
        <a:latin typeface="Franklin Gothic Book"/>
        <a:ea typeface="ヒラギノ角ゴ ProN W3"/>
        <a:cs typeface="ヒラギノ角ゴ ProN W3"/>
      </a:majorFont>
      <a:minorFont>
        <a:latin typeface="Perpetua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Perpetua" panose="02020502060401020303" pitchFamily="18" charset="77"/>
            <a:ea typeface="ヒラギノ明朝 ProN W3" panose="02020300000000000000" pitchFamily="18" charset="-128"/>
            <a:sym typeface="Perpetua" panose="02020502060401020303" pitchFamily="18" charset="7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Perpetua" panose="02020502060401020303" pitchFamily="18" charset="77"/>
            <a:ea typeface="ヒラギノ明朝 ProN W3" panose="02020300000000000000" pitchFamily="18" charset="-128"/>
            <a:sym typeface="Perpetua" panose="02020502060401020303" pitchFamily="18" charset="77"/>
          </a:defRPr>
        </a:defPPr>
      </a:lstStyle>
    </a:lnDef>
  </a:objectDefaults>
  <a:extraClrSchemeLst>
    <a:extraClrScheme>
      <a:clrScheme name="1_Equi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quit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34817"/>
      </a:accent1>
      <a:accent2>
        <a:srgbClr val="333399"/>
      </a:accent2>
      <a:accent3>
        <a:srgbClr val="FFFFFF"/>
      </a:accent3>
      <a:accent4>
        <a:srgbClr val="000000"/>
      </a:accent4>
      <a:accent5>
        <a:srgbClr val="E6B1AB"/>
      </a:accent5>
      <a:accent6>
        <a:srgbClr val="2D2D8A"/>
      </a:accent6>
      <a:hlink>
        <a:srgbClr val="009999"/>
      </a:hlink>
      <a:folHlink>
        <a:srgbClr val="99CC00"/>
      </a:folHlink>
    </a:clrScheme>
    <a:fontScheme name="Equity">
      <a:majorFont>
        <a:latin typeface="Franklin Gothic Book"/>
        <a:ea typeface="ヒラギノ角ゴ ProN W3"/>
        <a:cs typeface="ヒラギノ角ゴ ProN W3"/>
      </a:majorFont>
      <a:minorFont>
        <a:latin typeface="Perpetua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Perpetua" panose="02020502060401020303" pitchFamily="18" charset="77"/>
            <a:ea typeface="ヒラギノ明朝 ProN W3" panose="02020300000000000000" pitchFamily="18" charset="-128"/>
            <a:sym typeface="Perpetua" panose="02020502060401020303" pitchFamily="18" charset="7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Perpetua" panose="02020502060401020303" pitchFamily="18" charset="77"/>
            <a:ea typeface="ヒラギノ明朝 ProN W3" panose="02020300000000000000" pitchFamily="18" charset="-128"/>
            <a:sym typeface="Perpetua" panose="02020502060401020303" pitchFamily="18" charset="77"/>
          </a:defRPr>
        </a:defPPr>
      </a:lstStyle>
    </a:lnDef>
  </a:objectDefaults>
  <a:extraClrSchemeLst>
    <a:extraClrScheme>
      <a:clrScheme name="Equi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Equit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34817"/>
      </a:accent1>
      <a:accent2>
        <a:srgbClr val="333399"/>
      </a:accent2>
      <a:accent3>
        <a:srgbClr val="FFFFFF"/>
      </a:accent3>
      <a:accent4>
        <a:srgbClr val="000000"/>
      </a:accent4>
      <a:accent5>
        <a:srgbClr val="E6B1AB"/>
      </a:accent5>
      <a:accent6>
        <a:srgbClr val="2D2D8A"/>
      </a:accent6>
      <a:hlink>
        <a:srgbClr val="009999"/>
      </a:hlink>
      <a:folHlink>
        <a:srgbClr val="99CC00"/>
      </a:folHlink>
    </a:clrScheme>
    <a:fontScheme name="2_Equity">
      <a:majorFont>
        <a:latin typeface="Franklin Gothic Book"/>
        <a:ea typeface="ヒラギノ角ゴ ProN W3"/>
        <a:cs typeface="ヒラギノ角ゴ ProN W3"/>
      </a:majorFont>
      <a:minorFont>
        <a:latin typeface="Perpetua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Perpetua" panose="02020502060401020303" pitchFamily="18" charset="77"/>
            <a:ea typeface="ヒラギノ明朝 ProN W3" panose="02020300000000000000" pitchFamily="18" charset="-128"/>
            <a:sym typeface="Perpetua" panose="02020502060401020303" pitchFamily="18" charset="7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Perpetua" panose="02020502060401020303" pitchFamily="18" charset="77"/>
            <a:ea typeface="ヒラギノ明朝 ProN W3" panose="02020300000000000000" pitchFamily="18" charset="-128"/>
            <a:sym typeface="Perpetua" panose="02020502060401020303" pitchFamily="18" charset="77"/>
          </a:defRPr>
        </a:defPPr>
      </a:lstStyle>
    </a:lnDef>
  </a:objectDefaults>
  <a:extraClrSchemeLst>
    <a:extraClrScheme>
      <a:clrScheme name="2_Equi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Equit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34817"/>
      </a:accent1>
      <a:accent2>
        <a:srgbClr val="333399"/>
      </a:accent2>
      <a:accent3>
        <a:srgbClr val="FFFFFF"/>
      </a:accent3>
      <a:accent4>
        <a:srgbClr val="000000"/>
      </a:accent4>
      <a:accent5>
        <a:srgbClr val="E6B1AB"/>
      </a:accent5>
      <a:accent6>
        <a:srgbClr val="2D2D8A"/>
      </a:accent6>
      <a:hlink>
        <a:srgbClr val="009999"/>
      </a:hlink>
      <a:folHlink>
        <a:srgbClr val="99CC00"/>
      </a:folHlink>
    </a:clrScheme>
    <a:fontScheme name="3_Equity">
      <a:majorFont>
        <a:latin typeface="Franklin Gothic Book"/>
        <a:ea typeface="ヒラギノ角ゴ ProN W3"/>
        <a:cs typeface="ヒラギノ角ゴ ProN W3"/>
      </a:majorFont>
      <a:minorFont>
        <a:latin typeface="Perpetua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Perpetua" panose="02020502060401020303" pitchFamily="18" charset="77"/>
            <a:ea typeface="ヒラギノ明朝 ProN W3" panose="02020300000000000000" pitchFamily="18" charset="-128"/>
            <a:sym typeface="Perpetua" panose="02020502060401020303" pitchFamily="18" charset="7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Perpetua" panose="02020502060401020303" pitchFamily="18" charset="77"/>
            <a:ea typeface="ヒラギノ明朝 ProN W3" panose="02020300000000000000" pitchFamily="18" charset="-128"/>
            <a:sym typeface="Perpetua" panose="02020502060401020303" pitchFamily="18" charset="77"/>
          </a:defRPr>
        </a:defPPr>
      </a:lstStyle>
    </a:lnDef>
  </a:objectDefaults>
  <a:extraClrSchemeLst>
    <a:extraClrScheme>
      <a:clrScheme name="3_Equi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Equit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34817"/>
      </a:accent1>
      <a:accent2>
        <a:srgbClr val="333399"/>
      </a:accent2>
      <a:accent3>
        <a:srgbClr val="FFFFFF"/>
      </a:accent3>
      <a:accent4>
        <a:srgbClr val="000000"/>
      </a:accent4>
      <a:accent5>
        <a:srgbClr val="E6B1AB"/>
      </a:accent5>
      <a:accent6>
        <a:srgbClr val="2D2D8A"/>
      </a:accent6>
      <a:hlink>
        <a:srgbClr val="009999"/>
      </a:hlink>
      <a:folHlink>
        <a:srgbClr val="99CC00"/>
      </a:folHlink>
    </a:clrScheme>
    <a:fontScheme name="4_Equity">
      <a:majorFont>
        <a:latin typeface="Franklin Gothic Book"/>
        <a:ea typeface="ヒラギノ角ゴ ProN W3"/>
        <a:cs typeface="ヒラギノ角ゴ ProN W3"/>
      </a:majorFont>
      <a:minorFont>
        <a:latin typeface="Perpetua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Perpetua" panose="02020502060401020303" pitchFamily="18" charset="77"/>
            <a:ea typeface="ヒラギノ明朝 ProN W3" panose="02020300000000000000" pitchFamily="18" charset="-128"/>
            <a:sym typeface="Perpetua" panose="02020502060401020303" pitchFamily="18" charset="7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Perpetua" panose="02020502060401020303" pitchFamily="18" charset="77"/>
            <a:ea typeface="ヒラギノ明朝 ProN W3" panose="02020300000000000000" pitchFamily="18" charset="-128"/>
            <a:sym typeface="Perpetua" panose="02020502060401020303" pitchFamily="18" charset="77"/>
          </a:defRPr>
        </a:defPPr>
      </a:lstStyle>
    </a:lnDef>
  </a:objectDefaults>
  <a:extraClrSchemeLst>
    <a:extraClrScheme>
      <a:clrScheme name="4_Equi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Pages>0</Pages>
  <Words>1885</Words>
  <Characters>0</Characters>
  <Application>Microsoft Macintosh PowerPoint</Application>
  <PresentationFormat>On-screen Show (4:3)</PresentationFormat>
  <Lines>0</Lines>
  <Paragraphs>196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43</vt:i4>
      </vt:variant>
    </vt:vector>
  </HeadingPairs>
  <TitlesOfParts>
    <vt:vector size="58" baseType="lpstr">
      <vt:lpstr>Perpetua</vt:lpstr>
      <vt:lpstr>ヒラギノ明朝 ProN W3</vt:lpstr>
      <vt:lpstr>Arial</vt:lpstr>
      <vt:lpstr>Franklin Gothic Book</vt:lpstr>
      <vt:lpstr>ヒラギノ角ゴ ProN W3</vt:lpstr>
      <vt:lpstr>Wingdings 2</vt:lpstr>
      <vt:lpstr>Calibri</vt:lpstr>
      <vt:lpstr>ＭＳ Ｐゴシック</vt:lpstr>
      <vt:lpstr>Perpetua Bold</vt:lpstr>
      <vt:lpstr>ヒラギノ明朝 ProN W6</vt:lpstr>
      <vt:lpstr>1_Equity</vt:lpstr>
      <vt:lpstr>Equity</vt:lpstr>
      <vt:lpstr>2_Equity</vt:lpstr>
      <vt:lpstr>3_Equity</vt:lpstr>
      <vt:lpstr>4_Equity</vt:lpstr>
      <vt:lpstr>Chapters 48:  Neurons and Synapses</vt:lpstr>
      <vt:lpstr>Linking and Guiding Questions:</vt:lpstr>
      <vt:lpstr>Nerve Systems</vt:lpstr>
      <vt:lpstr>Nerve Systems</vt:lpstr>
      <vt:lpstr>Supporting Cells of the Nervous System</vt:lpstr>
      <vt:lpstr>1.  Schwann Cells</vt:lpstr>
      <vt:lpstr>2.  Oligodendrocytes</vt:lpstr>
      <vt:lpstr>Neurons</vt:lpstr>
      <vt:lpstr>What is a nerve?</vt:lpstr>
      <vt:lpstr>What is a nerve?</vt:lpstr>
      <vt:lpstr>What is a Nerve?—Form Fitting Function</vt:lpstr>
      <vt:lpstr>Synaptic Transmission</vt:lpstr>
      <vt:lpstr>PowerPoint Presentation</vt:lpstr>
      <vt:lpstr>A Synapse—Form Fitting Function</vt:lpstr>
      <vt:lpstr>Action Potentials—Synapses </vt:lpstr>
      <vt:lpstr>Synapses—Electrical </vt:lpstr>
      <vt:lpstr>Synapses—Chemical </vt:lpstr>
      <vt:lpstr>Neurotransmitters</vt:lpstr>
      <vt:lpstr>Synaptic Transmission</vt:lpstr>
      <vt:lpstr>Excitatory Postsynaptic Potentials</vt:lpstr>
      <vt:lpstr>Excitatory Postsynaptic Potentials</vt:lpstr>
      <vt:lpstr>Inhibitory Postsynaptic Potentials</vt:lpstr>
      <vt:lpstr>Synaptic Transmission</vt:lpstr>
      <vt:lpstr>Action Potentials</vt:lpstr>
      <vt:lpstr>Resting Membrane Potential</vt:lpstr>
      <vt:lpstr>Action Potentials</vt:lpstr>
      <vt:lpstr>Action Potentials</vt:lpstr>
      <vt:lpstr>Action Potentials</vt:lpstr>
      <vt:lpstr>Membrane Potential</vt:lpstr>
      <vt:lpstr>Ion Channels</vt:lpstr>
      <vt:lpstr>Ion Channel Stimulation</vt:lpstr>
      <vt:lpstr>Ion Channel Stimulation</vt:lpstr>
      <vt:lpstr>Ion Channel Stimulation</vt:lpstr>
      <vt:lpstr>Action Potentials</vt:lpstr>
      <vt:lpstr>Action Potentials</vt:lpstr>
      <vt:lpstr>Action Potentials</vt:lpstr>
      <vt:lpstr>Action Potentials</vt:lpstr>
      <vt:lpstr>Action Potentials</vt:lpstr>
      <vt:lpstr>Action Potentials</vt:lpstr>
      <vt:lpstr>Action Potentials</vt:lpstr>
      <vt:lpstr>Action Potentials—One Way Transmission</vt:lpstr>
      <vt:lpstr>Refractory Period</vt:lpstr>
      <vt:lpstr>Refractory Period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Travis Multhaupt</dc:creator>
  <cp:keywords/>
  <dc:description/>
  <cp:lastModifiedBy>MULTHAUPT, TRAVIS</cp:lastModifiedBy>
  <cp:revision>37</cp:revision>
  <dcterms:modified xsi:type="dcterms:W3CDTF">2024-12-09T18:20:59Z</dcterms:modified>
</cp:coreProperties>
</file>